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2"/>
  </p:sldMasterIdLst>
  <p:notesMasterIdLst>
    <p:notesMasterId r:id="rId20"/>
  </p:notesMasterIdLst>
  <p:handoutMasterIdLst>
    <p:handoutMasterId r:id="rId21"/>
  </p:handoutMasterIdLst>
  <p:sldIdLst>
    <p:sldId id="439" r:id="rId3"/>
    <p:sldId id="2192" r:id="rId4"/>
    <p:sldId id="2195" r:id="rId5"/>
    <p:sldId id="448" r:id="rId6"/>
    <p:sldId id="449" r:id="rId7"/>
    <p:sldId id="450" r:id="rId8"/>
    <p:sldId id="1925" r:id="rId9"/>
    <p:sldId id="455" r:id="rId10"/>
    <p:sldId id="1926" r:id="rId11"/>
    <p:sldId id="1929" r:id="rId12"/>
    <p:sldId id="1857" r:id="rId13"/>
    <p:sldId id="1928" r:id="rId14"/>
    <p:sldId id="1948" r:id="rId15"/>
    <p:sldId id="1949" r:id="rId16"/>
    <p:sldId id="2239" r:id="rId17"/>
    <p:sldId id="2176" r:id="rId18"/>
    <p:sldId id="22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2D2F4"/>
    <a:srgbClr val="FFFFFF"/>
    <a:srgbClr val="984378"/>
    <a:srgbClr val="54C3F4"/>
    <a:srgbClr val="22304B"/>
    <a:srgbClr val="C77FAC"/>
    <a:srgbClr val="0062AC"/>
    <a:srgbClr val="ED6C00"/>
    <a:srgbClr val="E2287E"/>
    <a:srgbClr val="2CA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60935" autoAdjust="0"/>
  </p:normalViewPr>
  <p:slideViewPr>
    <p:cSldViewPr snapToGrid="0">
      <p:cViewPr varScale="1">
        <p:scale>
          <a:sx n="83" d="100"/>
          <a:sy n="83" d="100"/>
        </p:scale>
        <p:origin x="1636" y="44"/>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ResNet_50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Sheet1!$B$2:$D$2</c:f>
              <c:numCache>
                <c:formatCode>General</c:formatCode>
                <c:ptCount val="3"/>
                <c:pt idx="0">
                  <c:v>0.72399999999999998</c:v>
                </c:pt>
                <c:pt idx="1">
                  <c:v>0.69699999999999995</c:v>
                </c:pt>
                <c:pt idx="2">
                  <c:v>0.76500000000000001</c:v>
                </c:pt>
              </c:numCache>
            </c:numRef>
          </c:val>
          <c:extLst>
            <c:ext xmlns:c16="http://schemas.microsoft.com/office/drawing/2014/chart" uri="{C3380CC4-5D6E-409C-BE32-E72D297353CC}">
              <c16:uniqueId val="{00000000-8E09-4749-BC7A-89F233AEA941}"/>
            </c:ext>
          </c:extLst>
        </c:ser>
        <c:ser>
          <c:idx val="1"/>
          <c:order val="1"/>
          <c:tx>
            <c:strRef>
              <c:f>Sheet1!$A$3</c:f>
              <c:strCache>
                <c:ptCount val="1"/>
                <c:pt idx="0">
                  <c:v>Res2Net_50</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Sheet1!$B$3:$D$3</c:f>
              <c:numCache>
                <c:formatCode>General</c:formatCode>
                <c:ptCount val="3"/>
                <c:pt idx="0">
                  <c:v>0.73699999999999999</c:v>
                </c:pt>
                <c:pt idx="1">
                  <c:v>0.70799999999999996</c:v>
                </c:pt>
                <c:pt idx="2">
                  <c:v>0.78200000000000003</c:v>
                </c:pt>
              </c:numCache>
            </c:numRef>
          </c:val>
          <c:extLst>
            <c:ext xmlns:c16="http://schemas.microsoft.com/office/drawing/2014/chart" uri="{C3380CC4-5D6E-409C-BE32-E72D297353CC}">
              <c16:uniqueId val="{00000001-8E09-4749-BC7A-89F233AEA941}"/>
            </c:ext>
          </c:extLst>
        </c:ser>
        <c:ser>
          <c:idx val="2"/>
          <c:order val="2"/>
          <c:tx>
            <c:strRef>
              <c:f>Sheet1!$A$4</c:f>
              <c:strCache>
                <c:ptCount val="1"/>
                <c:pt idx="0">
                  <c:v>Res2Net_v1b_50</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Sheet1!$B$4:$D$4</c:f>
              <c:numCache>
                <c:formatCode>General</c:formatCode>
                <c:ptCount val="3"/>
                <c:pt idx="0">
                  <c:v>0.74299999999999999</c:v>
                </c:pt>
                <c:pt idx="1">
                  <c:v>0.71299999999999997</c:v>
                </c:pt>
                <c:pt idx="2">
                  <c:v>0.79200000000000004</c:v>
                </c:pt>
              </c:numCache>
            </c:numRef>
          </c:val>
          <c:extLst>
            <c:ext xmlns:c16="http://schemas.microsoft.com/office/drawing/2014/chart" uri="{C3380CC4-5D6E-409C-BE32-E72D297353CC}">
              <c16:uniqueId val="{00000002-8E09-4749-BC7A-89F233AEA941}"/>
            </c:ext>
          </c:extLst>
        </c:ser>
        <c:dLbls>
          <c:showLegendKey val="0"/>
          <c:showVal val="1"/>
          <c:showCatName val="0"/>
          <c:showSerName val="0"/>
          <c:showPercent val="0"/>
          <c:showBubbleSize val="0"/>
        </c:dLbls>
        <c:gapWidth val="164"/>
        <c:overlap val="-22"/>
        <c:axId val="1449258063"/>
        <c:axId val="1471101055"/>
      </c:barChart>
      <c:catAx>
        <c:axId val="1449258063"/>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2400" b="0" i="0" u="none" strike="noStrike" kern="1200" baseline="0">
                <a:solidFill>
                  <a:schemeClr val="tx1">
                    <a:lumMod val="65000"/>
                    <a:lumOff val="35000"/>
                  </a:schemeClr>
                </a:solidFill>
                <a:latin typeface="+mn-lt"/>
                <a:ea typeface="+mn-ea"/>
                <a:cs typeface="+mn-cs"/>
              </a:defRPr>
            </a:pPr>
            <a:endParaRPr lang="zh-CN"/>
          </a:p>
        </c:txPr>
        <c:crossAx val="1471101055"/>
        <c:crosses val="autoZero"/>
        <c:auto val="1"/>
        <c:lblAlgn val="ctr"/>
        <c:lblOffset val="100"/>
        <c:noMultiLvlLbl val="0"/>
      </c:catAx>
      <c:valAx>
        <c:axId val="1471101055"/>
        <c:scaling>
          <c:orientation val="minMax"/>
          <c:max val="0.8"/>
          <c:min val="0.68"/>
        </c:scaling>
        <c:delete val="1"/>
        <c:axPos val="l"/>
        <c:numFmt formatCode="General" sourceLinked="1"/>
        <c:majorTickMark val="none"/>
        <c:minorTickMark val="none"/>
        <c:tickLblPos val="nextTo"/>
        <c:crossAx val="1449258063"/>
        <c:crosses val="autoZero"/>
        <c:crossBetween val="between"/>
      </c:valAx>
      <c:spPr>
        <a:noFill/>
        <a:ln>
          <a:noFill/>
        </a:ln>
        <a:effectLst/>
      </c:spPr>
    </c:plotArea>
    <c:legend>
      <c:legendPos val="t"/>
      <c:layout>
        <c:manualLayout>
          <c:xMode val="edge"/>
          <c:yMode val="edge"/>
          <c:x val="4.7268645342495197E-2"/>
          <c:y val="0.12812499999999999"/>
          <c:w val="0.59528724929460197"/>
          <c:h val="0.25625639763779501"/>
        </c:manualLayout>
      </c:layout>
      <c:overlay val="0"/>
      <c:spPr>
        <a:noFill/>
        <a:ln>
          <a:noFill/>
        </a:ln>
        <a:effectLst/>
      </c:spPr>
      <c:txPr>
        <a:bodyPr rot="0" spcFirstLastPara="1" vertOverflow="ellipsis" vert="horz" wrap="square" anchor="ctr" anchorCtr="1"/>
        <a:lstStyle/>
        <a:p>
          <a:pPr>
            <a:defRPr lang="zh-CN" sz="2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24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5"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这篇关于多尺度特征表达的论文引用最近超过了</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1300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多次，被很多国际同行广泛使用，在部分领域（例如鲁棒性，泛化性研究）的优越性能也超乎了我们自己的预期。因此，我想在这个时候把相关的介绍分享出来。</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采用我们的</a:t>
            </a:r>
            <a:r>
              <a:rPr lang="en-US" altLang="zh-CN" dirty="0"/>
              <a:t>Res2Net</a:t>
            </a:r>
            <a:r>
              <a:rPr lang="zh-CN" altLang="en-US" dirty="0"/>
              <a:t>提取特征，可以在更低的参数量，更少的计算量前提下获得更好的性能。</a:t>
            </a:r>
          </a:p>
        </p:txBody>
      </p:sp>
      <p:sp>
        <p:nvSpPr>
          <p:cNvPr id="4" name="灯片编号占位符 3"/>
          <p:cNvSpPr>
            <a:spLocks noGrp="1"/>
          </p:cNvSpPr>
          <p:nvPr>
            <p:ph type="sldNum" sz="quarter" idx="5"/>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107454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我们的方法在</a:t>
            </a:r>
            <a:r>
              <a:rPr lang="en-US" altLang="zh-CN" dirty="0"/>
              <a:t>TPAMI</a:t>
            </a:r>
            <a:r>
              <a:rPr lang="zh-CN" altLang="en-US" dirty="0"/>
              <a:t>期刊审稿的过程中，有一个匿名审稿人非常负责。审稿人用自己实现的我们的方法来解决</a:t>
            </a:r>
            <a:r>
              <a:rPr lang="en-US" altLang="zh-CN" dirty="0"/>
              <a:t>Pose Estimation</a:t>
            </a:r>
            <a:r>
              <a:rPr lang="zh-CN" altLang="en-US" dirty="0"/>
              <a:t>问题，发现性能非常好。因此，我们也按照审稿人的建议，在后续的实验里面加入了姿态估计实验。</a:t>
            </a:r>
          </a:p>
        </p:txBody>
      </p:sp>
      <p:sp>
        <p:nvSpPr>
          <p:cNvPr id="4" name="灯片编号占位符 3"/>
          <p:cNvSpPr>
            <a:spLocks noGrp="1"/>
          </p:cNvSpPr>
          <p:nvPr>
            <p:ph type="sldNum" sz="quarter" idx="5"/>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8008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这张图展示了使用不同</a:t>
            </a:r>
            <a:r>
              <a:rPr lang="en-US" altLang="zh-CN" dirty="0"/>
              <a:t>backbone</a:t>
            </a:r>
            <a:r>
              <a:rPr lang="zh-CN" altLang="en-US" dirty="0"/>
              <a:t>模型进行姿态估计的性能对比。我们的方法相对于</a:t>
            </a:r>
            <a:r>
              <a:rPr lang="en-US" altLang="zh-CN" dirty="0" err="1"/>
              <a:t>ResNet</a:t>
            </a:r>
            <a:r>
              <a:rPr lang="zh-CN" altLang="en-US" dirty="0"/>
              <a:t>有大幅的提升。</a:t>
            </a:r>
          </a:p>
        </p:txBody>
      </p:sp>
      <p:sp>
        <p:nvSpPr>
          <p:cNvPr id="4" name="灯片编号占位符 3"/>
          <p:cNvSpPr>
            <a:spLocks noGrp="1"/>
          </p:cNvSpPr>
          <p:nvPr>
            <p:ph type="sldNum" sz="quarter" idx="5"/>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2150565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在全景分割任务中，我们在</a:t>
            </a:r>
            <a:r>
              <a:rPr lang="en-US" altLang="zh-CN" dirty="0"/>
              <a:t>detectron2</a:t>
            </a:r>
            <a:r>
              <a:rPr lang="zh-CN" altLang="en-US" dirty="0"/>
              <a:t> </a:t>
            </a:r>
            <a:r>
              <a:rPr lang="en-US" altLang="zh-CN" dirty="0"/>
              <a:t>benchmark</a:t>
            </a:r>
            <a:r>
              <a:rPr lang="zh-CN" altLang="en-US" dirty="0"/>
              <a:t>上进行了对比实验。</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396356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Detectron2</a:t>
            </a:r>
            <a:r>
              <a:rPr kumimoji="1" lang="zh-CN" altLang="en-US" dirty="0"/>
              <a:t>是</a:t>
            </a:r>
            <a:r>
              <a:rPr kumimoji="1" lang="en-US" altLang="zh-CN" dirty="0"/>
              <a:t>Facebook AI research</a:t>
            </a:r>
            <a:r>
              <a:rPr kumimoji="1" lang="zh-CN" altLang="en-US" dirty="0"/>
              <a:t>推出的下一代软件系统，系统优化非常到位。我们的方法相比默认的</a:t>
            </a:r>
            <a:r>
              <a:rPr kumimoji="1" lang="en-US" altLang="zh-CN" dirty="0"/>
              <a:t>baseline</a:t>
            </a:r>
            <a:r>
              <a:rPr kumimoji="1" lang="zh-CN" altLang="en-US" dirty="0"/>
              <a:t>也有着大幅的提升。</a:t>
            </a:r>
          </a:p>
        </p:txBody>
      </p:sp>
      <p:sp>
        <p:nvSpPr>
          <p:cNvPr id="4" name="灯片编号占位符 3"/>
          <p:cNvSpPr>
            <a:spLocks noGrp="1"/>
          </p:cNvSpPr>
          <p:nvPr>
            <p:ph type="sldNum" sz="quarter" idx="5"/>
          </p:nvPr>
        </p:nvSpPr>
        <p:spPr/>
        <p:txBody>
          <a:bodyPr/>
          <a:lstStyle/>
          <a:p>
            <a:fld id="{8ED3604F-F5C7-412C-AE28-FF961BD94C8A}"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自从我们的方法正式发表以后，被众多研究者应用于道路检测，医疗影像分析，交互式分割，行人重识别，类别激活图预测，深度估计等计算机视觉任务并取得了明显的性能提升。此外，相关技术也被其他研究者应用于语音分析，蛋白质结构预测等领域。这些领域的成功应用，表明多尺度建模能力不但对视觉任务非常重要，对于其他领域也很重要。</a:t>
            </a:r>
          </a:p>
        </p:txBody>
      </p:sp>
      <p:sp>
        <p:nvSpPr>
          <p:cNvPr id="4" name="灯片编号占位符 3"/>
          <p:cNvSpPr>
            <a:spLocks noGrp="1"/>
          </p:cNvSpPr>
          <p:nvPr>
            <p:ph type="sldNum" sz="quarter" idx="5"/>
          </p:nvPr>
        </p:nvSpPr>
        <p:spPr/>
        <p:txBody>
          <a:bodyPr/>
          <a:lstStyle/>
          <a:p>
            <a:fld id="{8ED3604F-F5C7-412C-AE28-FF961BD94C8A}" type="slidenum">
              <a:rPr lang="en-US" smtClean="0"/>
              <a:t>15</a:t>
            </a:fld>
            <a:endParaRPr lang="en-US"/>
          </a:p>
        </p:txBody>
      </p:sp>
    </p:spTree>
    <p:extLst>
      <p:ext uri="{BB962C8B-B14F-4D97-AF65-F5344CB8AC3E}">
        <p14:creationId xmlns:p14="http://schemas.microsoft.com/office/powerpoint/2010/main" val="3276754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dirty="0"/>
              <a:t>近期，我们的方法也被</a:t>
            </a:r>
            <a:r>
              <a:rPr lang="en-US" altLang="zh-CN" b="0" dirty="0"/>
              <a:t>Beckley</a:t>
            </a:r>
            <a:r>
              <a:rPr lang="zh-CN" altLang="en-US" b="0" dirty="0"/>
              <a:t>的</a:t>
            </a:r>
            <a:r>
              <a:rPr lang="en-US" altLang="zh-CN" b="0" dirty="0" err="1"/>
              <a:t>Hendrycks</a:t>
            </a:r>
            <a:r>
              <a:rPr lang="zh-CN" altLang="en-US" b="0" dirty="0"/>
              <a:t>博士及</a:t>
            </a:r>
            <a:r>
              <a:rPr lang="en-US" altLang="zh-CN" b="0" dirty="0"/>
              <a:t>ACM Fellow Dawn Song</a:t>
            </a:r>
            <a:r>
              <a:rPr lang="zh-CN" altLang="en-US" b="0" dirty="0"/>
              <a:t>应用于自然对抗样本和分布外泛化能力的研究。他们的实验结果表明，我们的方法能够大幅提升鲁棒性和泛化性。</a:t>
            </a:r>
          </a:p>
        </p:txBody>
      </p:sp>
      <p:sp>
        <p:nvSpPr>
          <p:cNvPr id="4" name="灯片编号占位符 3"/>
          <p:cNvSpPr>
            <a:spLocks noGrp="1"/>
          </p:cNvSpPr>
          <p:nvPr>
            <p:ph type="sldNum" sz="quarter" idx="5"/>
          </p:nvPr>
        </p:nvSpPr>
        <p:spPr/>
        <p:txBody>
          <a:bodyPr/>
          <a:lstStyle/>
          <a:p>
            <a:pPr>
              <a:defRPr/>
            </a:pPr>
            <a:fld id="{0CE43EAE-C5E8-43DB-805D-EE0EAC58D8F3}" type="slidenum">
              <a:rPr lang="en-US" altLang="zh-CN" smtClean="0"/>
              <a:pPr>
                <a:defRPr/>
              </a:pPr>
              <a:t>16</a:t>
            </a:fld>
            <a:endParaRPr lang="en-US" altLang="zh-CN" dirty="0"/>
          </a:p>
        </p:txBody>
      </p:sp>
    </p:spTree>
    <p:extLst>
      <p:ext uri="{BB962C8B-B14F-4D97-AF65-F5344CB8AC3E}">
        <p14:creationId xmlns:p14="http://schemas.microsoft.com/office/powerpoint/2010/main" val="402889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多尺度能力对于几乎所有计算机视觉任务都至关重要。</a:t>
            </a:r>
            <a:r>
              <a:rPr lang="en-US" altLang="zh-CN" dirty="0"/>
              <a:t>Res2net</a:t>
            </a:r>
            <a:r>
              <a:rPr lang="zh-CN" altLang="en-US" dirty="0"/>
              <a:t>提供了</a:t>
            </a:r>
            <a:r>
              <a:rPr lang="zh-CN" altLang="en-US"/>
              <a:t>一种简单的不用增加计算量和参数量的多尺度增强方法。在提升性能的</a:t>
            </a:r>
            <a:r>
              <a:rPr lang="zh-CN" altLang="en-US" dirty="0"/>
              <a:t>同时，更强大的多尺度能力也可以提升视觉任务的鲁棒性和泛化</a:t>
            </a:r>
            <a:r>
              <a:rPr lang="zh-CN" altLang="en-US"/>
              <a:t>性。</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32880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多尺度信息在几乎所有视觉任务中都至关重要。我们先来看一个例子。这里我展示了一个图像中某个目标物体的全部信息。不知道大家是否能看出来这是什么物体？是一个树桩吗？</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68733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看到整张图像的时候，我们很确信这个物体是一个长得像树桩的凳子。人类之所以能够非常快速鲁棒的感知视觉信息，就是因为我们非常善于利用视觉信号中的多尺度信息。对于几乎所有的计算机视觉任务，多尺度信息的高效建模都至关重要。例如，对于语义分割来讲，我们需要局部细节信息确定物体边界，需要整个物体级的信息识别物体类别，甚至有时候需要更大范围的周围环境信息才能做出鲁棒的判断。除了语义分割，目标检测、实例分割、目标跟踪等几乎所有视觉任务都需要强大的多尺度信息建模能力。</a:t>
            </a:r>
          </a:p>
        </p:txBody>
      </p:sp>
      <p:sp>
        <p:nvSpPr>
          <p:cNvPr id="4" name="灯片编号占位符 3"/>
          <p:cNvSpPr>
            <a:spLocks noGrp="1"/>
          </p:cNvSpPr>
          <p:nvPr>
            <p:ph type="sldNum" sz="quarter" idx="5"/>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367922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卷积神经网络已经在计算机视觉的几乎所有分支领域都替代了传统方法。以大家比较熟悉的</a:t>
            </a:r>
            <a:r>
              <a:rPr kumimoji="1" lang="en-US" altLang="zh-CN" dirty="0"/>
              <a:t>VGG</a:t>
            </a:r>
            <a:r>
              <a:rPr kumimoji="1" lang="zh-CN" altLang="en-US" dirty="0"/>
              <a:t>网络为例，卷积神经网络相对传统方法最大的优势就是可以自动地学习多尺度信息。对图像特征不断进行卷积和</a:t>
            </a:r>
            <a:r>
              <a:rPr kumimoji="1" lang="en-US" altLang="zh-CN" dirty="0"/>
              <a:t>Pooling</a:t>
            </a:r>
            <a:r>
              <a:rPr kumimoji="1" lang="zh-CN" altLang="en-US" dirty="0"/>
              <a:t>的过程，也是自动地学习更大尺度特征的过程。越靠后的卷积层的特征对应的感受野也越大，对应更大尺度的特征。如果我们随便选一层，问大家这层卷积特征对应原图中最大的感受野有多大。很多人都可以快速算出来。这一方面说明了大家对</a:t>
            </a:r>
            <a:r>
              <a:rPr kumimoji="1" lang="en-US" altLang="zh-CN" dirty="0"/>
              <a:t>VGG</a:t>
            </a:r>
            <a:r>
              <a:rPr kumimoji="1" lang="zh-CN" altLang="en-US" dirty="0"/>
              <a:t>网络很熟悉。另一方面也说明了</a:t>
            </a:r>
            <a:r>
              <a:rPr kumimoji="1" lang="en-US" altLang="zh-CN" dirty="0"/>
              <a:t>VGG</a:t>
            </a:r>
            <a:r>
              <a:rPr kumimoji="1" lang="zh-CN" altLang="en-US" dirty="0"/>
              <a:t>网络中的每一层特征对应的尺度相对比较单一。这种多尺度表示能力的匮乏性和我们之前分析的几乎所有的计算机视觉任务在决策过程中都需要丰富的多尺度信息相矛盾。这种多尺度表征能力的不足，限制了</a:t>
            </a:r>
            <a:r>
              <a:rPr kumimoji="1" lang="en-US" altLang="zh-CN" dirty="0"/>
              <a:t>VGG</a:t>
            </a:r>
            <a:r>
              <a:rPr kumimoji="1" lang="zh-CN" altLang="en-US" dirty="0"/>
              <a:t>网络取得更好的性能。</a:t>
            </a:r>
          </a:p>
        </p:txBody>
      </p:sp>
      <p:sp>
        <p:nvSpPr>
          <p:cNvPr id="4" name="灯片编号占位符 3"/>
          <p:cNvSpPr>
            <a:spLocks noGrp="1"/>
          </p:cNvSpPr>
          <p:nvPr>
            <p:ph type="sldNum" sz="quarter" idx="5"/>
          </p:nvPr>
        </p:nvSpPr>
        <p:spPr/>
        <p:txBody>
          <a:bodyPr/>
          <a:lstStyle/>
          <a:p>
            <a:fld id="{8ED3604F-F5C7-412C-AE28-FF961BD94C8A}"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CVPR 2016</a:t>
            </a:r>
            <a:r>
              <a:rPr kumimoji="1" lang="zh-CN" altLang="en-US" dirty="0"/>
              <a:t>年最佳论文</a:t>
            </a:r>
            <a:r>
              <a:rPr kumimoji="1" lang="en-US" altLang="zh-CN" dirty="0" err="1"/>
              <a:t>ResNet</a:t>
            </a:r>
            <a:r>
              <a:rPr kumimoji="1" lang="zh-CN" altLang="en-US" dirty="0"/>
              <a:t>很好的改进了</a:t>
            </a:r>
            <a:r>
              <a:rPr kumimoji="1" lang="en-US" altLang="zh-CN" dirty="0"/>
              <a:t>VGG</a:t>
            </a:r>
            <a:r>
              <a:rPr kumimoji="1" lang="zh-CN" altLang="en-US" dirty="0"/>
              <a:t>网络多尺度表达能力不足的问题。虽然</a:t>
            </a:r>
            <a:r>
              <a:rPr kumimoji="1" lang="en-US" altLang="zh-CN" dirty="0" err="1"/>
              <a:t>ResNet</a:t>
            </a:r>
            <a:r>
              <a:rPr kumimoji="1" lang="zh-CN" altLang="en-US" dirty="0"/>
              <a:t>论文中的分析是从函数拟合的角度进行分析的。我们也可以从另一个角度去理解</a:t>
            </a:r>
            <a:r>
              <a:rPr kumimoji="1" lang="en-US" altLang="zh-CN" dirty="0" err="1"/>
              <a:t>ResNet</a:t>
            </a:r>
            <a:r>
              <a:rPr kumimoji="1" lang="zh-CN" altLang="en-US" dirty="0"/>
              <a:t>网络。当输入特征</a:t>
            </a:r>
            <a:r>
              <a:rPr kumimoji="1" lang="en-US" altLang="zh-CN" dirty="0"/>
              <a:t>x</a:t>
            </a:r>
            <a:r>
              <a:rPr kumimoji="1" lang="zh-CN" altLang="en-US" dirty="0"/>
              <a:t>经过卷积层之后，其输出特征</a:t>
            </a:r>
            <a:r>
              <a:rPr kumimoji="1" lang="en-US" altLang="zh-CN" dirty="0"/>
              <a:t>F(x)</a:t>
            </a:r>
            <a:r>
              <a:rPr kumimoji="1" lang="zh-CN" altLang="en-US" dirty="0"/>
              <a:t>具有比</a:t>
            </a:r>
            <a:r>
              <a:rPr kumimoji="1" lang="en-US" altLang="zh-CN" dirty="0"/>
              <a:t>x</a:t>
            </a:r>
            <a:r>
              <a:rPr kumimoji="1" lang="zh-CN" altLang="en-US" dirty="0"/>
              <a:t>更大的感受野。如果</a:t>
            </a:r>
            <a:r>
              <a:rPr kumimoji="1" lang="en-US" altLang="zh-CN" dirty="0"/>
              <a:t>x</a:t>
            </a:r>
            <a:r>
              <a:rPr kumimoji="1" lang="zh-CN" altLang="en-US" dirty="0"/>
              <a:t>通过跳层链接直接输出，则感受野不变。也就是说</a:t>
            </a:r>
            <a:r>
              <a:rPr kumimoji="1" lang="en-US" altLang="zh-CN" dirty="0" err="1"/>
              <a:t>ResNet</a:t>
            </a:r>
            <a:r>
              <a:rPr kumimoji="1" lang="zh-CN" altLang="en-US" dirty="0"/>
              <a:t>的一个单元可以支持</a:t>
            </a:r>
            <a:r>
              <a:rPr kumimoji="1" lang="en-US" altLang="zh-CN" dirty="0"/>
              <a:t>2</a:t>
            </a:r>
            <a:r>
              <a:rPr kumimoji="1" lang="zh-CN" altLang="en-US" dirty="0"/>
              <a:t>种不同的等效感受野变化。当我们用</a:t>
            </a:r>
            <a:r>
              <a:rPr kumimoji="1" lang="en-US" altLang="zh-CN" dirty="0"/>
              <a:t>n</a:t>
            </a:r>
            <a:r>
              <a:rPr kumimoji="1" lang="zh-CN" altLang="en-US" dirty="0"/>
              <a:t>个</a:t>
            </a:r>
            <a:r>
              <a:rPr kumimoji="1" lang="en-US" altLang="zh-CN" dirty="0" err="1"/>
              <a:t>ResNet</a:t>
            </a:r>
            <a:r>
              <a:rPr kumimoji="1" lang="zh-CN" altLang="en-US" dirty="0"/>
              <a:t>单元组合在一起的时候，就有</a:t>
            </a:r>
            <a:r>
              <a:rPr kumimoji="1" lang="en-US" altLang="zh-CN" dirty="0"/>
              <a:t>2</a:t>
            </a:r>
            <a:r>
              <a:rPr kumimoji="1" lang="zh-CN" altLang="en-US" dirty="0"/>
              <a:t>的</a:t>
            </a:r>
            <a:r>
              <a:rPr kumimoji="1" lang="en-US" altLang="zh-CN" dirty="0"/>
              <a:t>n</a:t>
            </a:r>
            <a:r>
              <a:rPr kumimoji="1" lang="zh-CN" altLang="en-US" dirty="0"/>
              <a:t>次方中不同的感受野大小组合，因而具有更强的多尺度表达能力。这也就从多尺度特征表达的角度揭示了</a:t>
            </a:r>
            <a:r>
              <a:rPr kumimoji="1" lang="en-US" altLang="zh-CN" dirty="0" err="1"/>
              <a:t>ResNet</a:t>
            </a:r>
            <a:r>
              <a:rPr kumimoji="1" lang="zh-CN" altLang="en-US" dirty="0"/>
              <a:t>全面优于</a:t>
            </a:r>
            <a:r>
              <a:rPr kumimoji="1" lang="en-US" altLang="zh-CN" dirty="0"/>
              <a:t>VGG</a:t>
            </a:r>
            <a:r>
              <a:rPr kumimoji="1" lang="zh-CN" altLang="en-US" dirty="0"/>
              <a:t>网络的原因。如果从这个角度去观察，</a:t>
            </a:r>
            <a:r>
              <a:rPr kumimoji="1" lang="en-US" altLang="zh-CN" dirty="0"/>
              <a:t>CVPR 2017</a:t>
            </a:r>
            <a:r>
              <a:rPr kumimoji="1" lang="zh-CN" altLang="en-US" dirty="0"/>
              <a:t>年的最佳论文</a:t>
            </a:r>
            <a:r>
              <a:rPr kumimoji="1" lang="en-US" altLang="zh-CN" dirty="0"/>
              <a:t>DenseNet</a:t>
            </a:r>
            <a:r>
              <a:rPr kumimoji="1" lang="zh-CN" altLang="en-US" dirty="0"/>
              <a:t>则通过更多的跳层链接进一步增强了多尺度表达的能力。</a:t>
            </a:r>
          </a:p>
        </p:txBody>
      </p:sp>
      <p:sp>
        <p:nvSpPr>
          <p:cNvPr id="4" name="灯片编号占位符 3"/>
          <p:cNvSpPr>
            <a:spLocks noGrp="1"/>
          </p:cNvSpPr>
          <p:nvPr>
            <p:ph type="sldNum" sz="quarter" idx="5"/>
          </p:nvPr>
        </p:nvSpPr>
        <p:spPr/>
        <p:txBody>
          <a:bodyPr/>
          <a:lstStyle/>
          <a:p>
            <a:fld id="{8ED3604F-F5C7-412C-AE28-FF961BD94C8A}"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我们的方法从卷积神经网络中的最基本的常用单元入手。我们对于主流卷积神经网络中广泛存在的残差瓶颈结构进行多尺度增强。如右图所示，对于输入特征，我们首先通过</a:t>
            </a:r>
            <a:r>
              <a:rPr lang="en-US" altLang="zh-CN" dirty="0"/>
              <a:t>1x1</a:t>
            </a:r>
            <a:r>
              <a:rPr lang="zh-CN" altLang="en-US" dirty="0"/>
              <a:t>卷积进行通道数的调控。然后将这些特征分为</a:t>
            </a:r>
            <a:r>
              <a:rPr lang="en-US" altLang="zh-CN" dirty="0"/>
              <a:t>4</a:t>
            </a:r>
            <a:r>
              <a:rPr lang="zh-CN" altLang="en-US" dirty="0"/>
              <a:t>份。例如，</a:t>
            </a:r>
            <a:r>
              <a:rPr lang="en-US" altLang="zh-CN" dirty="0"/>
              <a:t>x2</a:t>
            </a:r>
            <a:r>
              <a:rPr lang="zh-CN" altLang="en-US" dirty="0"/>
              <a:t>可以经过一次卷积直接输出，其卷积结果可以进一步和</a:t>
            </a:r>
            <a:r>
              <a:rPr lang="en-US" altLang="zh-CN" dirty="0"/>
              <a:t>x3</a:t>
            </a:r>
            <a:r>
              <a:rPr lang="zh-CN" altLang="en-US" dirty="0"/>
              <a:t>相加再经过一次卷积后输出。这种做法的优势显而易见。比如说，输出</a:t>
            </a:r>
            <a:r>
              <a:rPr lang="en-US" altLang="zh-CN" dirty="0"/>
              <a:t>y4</a:t>
            </a:r>
            <a:r>
              <a:rPr lang="zh-CN" altLang="en-US" dirty="0"/>
              <a:t>可以是</a:t>
            </a:r>
            <a:r>
              <a:rPr lang="en-US" altLang="zh-CN" dirty="0"/>
              <a:t>x4</a:t>
            </a:r>
            <a:r>
              <a:rPr lang="zh-CN" altLang="en-US" dirty="0"/>
              <a:t>经过一次卷积，也可以是</a:t>
            </a:r>
            <a:r>
              <a:rPr lang="en-US" altLang="zh-CN" dirty="0"/>
              <a:t>x3</a:t>
            </a:r>
            <a:r>
              <a:rPr lang="zh-CN" altLang="en-US" dirty="0"/>
              <a:t>经过</a:t>
            </a:r>
            <a:r>
              <a:rPr lang="en-US" altLang="zh-CN" dirty="0"/>
              <a:t>2</a:t>
            </a:r>
            <a:r>
              <a:rPr lang="zh-CN" altLang="en-US" dirty="0"/>
              <a:t>次卷积，还可以是</a:t>
            </a:r>
            <a:r>
              <a:rPr lang="en-US" altLang="zh-CN" dirty="0"/>
              <a:t>x2</a:t>
            </a:r>
            <a:r>
              <a:rPr lang="zh-CN" altLang="en-US" dirty="0"/>
              <a:t>经过三次卷积。这种操作使得尺度种类组合爆炸，进而提供非常丰富的多尺度特征。虽然右侧的图看着更复杂，但是采用这种方式提升多尺度能力，仅需要增加十多行代码。而且，右侧的模块计算量和参数量小于左侧。左侧图中计算量最大的是</a:t>
            </a:r>
            <a:r>
              <a:rPr lang="en-US" altLang="zh-CN" dirty="0"/>
              <a:t>3x3</a:t>
            </a:r>
            <a:r>
              <a:rPr lang="zh-CN" altLang="en-US" dirty="0"/>
              <a:t>卷积。假如我们有</a:t>
            </a:r>
            <a:r>
              <a:rPr lang="en-US" altLang="zh-CN" dirty="0"/>
              <a:t>512</a:t>
            </a:r>
            <a:r>
              <a:rPr lang="zh-CN" altLang="en-US" dirty="0"/>
              <a:t>个通道，这里的计算量是</a:t>
            </a:r>
            <a:r>
              <a:rPr lang="en-US" altLang="zh-CN" dirty="0"/>
              <a:t>512x3x3x512</a:t>
            </a:r>
            <a:r>
              <a:rPr lang="zh-CN" altLang="en-US" dirty="0"/>
              <a:t>。像右图所示的分为四份之后，每一个</a:t>
            </a:r>
            <a:r>
              <a:rPr lang="en-US" altLang="zh-CN" dirty="0"/>
              <a:t>3x3</a:t>
            </a:r>
            <a:r>
              <a:rPr lang="zh-CN" altLang="en-US" dirty="0"/>
              <a:t>的卷积仅需要左侧</a:t>
            </a:r>
            <a:r>
              <a:rPr lang="en-US" altLang="zh-CN" dirty="0"/>
              <a:t>1/16</a:t>
            </a:r>
            <a:r>
              <a:rPr lang="zh-CN" altLang="en-US" dirty="0"/>
              <a:t>的计算量。因此，如果简单的分割为</a:t>
            </a:r>
            <a:r>
              <a:rPr lang="en-US" altLang="zh-CN" dirty="0"/>
              <a:t>4</a:t>
            </a:r>
            <a:r>
              <a:rPr lang="zh-CN" altLang="en-US" dirty="0"/>
              <a:t>块而不大幅增加通道数，右侧的计算量只有左侧的不到</a:t>
            </a:r>
            <a:r>
              <a:rPr lang="en-US" altLang="zh-CN" dirty="0"/>
              <a:t>1/4</a:t>
            </a:r>
            <a:r>
              <a:rPr lang="zh-CN" altLang="en-US" dirty="0"/>
              <a:t>。</a:t>
            </a:r>
          </a:p>
          <a:p>
            <a:endParaRPr lang="en-US" dirty="0"/>
          </a:p>
        </p:txBody>
      </p:sp>
      <p:sp>
        <p:nvSpPr>
          <p:cNvPr id="4" name="Slide Number Placeholder 3"/>
          <p:cNvSpPr>
            <a:spLocks noGrp="1"/>
          </p:cNvSpPr>
          <p:nvPr>
            <p:ph type="sldNum" sz="quarter" idx="5"/>
          </p:nvPr>
        </p:nvSpPr>
        <p:spPr/>
        <p:txBody>
          <a:bodyPr/>
          <a:lstStyle/>
          <a:p>
            <a:fld id="{8ED3604F-F5C7-412C-AE28-FF961BD94C8A}"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虽然该方法很简单。但是这种增强的多尺度表征在很多任务上取得了优异的性能提升。以分类任务为例，我们在</a:t>
            </a:r>
            <a:r>
              <a:rPr kumimoji="1" lang="en-US" altLang="zh-CN" dirty="0" err="1"/>
              <a:t>mmdetection</a:t>
            </a:r>
            <a:r>
              <a:rPr kumimoji="1" lang="zh-CN" altLang="en-US" dirty="0"/>
              <a:t>上进行了对比实验。该</a:t>
            </a:r>
            <a:r>
              <a:rPr kumimoji="1" lang="en-US" altLang="zh-CN" dirty="0"/>
              <a:t>benchmark</a:t>
            </a:r>
            <a:r>
              <a:rPr kumimoji="1" lang="zh-CN" altLang="en-US" dirty="0"/>
              <a:t>是由商汤科技和香港中文联合牵头维护的一个优化程度非常高的函数库。与之前在该</a:t>
            </a:r>
            <a:r>
              <a:rPr kumimoji="1" lang="en-US" altLang="zh-CN" dirty="0"/>
              <a:t>benchmark</a:t>
            </a:r>
            <a:r>
              <a:rPr kumimoji="1" lang="zh-CN" altLang="en-US" dirty="0"/>
              <a:t>上长时间排名榜首的微软公司的</a:t>
            </a:r>
            <a:r>
              <a:rPr kumimoji="1" lang="en-US" altLang="zh-CN" dirty="0" err="1"/>
              <a:t>HRNet</a:t>
            </a:r>
            <a:r>
              <a:rPr kumimoji="1" lang="zh-CN" altLang="en-US" dirty="0"/>
              <a:t>相比，我们的方法仅需要</a:t>
            </a:r>
            <a:r>
              <a:rPr kumimoji="1" lang="en-US" altLang="zh-CN" dirty="0"/>
              <a:t>1/3</a:t>
            </a:r>
            <a:r>
              <a:rPr kumimoji="1" lang="zh-CN" altLang="en-US" dirty="0"/>
              <a:t>左右的参数量和</a:t>
            </a:r>
            <a:r>
              <a:rPr kumimoji="1" lang="en-US" altLang="zh-CN" dirty="0"/>
              <a:t>1/4</a:t>
            </a:r>
            <a:r>
              <a:rPr kumimoji="1" lang="zh-CN" altLang="en-US" dirty="0"/>
              <a:t>左右的计算量就可以取得更好的性能，识别错误率更低。</a:t>
            </a:r>
          </a:p>
        </p:txBody>
      </p:sp>
      <p:sp>
        <p:nvSpPr>
          <p:cNvPr id="4" name="灯片编号占位符 3"/>
          <p:cNvSpPr>
            <a:spLocks noGrp="1"/>
          </p:cNvSpPr>
          <p:nvPr>
            <p:ph type="sldNum" sz="quarter" idx="5"/>
          </p:nvPr>
        </p:nvSpPr>
        <p:spPr/>
        <p:txBody>
          <a:bodyPr/>
          <a:lstStyle/>
          <a:p>
            <a:fld id="{8ED3604F-F5C7-412C-AE28-FF961BD94C8A}"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在物体检测任务上，我们的方法也超越了之前最好的方法</a:t>
            </a:r>
            <a:r>
              <a:rPr kumimoji="1" lang="en-US" altLang="zh-CN" dirty="0" err="1"/>
              <a:t>HRNet</a:t>
            </a:r>
            <a:r>
              <a:rPr kumimoji="1" lang="zh-CN" altLang="en-US" dirty="0"/>
              <a:t>。这里的参数量和计算量的节省幅度并没有分类任务那么大，一个重要原因是我们的方法只有特征提取骨干网络有所节省，其余部分和</a:t>
            </a:r>
            <a:r>
              <a:rPr kumimoji="1" lang="en-US" altLang="zh-CN" dirty="0" err="1"/>
              <a:t>HRNet</a:t>
            </a:r>
            <a:r>
              <a:rPr kumimoji="1" lang="zh-CN" altLang="en-US" dirty="0"/>
              <a:t>保持一致。</a:t>
            </a:r>
          </a:p>
        </p:txBody>
      </p:sp>
      <p:sp>
        <p:nvSpPr>
          <p:cNvPr id="4" name="灯片编号占位符 3"/>
          <p:cNvSpPr>
            <a:spLocks noGrp="1"/>
          </p:cNvSpPr>
          <p:nvPr>
            <p:ph type="sldNum" sz="quarter" idx="5"/>
          </p:nvPr>
        </p:nvSpPr>
        <p:spPr/>
        <p:txBody>
          <a:bodyPr/>
          <a:lstStyle/>
          <a:p>
            <a:fld id="{8ED3604F-F5C7-412C-AE28-FF961BD94C8A}"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我们也在</a:t>
            </a:r>
            <a:r>
              <a:rPr lang="en-US" altLang="zh-CN" dirty="0"/>
              <a:t>MS-COCO</a:t>
            </a:r>
            <a:r>
              <a:rPr lang="zh-CN" altLang="en-US" dirty="0"/>
              <a:t>数据集上用</a:t>
            </a:r>
            <a:r>
              <a:rPr lang="en-US" altLang="zh-CN" dirty="0"/>
              <a:t>Mask RCNN</a:t>
            </a:r>
            <a:r>
              <a:rPr lang="zh-CN" altLang="en-US" dirty="0"/>
              <a:t>方法做了实验。</a:t>
            </a:r>
          </a:p>
        </p:txBody>
      </p:sp>
      <p:sp>
        <p:nvSpPr>
          <p:cNvPr id="4" name="灯片编号占位符 3"/>
          <p:cNvSpPr>
            <a:spLocks noGrp="1"/>
          </p:cNvSpPr>
          <p:nvPr>
            <p:ph type="sldNum" sz="quarter" idx="5"/>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199034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Tree>
    <p:extLst>
      <p:ext uri="{BB962C8B-B14F-4D97-AF65-F5344CB8AC3E}">
        <p14:creationId xmlns:p14="http://schemas.microsoft.com/office/powerpoint/2010/main" val="5287056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zh-CN" altLang="en-US"/>
              <a:t>单击此处编辑母版标题样式</a:t>
            </a:r>
            <a:endParaRPr lang="en-US" dirty="0"/>
          </a:p>
        </p:txBody>
      </p:sp>
      <p:sp>
        <p:nvSpPr>
          <p:cNvPr id="3" name="Content Placeholder 2"/>
          <p:cNvSpPr>
            <a:spLocks noGrp="1"/>
          </p:cNvSpPr>
          <p:nvPr>
            <p:ph idx="1"/>
          </p:nvPr>
        </p:nvSpPr>
        <p:spPr>
          <a:xfrm>
            <a:off x="394447" y="789709"/>
            <a:ext cx="11355295" cy="5852155"/>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9" name="Line 1"/>
          <p:cNvSpPr>
            <a:spLocks noChangeShapeType="1"/>
          </p:cNvSpPr>
          <p:nvPr/>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22484268"/>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94447" y="991590"/>
            <a:ext cx="11355295" cy="51853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TextBox 12"/>
          <p:cNvSpPr txBox="1"/>
          <p:nvPr/>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bg1"/>
                </a:solidFill>
              </a:rPr>
              <a:t>大规模图像的多粒度语义理解</a:t>
            </a:r>
          </a:p>
        </p:txBody>
      </p:sp>
      <p:sp>
        <p:nvSpPr>
          <p:cNvPr id="14" name="TextBox 13"/>
          <p:cNvSpPr txBox="1"/>
          <p:nvPr/>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2" name="TextBox 11"/>
          <p:cNvSpPr txBox="1"/>
          <p:nvPr/>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
        <p:nvSpPr>
          <p:cNvPr id="8" name="TextBox 9">
            <a:extLst>
              <a:ext uri="{FF2B5EF4-FFF2-40B4-BE49-F238E27FC236}">
                <a16:creationId xmlns:a16="http://schemas.microsoft.com/office/drawing/2014/main" id="{910C8E17-22EA-4C8E-BBB9-886F1CDF9F8D}"/>
              </a:ext>
            </a:extLst>
          </p:cNvPr>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9" name="TextBox 12">
            <a:extLst>
              <a:ext uri="{FF2B5EF4-FFF2-40B4-BE49-F238E27FC236}">
                <a16:creationId xmlns:a16="http://schemas.microsoft.com/office/drawing/2014/main" id="{347D2DB4-8576-4F7C-A99E-E76A3EE27489}"/>
              </a:ext>
            </a:extLst>
          </p:cNvPr>
          <p:cNvSpPr txBox="1"/>
          <p:nvPr userDrawn="1"/>
        </p:nvSpPr>
        <p:spPr>
          <a:xfrm>
            <a:off x="3528060" y="6581140"/>
            <a:ext cx="7370233" cy="307777"/>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Res2Net: A New Multi-scale Backbone Architecture</a:t>
            </a:r>
            <a:endParaRPr lang="zh-CN" altLang="en-US" sz="1400" b="0" dirty="0">
              <a:solidFill>
                <a:schemeClr val="bg1"/>
              </a:solidFill>
            </a:endParaRPr>
          </a:p>
        </p:txBody>
      </p:sp>
      <p:sp>
        <p:nvSpPr>
          <p:cNvPr id="11" name="TextBox 13">
            <a:extLst>
              <a:ext uri="{FF2B5EF4-FFF2-40B4-BE49-F238E27FC236}">
                <a16:creationId xmlns:a16="http://schemas.microsoft.com/office/drawing/2014/main" id="{963DC187-1FE2-4E5B-80FE-9DBFC51913C4}"/>
              </a:ext>
            </a:extLst>
          </p:cNvPr>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5" name="TextBox 11">
            <a:extLst>
              <a:ext uri="{FF2B5EF4-FFF2-40B4-BE49-F238E27FC236}">
                <a16:creationId xmlns:a16="http://schemas.microsoft.com/office/drawing/2014/main" id="{857E9A8B-C89C-4BE4-8C0E-52EAB0780073}"/>
              </a:ext>
            </a:extLst>
          </p:cNvPr>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561558760"/>
      </p:ext>
    </p:extLst>
  </p:cSld>
  <p:clrMap bg1="lt1" tx1="dk1" bg2="lt2" tx2="dk2" accent1="accent1" accent2="accent2" accent3="accent3" accent4="accent4" accent5="accent5" accent6="accent6" hlink="hlink" folHlink="folHlink"/>
  <p:sldLayoutIdLst>
    <p:sldLayoutId id="2147483657" r:id="rId1"/>
    <p:sldLayoutId id="2147483658"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hyperlink" Target="http://mmcheng.net/"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hyperlink" Target="https://github.com/Res2Net/mmdetection"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4.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1.xml"/><Relationship Id="rId5" Type="http://schemas.openxmlformats.org/officeDocument/2006/relationships/hyperlink" Target="https://github.com/Res2Net/Res2Net-Pose-Estimation"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5.tif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github.com/Res2Net/Res2Net-detectron2/blob/master/configs/COCO-PanopticSegmentation/panoptic_fpn_R2_101_3x.yaml" TargetMode="External"/><Relationship Id="rId12"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github.com/Res2Net/Res2Net-detectron2/blob/master/configs/COCO-PanopticSegmentation/panoptic_fpn_R_101_3x.yaml" TargetMode="External"/><Relationship Id="rId11" Type="http://schemas.openxmlformats.org/officeDocument/2006/relationships/image" Target="../media/image19.png"/><Relationship Id="rId5" Type="http://schemas.openxmlformats.org/officeDocument/2006/relationships/hyperlink" Target="https://github.com/Res2Net/Res2Net-detectron2/blob/master/configs/COCO-PanopticSegmentation/panoptic_fpn_R_50_3x.yaml" TargetMode="External"/><Relationship Id="rId10" Type="http://schemas.openxmlformats.org/officeDocument/2006/relationships/image" Target="../media/image18.png"/><Relationship Id="rId4" Type="http://schemas.openxmlformats.org/officeDocument/2006/relationships/notesSlide" Target="../notesSlides/notesSlide14.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tiff"/><Relationship Id="rId11" Type="http://schemas.openxmlformats.org/officeDocument/2006/relationships/image" Target="../media/image25.png"/><Relationship Id="rId5" Type="http://schemas.openxmlformats.org/officeDocument/2006/relationships/hyperlink" Target="https://mmcheng.net/res2net/" TargetMode="External"/><Relationship Id="rId10"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image" Target="../media/image23.png"/><Relationship Id="rId1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audio" Target="../media/media16.m4a"/><Relationship Id="rId7" Type="http://schemas.openxmlformats.org/officeDocument/2006/relationships/image" Target="../media/image29.jpeg"/><Relationship Id="rId12" Type="http://schemas.openxmlformats.org/officeDocument/2006/relationships/image" Target="../media/image34.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notesSlide" Target="../notesSlides/notesSlide16.xml"/><Relationship Id="rId10" Type="http://schemas.openxmlformats.org/officeDocument/2006/relationships/image" Target="../media/image32.png"/><Relationship Id="rId4" Type="http://schemas.openxmlformats.org/officeDocument/2006/relationships/slideLayout" Target="../slideLayouts/slideLayout2.xml"/><Relationship Id="rId9" Type="http://schemas.openxmlformats.org/officeDocument/2006/relationships/image" Target="../media/image31.jpeg"/><Relationship Id="rId1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https://github.com/Res2Net/mmdetection"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3.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Autofit/>
          </a:bodyPr>
          <a:lstStyle/>
          <a:p>
            <a:r>
              <a:rPr lang="en-US" altLang="zh-CN" sz="7200" b="1" dirty="0">
                <a:latin typeface="+mn-lt"/>
                <a:ea typeface="黑体" panose="02010609060101010101" pitchFamily="49" charset="-122"/>
              </a:rPr>
              <a:t>Res2Net: A New Multi-scale Backbone Architecture</a:t>
            </a:r>
            <a:br>
              <a:rPr lang="en-US" altLang="zh-CN" sz="7200" b="1" dirty="0">
                <a:latin typeface="+mn-lt"/>
                <a:ea typeface="黑体" panose="02010609060101010101" pitchFamily="49" charset="-122"/>
              </a:rPr>
            </a:br>
            <a:r>
              <a:rPr lang="en-US" altLang="zh-CN" sz="3600" b="1" dirty="0">
                <a:solidFill>
                  <a:srgbClr val="FFFF00"/>
                </a:solidFill>
                <a:latin typeface="+mn-lt"/>
                <a:ea typeface="黑体" panose="02010609060101010101" pitchFamily="49" charset="-122"/>
              </a:rPr>
              <a:t>IEEE TPAMI 2021 (Date of publication: 2019/8)</a:t>
            </a:r>
            <a:endParaRPr lang="zh-CN" altLang="en-US" sz="7200" b="1" dirty="0">
              <a:solidFill>
                <a:srgbClr val="FFFF00"/>
              </a:solidFill>
              <a:latin typeface="+mn-lt"/>
              <a:ea typeface="黑体" panose="02010609060101010101" pitchFamily="49" charset="-122"/>
            </a:endParaRPr>
          </a:p>
        </p:txBody>
      </p:sp>
      <p:sp>
        <p:nvSpPr>
          <p:cNvPr id="5" name="Subtitle 2"/>
          <p:cNvSpPr txBox="1"/>
          <p:nvPr/>
        </p:nvSpPr>
        <p:spPr>
          <a:xfrm>
            <a:off x="1075411" y="3431851"/>
            <a:ext cx="10041175"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p>
          <a:p>
            <a:pPr>
              <a:spcBef>
                <a:spcPts val="1350"/>
              </a:spcBef>
            </a:pPr>
            <a:r>
              <a:rPr lang="en-US" altLang="zh-CN" sz="4000" dirty="0">
                <a:ln w="0"/>
                <a:effectLst>
                  <a:outerShdw blurRad="38100" dist="19050" dir="2700000" algn="tl" rotWithShape="0">
                    <a:schemeClr val="dk1">
                      <a:alpha val="40000"/>
                    </a:schemeClr>
                  </a:outerShdw>
                </a:effectLst>
                <a:ea typeface="华文楷体" panose="02010600040101010101" pitchFamily="2" charset="-122"/>
              </a:rPr>
              <a:t>Nankai University</a:t>
            </a: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hlinkClick r:id="rId6"/>
              </a:rPr>
              <a:t>http://mmcheng.net</a:t>
            </a:r>
            <a:r>
              <a:rPr lang="en-US" altLang="zh-CN" sz="4800" dirty="0">
                <a:ln w="0"/>
                <a:effectLst>
                  <a:outerShdw blurRad="38100" dist="19050" dir="2700000" algn="tl" rotWithShape="0">
                    <a:schemeClr val="dk1">
                      <a:alpha val="40000"/>
                    </a:schemeClr>
                  </a:outerShdw>
                </a:effectLst>
                <a:ea typeface="华文楷体" panose="02010600040101010101" pitchFamily="2" charset="-122"/>
              </a:rPr>
              <a:t> </a:t>
            </a: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pic>
        <p:nvPicPr>
          <p:cNvPr id="7" name="音频 6">
            <a:hlinkClick r:id="" action="ppaction://media"/>
            <a:extLst>
              <a:ext uri="{FF2B5EF4-FFF2-40B4-BE49-F238E27FC236}">
                <a16:creationId xmlns:a16="http://schemas.microsoft.com/office/drawing/2014/main" id="{21BFC299-F2C0-493C-B160-67669F4A46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795"/>
    </mc:Choice>
    <mc:Fallback>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pPr lvl="0"/>
            <a:r>
              <a:rPr lang="en-US" altLang="zh-CN" dirty="0"/>
              <a:t>Instance segmentation</a:t>
            </a:r>
          </a:p>
          <a:p>
            <a:pPr lvl="1"/>
            <a:r>
              <a:rPr lang="en-US" altLang="zh-CN" dirty="0"/>
              <a:t>Mask-RCNN, MS-COCO</a:t>
            </a:r>
          </a:p>
          <a:p>
            <a:pPr lvl="1"/>
            <a:r>
              <a:rPr lang="en-GB" altLang="zh-CN" dirty="0">
                <a:hlinkClick r:id="rId5"/>
              </a:rPr>
              <a:t>https://github.com/Res2Net/mmdetection</a:t>
            </a:r>
            <a:endParaRPr lang="en-US" altLang="zh-CN" dirty="0"/>
          </a:p>
          <a:p>
            <a:pPr lvl="1"/>
            <a:endParaRPr lang="en-US" altLang="zh-CN" dirty="0"/>
          </a:p>
          <a:p>
            <a:endParaRPr lang="zh-CN" altLang="en-US" dirty="0"/>
          </a:p>
        </p:txBody>
      </p:sp>
      <p:graphicFrame>
        <p:nvGraphicFramePr>
          <p:cNvPr id="4" name="表格 3"/>
          <p:cNvGraphicFramePr>
            <a:graphicFrameLocks noGrp="1"/>
          </p:cNvGraphicFramePr>
          <p:nvPr/>
        </p:nvGraphicFramePr>
        <p:xfrm>
          <a:off x="806823" y="2979339"/>
          <a:ext cx="10530542" cy="2997500"/>
        </p:xfrm>
        <a:graphic>
          <a:graphicData uri="http://schemas.openxmlformats.org/drawingml/2006/table">
            <a:tbl>
              <a:tblPr/>
              <a:tblGrid>
                <a:gridCol w="3318078">
                  <a:extLst>
                    <a:ext uri="{9D8B030D-6E8A-4147-A177-3AD203B41FA5}">
                      <a16:colId xmlns:a16="http://schemas.microsoft.com/office/drawing/2014/main" val="20000"/>
                    </a:ext>
                  </a:extLst>
                </a:gridCol>
                <a:gridCol w="2155259">
                  <a:extLst>
                    <a:ext uri="{9D8B030D-6E8A-4147-A177-3AD203B41FA5}">
                      <a16:colId xmlns:a16="http://schemas.microsoft.com/office/drawing/2014/main" val="20001"/>
                    </a:ext>
                  </a:extLst>
                </a:gridCol>
                <a:gridCol w="1655114">
                  <a:extLst>
                    <a:ext uri="{9D8B030D-6E8A-4147-A177-3AD203B41FA5}">
                      <a16:colId xmlns:a16="http://schemas.microsoft.com/office/drawing/2014/main" val="20002"/>
                    </a:ext>
                  </a:extLst>
                </a:gridCol>
                <a:gridCol w="1635435">
                  <a:extLst>
                    <a:ext uri="{9D8B030D-6E8A-4147-A177-3AD203B41FA5}">
                      <a16:colId xmlns:a16="http://schemas.microsoft.com/office/drawing/2014/main" val="20003"/>
                    </a:ext>
                  </a:extLst>
                </a:gridCol>
                <a:gridCol w="1766656">
                  <a:extLst>
                    <a:ext uri="{9D8B030D-6E8A-4147-A177-3AD203B41FA5}">
                      <a16:colId xmlns:a16="http://schemas.microsoft.com/office/drawing/2014/main" val="20004"/>
                    </a:ext>
                  </a:extLst>
                </a:gridCol>
              </a:tblGrid>
              <a:tr h="0">
                <a:tc>
                  <a:txBody>
                    <a:bodyPr/>
                    <a:lstStyle/>
                    <a:p>
                      <a:pPr algn="ctr"/>
                      <a:r>
                        <a:rPr lang="en-GB" sz="3200" b="1">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box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mask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gn="ctr"/>
                      <a:r>
                        <a:rPr lang="en-GB" sz="3200">
                          <a:effectLst/>
                        </a:rPr>
                        <a:t>R-101-FPN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a:effectLst/>
                        </a:rPr>
                        <a:t>63.17M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351.65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40.3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36.5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00248">
                <a:tc>
                  <a:txBody>
                    <a:bodyPr/>
                    <a:lstStyle/>
                    <a:p>
                      <a:pPr algn="ctr"/>
                      <a:r>
                        <a:rPr lang="en-GB" sz="3200" dirty="0">
                          <a:effectLst/>
                        </a:rPr>
                        <a:t>X-101-64x4d-FPN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101.9M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508.87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42.0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37.7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253902">
                <a:tc>
                  <a:txBody>
                    <a:bodyPr/>
                    <a:lstStyle/>
                    <a:p>
                      <a:pPr algn="ctr"/>
                      <a:r>
                        <a:rPr lang="en-GB" sz="3200" dirty="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86.01M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528.17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42.9</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38.3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0187">
                <a:tc>
                  <a:txBody>
                    <a:bodyPr/>
                    <a:lstStyle/>
                    <a:p>
                      <a:pPr algn="ctr"/>
                      <a:r>
                        <a:rPr lang="en-GB" sz="3200" dirty="0">
                          <a:effectLst/>
                        </a:rPr>
                        <a:t>Res2Net-101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b="1" dirty="0">
                          <a:solidFill>
                            <a:srgbClr val="C00000"/>
                          </a:solidFill>
                          <a:effectLst/>
                        </a:rPr>
                        <a:t>63.83M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362.18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43.3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38.6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4"/>
                  </a:ext>
                </a:extLst>
              </a:tr>
            </a:tbl>
          </a:graphicData>
        </a:graphic>
      </p:graphicFrame>
      <p:grpSp>
        <p:nvGrpSpPr>
          <p:cNvPr id="6" name="组合 5"/>
          <p:cNvGrpSpPr/>
          <p:nvPr/>
        </p:nvGrpSpPr>
        <p:grpSpPr>
          <a:xfrm>
            <a:off x="6591300" y="785712"/>
            <a:ext cx="3932926" cy="1130300"/>
            <a:chOff x="5067300" y="785712"/>
            <a:chExt cx="3932926" cy="1130300"/>
          </a:xfrm>
        </p:grpSpPr>
        <p:pic>
          <p:nvPicPr>
            <p:cNvPr id="7" name="图片 6"/>
            <p:cNvPicPr>
              <a:picLocks noChangeAspect="1"/>
            </p:cNvPicPr>
            <p:nvPr/>
          </p:nvPicPr>
          <p:blipFill rotWithShape="1">
            <a:blip r:embed="rId6" cstate="screen"/>
            <a:srcRect/>
            <a:stretch>
              <a:fillRect/>
            </a:stretch>
          </p:blipFill>
          <p:spPr>
            <a:xfrm>
              <a:off x="5067300" y="785712"/>
              <a:ext cx="3848100" cy="596900"/>
            </a:xfrm>
            <a:prstGeom prst="rect">
              <a:avLst/>
            </a:prstGeom>
          </p:spPr>
        </p:pic>
        <p:pic>
          <p:nvPicPr>
            <p:cNvPr id="8" name="图片 7"/>
            <p:cNvPicPr>
              <a:picLocks noChangeAspect="1"/>
            </p:cNvPicPr>
            <p:nvPr/>
          </p:nvPicPr>
          <p:blipFill>
            <a:blip r:embed="rId7"/>
            <a:stretch>
              <a:fillRect/>
            </a:stretch>
          </p:blipFill>
          <p:spPr>
            <a:xfrm>
              <a:off x="5067300" y="1382612"/>
              <a:ext cx="3932926" cy="533400"/>
            </a:xfrm>
            <a:prstGeom prst="rect">
              <a:avLst/>
            </a:prstGeom>
          </p:spPr>
        </p:pic>
      </p:grpSp>
      <p:pic>
        <p:nvPicPr>
          <p:cNvPr id="3" name="音频 2">
            <a:hlinkClick r:id="" action="ppaction://media"/>
            <a:extLst>
              <a:ext uri="{FF2B5EF4-FFF2-40B4-BE49-F238E27FC236}">
                <a16:creationId xmlns:a16="http://schemas.microsoft.com/office/drawing/2014/main" id="{FE10FD50-1A88-4F40-8067-1E26AD400D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38"/>
    </mc:Choice>
    <mc:Fallback>
      <p:transition spd="slow" advTm="1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Pose Estimation (COCO 2017)</a:t>
            </a:r>
          </a:p>
          <a:p>
            <a:endParaRPr lang="zh-CN" altLang="en-US" dirty="0"/>
          </a:p>
        </p:txBody>
      </p:sp>
      <p:pic>
        <p:nvPicPr>
          <p:cNvPr id="6" name="图片 5"/>
          <p:cNvPicPr>
            <a:picLocks noChangeAspect="1"/>
          </p:cNvPicPr>
          <p:nvPr/>
        </p:nvPicPr>
        <p:blipFill>
          <a:blip r:embed="rId5"/>
          <a:stretch>
            <a:fillRect/>
          </a:stretch>
        </p:blipFill>
        <p:spPr>
          <a:xfrm>
            <a:off x="865633" y="1383456"/>
            <a:ext cx="10855180" cy="5088366"/>
          </a:xfrm>
          <a:prstGeom prst="rect">
            <a:avLst/>
          </a:prstGeom>
        </p:spPr>
      </p:pic>
      <p:pic>
        <p:nvPicPr>
          <p:cNvPr id="3" name="音频 2">
            <a:hlinkClick r:id="" action="ppaction://media"/>
            <a:extLst>
              <a:ext uri="{FF2B5EF4-FFF2-40B4-BE49-F238E27FC236}">
                <a16:creationId xmlns:a16="http://schemas.microsoft.com/office/drawing/2014/main" id="{159BC311-80B9-401D-91C7-43AF68C61F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89"/>
    </mc:Choice>
    <mc:Fallback>
      <p:transition spd="slow" advTm="3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Pose Estimation (COCO 2017)</a:t>
            </a:r>
          </a:p>
          <a:p>
            <a:pPr lvl="1"/>
            <a:r>
              <a:rPr lang="en-GB" altLang="zh-CN" sz="2400" dirty="0">
                <a:hlinkClick r:id="rId5"/>
              </a:rPr>
              <a:t>https://github.com/Res2Net/Res2Net-Pose-Estimation</a:t>
            </a:r>
            <a:endParaRPr lang="en-GB" altLang="zh-CN" sz="2400" dirty="0"/>
          </a:p>
          <a:p>
            <a:pPr lvl="1"/>
            <a:r>
              <a:rPr lang="en-US" altLang="zh-CN" sz="2400" dirty="0">
                <a:ln w="0"/>
              </a:rPr>
              <a:t>Key-point method: </a:t>
            </a:r>
            <a:r>
              <a:rPr lang="en-US" altLang="zh-CN" sz="2400" dirty="0" err="1">
                <a:ln w="0"/>
              </a:rPr>
              <a:t>SimpleBaseline</a:t>
            </a:r>
            <a:r>
              <a:rPr lang="en-US" altLang="zh-CN" sz="2400" dirty="0">
                <a:ln w="0"/>
              </a:rPr>
              <a:t> [Xiao et. al., ECCV'18].</a:t>
            </a:r>
            <a:endParaRPr lang="en-US" altLang="zh-CN" sz="2400" dirty="0"/>
          </a:p>
          <a:p>
            <a:endParaRPr lang="zh-CN" altLang="en-US" dirty="0"/>
          </a:p>
        </p:txBody>
      </p:sp>
      <p:graphicFrame>
        <p:nvGraphicFramePr>
          <p:cNvPr id="3" name="图表 2"/>
          <p:cNvGraphicFramePr/>
          <p:nvPr/>
        </p:nvGraphicFramePr>
        <p:xfrm>
          <a:off x="1473605" y="1882068"/>
          <a:ext cx="8815613" cy="4667128"/>
        </p:xfrm>
        <a:graphic>
          <a:graphicData uri="http://schemas.openxmlformats.org/drawingml/2006/chart">
            <c:chart xmlns:c="http://schemas.openxmlformats.org/drawingml/2006/chart" xmlns:r="http://schemas.openxmlformats.org/officeDocument/2006/relationships" r:id="rId6"/>
          </a:graphicData>
        </a:graphic>
      </p:graphicFrame>
      <p:pic>
        <p:nvPicPr>
          <p:cNvPr id="4" name="音频 3">
            <a:hlinkClick r:id="" action="ppaction://media"/>
            <a:extLst>
              <a:ext uri="{FF2B5EF4-FFF2-40B4-BE49-F238E27FC236}">
                <a16:creationId xmlns:a16="http://schemas.microsoft.com/office/drawing/2014/main" id="{42AF06B1-D04D-4F18-BA65-9B91C4540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48"/>
    </mc:Choice>
    <mc:Fallback>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Panoramic segmentation</a:t>
            </a:r>
            <a:r>
              <a:rPr kumimoji="1" lang="zh-CN" altLang="en-US" dirty="0"/>
              <a:t> </a:t>
            </a:r>
            <a:r>
              <a:rPr kumimoji="1" lang="en-US" altLang="zh-CN" dirty="0"/>
              <a:t>(Detectron2)</a:t>
            </a:r>
            <a:endParaRPr kumimoji="1" lang="zh-CN" altLang="en-US" dirty="0"/>
          </a:p>
        </p:txBody>
      </p:sp>
      <p:pic>
        <p:nvPicPr>
          <p:cNvPr id="4" name="图片 3"/>
          <p:cNvPicPr>
            <a:picLocks noChangeAspect="1"/>
          </p:cNvPicPr>
          <p:nvPr/>
        </p:nvPicPr>
        <p:blipFill>
          <a:blip r:embed="rId5"/>
          <a:stretch>
            <a:fillRect/>
          </a:stretch>
        </p:blipFill>
        <p:spPr>
          <a:xfrm>
            <a:off x="394446" y="1453925"/>
            <a:ext cx="11355295" cy="5059644"/>
          </a:xfrm>
          <a:prstGeom prst="rect">
            <a:avLst/>
          </a:prstGeom>
        </p:spPr>
      </p:pic>
      <p:pic>
        <p:nvPicPr>
          <p:cNvPr id="5" name="音频 4">
            <a:hlinkClick r:id="" action="ppaction://media"/>
            <a:extLst>
              <a:ext uri="{FF2B5EF4-FFF2-40B4-BE49-F238E27FC236}">
                <a16:creationId xmlns:a16="http://schemas.microsoft.com/office/drawing/2014/main" id="{F7349967-C626-48E3-BDAD-3CE3A5129D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91"/>
    </mc:Choice>
    <mc:Fallback>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Panoramic segmentation (Detectron2, MS-COCO)</a:t>
            </a:r>
            <a:endParaRPr kumimoji="1" lang="zh-CN" altLang="en-US" dirty="0"/>
          </a:p>
        </p:txBody>
      </p:sp>
      <p:graphicFrame>
        <p:nvGraphicFramePr>
          <p:cNvPr id="6" name="表格 5"/>
          <p:cNvGraphicFramePr>
            <a:graphicFrameLocks noGrp="1"/>
          </p:cNvGraphicFramePr>
          <p:nvPr/>
        </p:nvGraphicFramePr>
        <p:xfrm>
          <a:off x="585926" y="1589898"/>
          <a:ext cx="11163816" cy="2398000"/>
        </p:xfrm>
        <a:graphic>
          <a:graphicData uri="http://schemas.openxmlformats.org/drawingml/2006/table">
            <a:tbl>
              <a:tblPr>
                <a:tableStyleId>{69CF1AB2-1976-4502-BF36-3FF5EA218861}</a:tableStyleId>
              </a:tblPr>
              <a:tblGrid>
                <a:gridCol w="3204839">
                  <a:extLst>
                    <a:ext uri="{9D8B030D-6E8A-4147-A177-3AD203B41FA5}">
                      <a16:colId xmlns:a16="http://schemas.microsoft.com/office/drawing/2014/main" val="20000"/>
                    </a:ext>
                  </a:extLst>
                </a:gridCol>
                <a:gridCol w="2956264">
                  <a:extLst>
                    <a:ext uri="{9D8B030D-6E8A-4147-A177-3AD203B41FA5}">
                      <a16:colId xmlns:a16="http://schemas.microsoft.com/office/drawing/2014/main" val="20001"/>
                    </a:ext>
                  </a:extLst>
                </a:gridCol>
                <a:gridCol w="1748203">
                  <a:extLst>
                    <a:ext uri="{9D8B030D-6E8A-4147-A177-3AD203B41FA5}">
                      <a16:colId xmlns:a16="http://schemas.microsoft.com/office/drawing/2014/main" val="20002"/>
                    </a:ext>
                  </a:extLst>
                </a:gridCol>
                <a:gridCol w="1833231">
                  <a:extLst>
                    <a:ext uri="{9D8B030D-6E8A-4147-A177-3AD203B41FA5}">
                      <a16:colId xmlns:a16="http://schemas.microsoft.com/office/drawing/2014/main" val="20003"/>
                    </a:ext>
                  </a:extLst>
                </a:gridCol>
                <a:gridCol w="1421279">
                  <a:extLst>
                    <a:ext uri="{9D8B030D-6E8A-4147-A177-3AD203B41FA5}">
                      <a16:colId xmlns:a16="http://schemas.microsoft.com/office/drawing/2014/main" val="20004"/>
                    </a:ext>
                  </a:extLst>
                </a:gridCol>
              </a:tblGrid>
              <a:tr h="264028">
                <a:tc>
                  <a:txBody>
                    <a:bodyPr/>
                    <a:lstStyle/>
                    <a:p>
                      <a:r>
                        <a:rPr lang="en-GB" sz="3200" dirty="0">
                          <a:effectLst/>
                        </a:rPr>
                        <a:t>Name</a:t>
                      </a:r>
                      <a:endParaRPr lang="en-GB" sz="3200" b="1" dirty="0">
                        <a:effectLst/>
                      </a:endParaRPr>
                    </a:p>
                  </a:txBody>
                  <a:tcPr marL="121138" marR="121138" marT="55910" marB="55910" anchor="b"/>
                </a:tc>
                <a:tc>
                  <a:txBody>
                    <a:bodyPr/>
                    <a:lstStyle/>
                    <a:p>
                      <a:r>
                        <a:rPr lang="en-GB" sz="3200" dirty="0">
                          <a:effectLst/>
                        </a:rPr>
                        <a:t>Train</a:t>
                      </a:r>
                      <a:r>
                        <a:rPr lang="zh-CN" altLang="en-US" sz="3200" dirty="0">
                          <a:effectLst/>
                        </a:rPr>
                        <a:t> </a:t>
                      </a:r>
                      <a:r>
                        <a:rPr lang="en-GB" sz="3200" dirty="0">
                          <a:effectLst/>
                        </a:rPr>
                        <a:t>mem</a:t>
                      </a:r>
                      <a:r>
                        <a:rPr lang="zh-CN" altLang="en-US" sz="3200" dirty="0">
                          <a:effectLst/>
                        </a:rPr>
                        <a:t> </a:t>
                      </a:r>
                      <a:r>
                        <a:rPr lang="en-GB" sz="3200" dirty="0">
                          <a:effectLst/>
                        </a:rPr>
                        <a:t>(GB)</a:t>
                      </a:r>
                      <a:endParaRPr lang="en-GB" sz="3200" b="1" dirty="0">
                        <a:effectLst/>
                      </a:endParaRPr>
                    </a:p>
                  </a:txBody>
                  <a:tcPr marL="121138" marR="121138" marT="55910" marB="55910" anchor="b"/>
                </a:tc>
                <a:tc>
                  <a:txBody>
                    <a:bodyPr/>
                    <a:lstStyle/>
                    <a:p>
                      <a:r>
                        <a:rPr lang="en-GB" sz="3200" dirty="0">
                          <a:effectLst/>
                        </a:rPr>
                        <a:t>Box</a:t>
                      </a:r>
                      <a:r>
                        <a:rPr lang="zh-CN" altLang="en-US" sz="3200" dirty="0">
                          <a:effectLst/>
                        </a:rPr>
                        <a:t> </a:t>
                      </a:r>
                      <a:r>
                        <a:rPr lang="en-GB" sz="3200" dirty="0">
                          <a:effectLst/>
                        </a:rPr>
                        <a:t>AP</a:t>
                      </a:r>
                      <a:endParaRPr lang="en-GB" sz="3200" b="1" dirty="0">
                        <a:effectLst/>
                      </a:endParaRPr>
                    </a:p>
                  </a:txBody>
                  <a:tcPr marL="121138" marR="121138" marT="55910" marB="55910" anchor="b"/>
                </a:tc>
                <a:tc>
                  <a:txBody>
                    <a:bodyPr/>
                    <a:lstStyle/>
                    <a:p>
                      <a:r>
                        <a:rPr lang="en-GB" sz="3200" dirty="0">
                          <a:effectLst/>
                        </a:rPr>
                        <a:t>Mask</a:t>
                      </a:r>
                      <a:r>
                        <a:rPr lang="zh-CN" altLang="en-US" sz="3200" dirty="0">
                          <a:effectLst/>
                        </a:rPr>
                        <a:t> </a:t>
                      </a:r>
                      <a:r>
                        <a:rPr lang="en-GB" sz="3200" dirty="0">
                          <a:effectLst/>
                        </a:rPr>
                        <a:t>AP</a:t>
                      </a:r>
                      <a:endParaRPr lang="en-GB" sz="3200" b="1" dirty="0">
                        <a:effectLst/>
                      </a:endParaRPr>
                    </a:p>
                  </a:txBody>
                  <a:tcPr marL="121138" marR="121138" marT="55910" marB="55910" anchor="b"/>
                </a:tc>
                <a:tc>
                  <a:txBody>
                    <a:bodyPr/>
                    <a:lstStyle/>
                    <a:p>
                      <a:pPr algn="ctr"/>
                      <a:r>
                        <a:rPr lang="en-GB" sz="3200" dirty="0">
                          <a:effectLst/>
                        </a:rPr>
                        <a:t>PQ</a:t>
                      </a:r>
                      <a:endParaRPr lang="en-GB" sz="3200" b="1" dirty="0">
                        <a:effectLst/>
                      </a:endParaRPr>
                    </a:p>
                  </a:txBody>
                  <a:tcPr marL="121138" marR="121138" marT="55910" marB="55910" anchor="b"/>
                </a:tc>
                <a:extLst>
                  <a:ext uri="{0D108BD9-81ED-4DB2-BD59-A6C34878D82A}">
                    <a16:rowId xmlns:a16="http://schemas.microsoft.com/office/drawing/2014/main" val="10000"/>
                  </a:ext>
                </a:extLst>
              </a:tr>
              <a:tr h="0">
                <a:tc>
                  <a:txBody>
                    <a:bodyPr/>
                    <a:lstStyle/>
                    <a:p>
                      <a:pPr algn="l"/>
                      <a:r>
                        <a:rPr lang="en-GB" sz="3200" u="none" strike="noStrike">
                          <a:effectLst/>
                          <a:hlinkClick r:id="rId5"/>
                        </a:rPr>
                        <a:t>R50-FPN</a:t>
                      </a:r>
                      <a:endParaRPr lang="en-GB" sz="3200">
                        <a:effectLst/>
                      </a:endParaRPr>
                    </a:p>
                  </a:txBody>
                  <a:tcPr marL="121138" marR="121138" marT="55910" marB="55910" anchor="ctr"/>
                </a:tc>
                <a:tc>
                  <a:txBody>
                    <a:bodyPr/>
                    <a:lstStyle/>
                    <a:p>
                      <a:pPr algn="ctr"/>
                      <a:r>
                        <a:rPr lang="en-US" altLang="zh-CN" sz="3200" dirty="0">
                          <a:effectLst/>
                        </a:rPr>
                        <a:t>4.8</a:t>
                      </a:r>
                    </a:p>
                  </a:txBody>
                  <a:tcPr marL="121138" marR="121138" marT="55910" marB="55910" anchor="ctr"/>
                </a:tc>
                <a:tc>
                  <a:txBody>
                    <a:bodyPr/>
                    <a:lstStyle/>
                    <a:p>
                      <a:pPr algn="ctr"/>
                      <a:r>
                        <a:rPr lang="en-US" altLang="zh-CN" sz="3200" dirty="0">
                          <a:effectLst/>
                        </a:rPr>
                        <a:t>40.0</a:t>
                      </a:r>
                    </a:p>
                  </a:txBody>
                  <a:tcPr marL="121138" marR="121138" marT="55910" marB="55910" anchor="ctr"/>
                </a:tc>
                <a:tc>
                  <a:txBody>
                    <a:bodyPr/>
                    <a:lstStyle/>
                    <a:p>
                      <a:pPr algn="ctr"/>
                      <a:r>
                        <a:rPr lang="en-US" altLang="zh-CN" sz="3200" dirty="0">
                          <a:effectLst/>
                        </a:rPr>
                        <a:t>36.5</a:t>
                      </a:r>
                    </a:p>
                  </a:txBody>
                  <a:tcPr marL="121138" marR="121138" marT="55910" marB="55910" anchor="ctr"/>
                </a:tc>
                <a:tc>
                  <a:txBody>
                    <a:bodyPr/>
                    <a:lstStyle/>
                    <a:p>
                      <a:pPr algn="ctr"/>
                      <a:r>
                        <a:rPr lang="en-US" altLang="zh-CN" sz="3200" dirty="0">
                          <a:effectLst/>
                        </a:rPr>
                        <a:t>41.5</a:t>
                      </a:r>
                    </a:p>
                  </a:txBody>
                  <a:tcPr marL="121138" marR="121138" marT="55910" marB="55910" anchor="ctr"/>
                </a:tc>
                <a:extLst>
                  <a:ext uri="{0D108BD9-81ED-4DB2-BD59-A6C34878D82A}">
                    <a16:rowId xmlns:a16="http://schemas.microsoft.com/office/drawing/2014/main" val="10001"/>
                  </a:ext>
                </a:extLst>
              </a:tr>
              <a:tr h="0">
                <a:tc>
                  <a:txBody>
                    <a:bodyPr/>
                    <a:lstStyle/>
                    <a:p>
                      <a:pPr algn="l"/>
                      <a:r>
                        <a:rPr lang="en-GB" sz="3200" u="none" strike="noStrike">
                          <a:effectLst/>
                          <a:hlinkClick r:id="rId6"/>
                        </a:rPr>
                        <a:t>R101-FPN</a:t>
                      </a:r>
                      <a:endParaRPr lang="en-GB" sz="3200">
                        <a:effectLst/>
                      </a:endParaRPr>
                    </a:p>
                  </a:txBody>
                  <a:tcPr marL="121138" marR="121138" marT="55910" marB="55910" anchor="ctr"/>
                </a:tc>
                <a:tc>
                  <a:txBody>
                    <a:bodyPr/>
                    <a:lstStyle/>
                    <a:p>
                      <a:pPr algn="ctr"/>
                      <a:r>
                        <a:rPr lang="en-US" altLang="zh-CN" sz="3200" dirty="0">
                          <a:effectLst/>
                        </a:rPr>
                        <a:t>6.0</a:t>
                      </a:r>
                    </a:p>
                  </a:txBody>
                  <a:tcPr marL="121138" marR="121138" marT="55910" marB="55910" anchor="ctr"/>
                </a:tc>
                <a:tc>
                  <a:txBody>
                    <a:bodyPr/>
                    <a:lstStyle/>
                    <a:p>
                      <a:pPr algn="ctr"/>
                      <a:r>
                        <a:rPr lang="en-US" altLang="zh-CN" sz="3200">
                          <a:effectLst/>
                        </a:rPr>
                        <a:t>42.4</a:t>
                      </a:r>
                    </a:p>
                  </a:txBody>
                  <a:tcPr marL="121138" marR="121138" marT="55910" marB="55910" anchor="ctr"/>
                </a:tc>
                <a:tc>
                  <a:txBody>
                    <a:bodyPr/>
                    <a:lstStyle/>
                    <a:p>
                      <a:pPr algn="ctr"/>
                      <a:r>
                        <a:rPr lang="en-US" altLang="zh-CN" sz="3200" dirty="0">
                          <a:effectLst/>
                        </a:rPr>
                        <a:t>38.5</a:t>
                      </a:r>
                    </a:p>
                  </a:txBody>
                  <a:tcPr marL="121138" marR="121138" marT="55910" marB="55910" anchor="ctr"/>
                </a:tc>
                <a:tc>
                  <a:txBody>
                    <a:bodyPr/>
                    <a:lstStyle/>
                    <a:p>
                      <a:pPr algn="ctr"/>
                      <a:r>
                        <a:rPr lang="en-US" altLang="zh-CN" sz="3200">
                          <a:effectLst/>
                        </a:rPr>
                        <a:t>43.0</a:t>
                      </a:r>
                    </a:p>
                  </a:txBody>
                  <a:tcPr marL="121138" marR="121138" marT="55910" marB="55910" anchor="ctr"/>
                </a:tc>
                <a:extLst>
                  <a:ext uri="{0D108BD9-81ED-4DB2-BD59-A6C34878D82A}">
                    <a16:rowId xmlns:a16="http://schemas.microsoft.com/office/drawing/2014/main" val="10002"/>
                  </a:ext>
                </a:extLst>
              </a:tr>
              <a:tr h="0">
                <a:tc>
                  <a:txBody>
                    <a:bodyPr/>
                    <a:lstStyle/>
                    <a:p>
                      <a:pPr algn="l"/>
                      <a:r>
                        <a:rPr lang="en-GB" sz="3200" u="none" strike="noStrike">
                          <a:effectLst/>
                          <a:hlinkClick r:id="rId7"/>
                        </a:rPr>
                        <a:t>Res2Net101-FPN</a:t>
                      </a:r>
                      <a:endParaRPr lang="en-GB" sz="3200">
                        <a:effectLst/>
                      </a:endParaRPr>
                    </a:p>
                  </a:txBody>
                  <a:tcPr marL="121138" marR="121138" marT="55910" marB="55910" anchor="ctr"/>
                </a:tc>
                <a:tc>
                  <a:txBody>
                    <a:bodyPr/>
                    <a:lstStyle/>
                    <a:p>
                      <a:pPr algn="ctr"/>
                      <a:r>
                        <a:rPr lang="en-US" altLang="zh-CN" sz="3200" dirty="0">
                          <a:effectLst/>
                        </a:rPr>
                        <a:t>6.0</a:t>
                      </a:r>
                    </a:p>
                  </a:txBody>
                  <a:tcPr marL="121138" marR="121138" marT="55910" marB="55910" anchor="ctr"/>
                </a:tc>
                <a:tc>
                  <a:txBody>
                    <a:bodyPr/>
                    <a:lstStyle/>
                    <a:p>
                      <a:pPr algn="ctr"/>
                      <a:r>
                        <a:rPr lang="en-US" altLang="zh-CN" sz="3200" dirty="0">
                          <a:effectLst/>
                        </a:rPr>
                        <a:t>44.0</a:t>
                      </a:r>
                    </a:p>
                  </a:txBody>
                  <a:tcPr marL="121138" marR="121138" marT="55910" marB="55910" anchor="ctr"/>
                </a:tc>
                <a:tc>
                  <a:txBody>
                    <a:bodyPr/>
                    <a:lstStyle/>
                    <a:p>
                      <a:pPr algn="ctr"/>
                      <a:r>
                        <a:rPr lang="en-US" altLang="zh-CN" sz="3200">
                          <a:effectLst/>
                        </a:rPr>
                        <a:t>39.6</a:t>
                      </a:r>
                    </a:p>
                  </a:txBody>
                  <a:tcPr marL="121138" marR="121138" marT="55910" marB="55910" anchor="ctr"/>
                </a:tc>
                <a:tc>
                  <a:txBody>
                    <a:bodyPr/>
                    <a:lstStyle/>
                    <a:p>
                      <a:pPr algn="ctr"/>
                      <a:r>
                        <a:rPr lang="en-US" altLang="zh-CN" sz="3200" dirty="0">
                          <a:effectLst/>
                        </a:rPr>
                        <a:t>44.5</a:t>
                      </a:r>
                    </a:p>
                  </a:txBody>
                  <a:tcPr marL="121138" marR="121138" marT="55910" marB="55910" anchor="ctr"/>
                </a:tc>
                <a:extLst>
                  <a:ext uri="{0D108BD9-81ED-4DB2-BD59-A6C34878D82A}">
                    <a16:rowId xmlns:a16="http://schemas.microsoft.com/office/drawing/2014/main" val="10003"/>
                  </a:ext>
                </a:extLst>
              </a:tr>
            </a:tbl>
          </a:graphicData>
        </a:graphic>
      </p:graphicFrame>
      <p:sp>
        <p:nvSpPr>
          <p:cNvPr id="7" name="矩形 6"/>
          <p:cNvSpPr/>
          <p:nvPr/>
        </p:nvSpPr>
        <p:spPr>
          <a:xfrm>
            <a:off x="585926" y="4057400"/>
            <a:ext cx="11163816" cy="954107"/>
          </a:xfrm>
          <a:prstGeom prst="rect">
            <a:avLst/>
          </a:prstGeom>
        </p:spPr>
        <p:txBody>
          <a:bodyPr wrap="square">
            <a:spAutoFit/>
          </a:bodyPr>
          <a:lstStyle/>
          <a:p>
            <a:pPr algn="just"/>
            <a:r>
              <a:rPr lang="en-GB" altLang="zh-CN" sz="2800" dirty="0">
                <a:solidFill>
                  <a:srgbClr val="24292E"/>
                </a:solidFill>
                <a:latin typeface="Calibri" panose="020F0502020204030204" pitchFamily="34" charset="0"/>
                <a:cs typeface="Calibri" panose="020F0502020204030204" pitchFamily="34" charset="0"/>
              </a:rPr>
              <a:t>Detectron2 is Facebook AI Research's next generation software system that implements state-of-the-art object detection algorithms.</a:t>
            </a:r>
            <a:endParaRPr lang="zh-CN" altLang="en-US" sz="2800" dirty="0">
              <a:latin typeface="Calibri" panose="020F0502020204030204" pitchFamily="34" charset="0"/>
              <a:cs typeface="Calibri" panose="020F0502020204030204" pitchFamily="34" charset="0"/>
            </a:endParaRPr>
          </a:p>
        </p:txBody>
      </p:sp>
      <p:grpSp>
        <p:nvGrpSpPr>
          <p:cNvPr id="11" name="组合 10"/>
          <p:cNvGrpSpPr/>
          <p:nvPr/>
        </p:nvGrpSpPr>
        <p:grpSpPr>
          <a:xfrm>
            <a:off x="1633910" y="5268102"/>
            <a:ext cx="7787488" cy="999716"/>
            <a:chOff x="603718" y="5193248"/>
            <a:chExt cx="7787488" cy="999716"/>
          </a:xfrm>
        </p:grpSpPr>
        <p:pic>
          <p:nvPicPr>
            <p:cNvPr id="4" name="图片 3"/>
            <p:cNvPicPr>
              <a:picLocks noChangeAspect="1"/>
            </p:cNvPicPr>
            <p:nvPr/>
          </p:nvPicPr>
          <p:blipFill rotWithShape="1">
            <a:blip r:embed="rId8" cstate="screen"/>
            <a:srcRect t="12394"/>
            <a:stretch>
              <a:fillRect/>
            </a:stretch>
          </p:blipFill>
          <p:spPr>
            <a:xfrm>
              <a:off x="4509317" y="5193248"/>
              <a:ext cx="3881889" cy="522404"/>
            </a:xfrm>
            <a:prstGeom prst="rect">
              <a:avLst/>
            </a:prstGeom>
          </p:spPr>
        </p:pic>
        <p:pic>
          <p:nvPicPr>
            <p:cNvPr id="5" name="图片 4"/>
            <p:cNvPicPr>
              <a:picLocks noChangeAspect="1"/>
            </p:cNvPicPr>
            <p:nvPr/>
          </p:nvPicPr>
          <p:blipFill rotWithShape="1">
            <a:blip r:embed="rId9" cstate="screen"/>
            <a:srcRect/>
            <a:stretch>
              <a:fillRect/>
            </a:stretch>
          </p:blipFill>
          <p:spPr>
            <a:xfrm>
              <a:off x="4485409" y="5634164"/>
              <a:ext cx="3905797" cy="542524"/>
            </a:xfrm>
            <a:prstGeom prst="rect">
              <a:avLst/>
            </a:prstGeom>
          </p:spPr>
        </p:pic>
        <p:pic>
          <p:nvPicPr>
            <p:cNvPr id="8" name="图片 7"/>
            <p:cNvPicPr>
              <a:picLocks noChangeAspect="1"/>
            </p:cNvPicPr>
            <p:nvPr/>
          </p:nvPicPr>
          <p:blipFill>
            <a:blip r:embed="rId10" cstate="screen"/>
            <a:stretch>
              <a:fillRect/>
            </a:stretch>
          </p:blipFill>
          <p:spPr>
            <a:xfrm>
              <a:off x="615695" y="5193248"/>
              <a:ext cx="3645623" cy="440916"/>
            </a:xfrm>
            <a:prstGeom prst="rect">
              <a:avLst/>
            </a:prstGeom>
          </p:spPr>
        </p:pic>
        <p:pic>
          <p:nvPicPr>
            <p:cNvPr id="9" name="图片 8"/>
            <p:cNvPicPr>
              <a:picLocks noChangeAspect="1"/>
            </p:cNvPicPr>
            <p:nvPr/>
          </p:nvPicPr>
          <p:blipFill>
            <a:blip r:embed="rId11"/>
            <a:stretch>
              <a:fillRect/>
            </a:stretch>
          </p:blipFill>
          <p:spPr>
            <a:xfrm>
              <a:off x="603718" y="5634164"/>
              <a:ext cx="3657600" cy="558800"/>
            </a:xfrm>
            <a:prstGeom prst="rect">
              <a:avLst/>
            </a:prstGeom>
          </p:spPr>
        </p:pic>
      </p:grpSp>
      <p:pic>
        <p:nvPicPr>
          <p:cNvPr id="10" name="音频 9">
            <a:hlinkClick r:id="" action="ppaction://media"/>
            <a:extLst>
              <a:ext uri="{FF2B5EF4-FFF2-40B4-BE49-F238E27FC236}">
                <a16:creationId xmlns:a16="http://schemas.microsoft.com/office/drawing/2014/main" id="{F66C7690-D252-4079-AADC-FEBB7DD5A5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69"/>
    </mc:Choice>
    <mc:Fallback>
      <p:transition spd="slow" advTm="18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SOTA for 18 applications</a:t>
            </a:r>
          </a:p>
          <a:p>
            <a:pPr lvl="1"/>
            <a:r>
              <a:rPr kumimoji="1" lang="en-US" altLang="zh-CN" dirty="0">
                <a:hlinkClick r:id="rId5"/>
              </a:rPr>
              <a:t>https://mmcheng.net/res2net/</a:t>
            </a:r>
            <a:r>
              <a:rPr kumimoji="1" lang="en-US" altLang="zh-CN" dirty="0"/>
              <a:t> </a:t>
            </a:r>
          </a:p>
          <a:p>
            <a:endParaRPr kumimoji="1" lang="en-US" altLang="zh-CN" sz="2400" dirty="0"/>
          </a:p>
        </p:txBody>
      </p:sp>
      <p:pic>
        <p:nvPicPr>
          <p:cNvPr id="5" name="图片 4"/>
          <p:cNvPicPr>
            <a:picLocks noChangeAspect="1"/>
          </p:cNvPicPr>
          <p:nvPr/>
        </p:nvPicPr>
        <p:blipFill rotWithShape="1">
          <a:blip r:embed="rId6" cstate="screen"/>
          <a:srcRect/>
          <a:stretch>
            <a:fillRect/>
          </a:stretch>
        </p:blipFill>
        <p:spPr>
          <a:xfrm>
            <a:off x="505367" y="2138582"/>
            <a:ext cx="2571821" cy="1769535"/>
          </a:xfrm>
          <a:prstGeom prst="rect">
            <a:avLst/>
          </a:prstGeom>
        </p:spPr>
      </p:pic>
      <p:grpSp>
        <p:nvGrpSpPr>
          <p:cNvPr id="8" name="组合 7"/>
          <p:cNvGrpSpPr/>
          <p:nvPr/>
        </p:nvGrpSpPr>
        <p:grpSpPr>
          <a:xfrm>
            <a:off x="3172667" y="2138580"/>
            <a:ext cx="3401687" cy="1764715"/>
            <a:chOff x="69591" y="2186568"/>
            <a:chExt cx="7528413" cy="3715684"/>
          </a:xfrm>
        </p:grpSpPr>
        <p:pic>
          <p:nvPicPr>
            <p:cNvPr id="6" name="图片 5"/>
            <p:cNvPicPr>
              <a:picLocks noChangeAspect="1"/>
            </p:cNvPicPr>
            <p:nvPr/>
          </p:nvPicPr>
          <p:blipFill rotWithShape="1">
            <a:blip r:embed="rId7" cstate="screen"/>
            <a:srcRect/>
            <a:stretch>
              <a:fillRect/>
            </a:stretch>
          </p:blipFill>
          <p:spPr>
            <a:xfrm>
              <a:off x="69591" y="2189901"/>
              <a:ext cx="3785971" cy="3712351"/>
            </a:xfrm>
            <a:prstGeom prst="rect">
              <a:avLst/>
            </a:prstGeom>
          </p:spPr>
        </p:pic>
        <p:pic>
          <p:nvPicPr>
            <p:cNvPr id="7" name="图片 6"/>
            <p:cNvPicPr>
              <a:picLocks noChangeAspect="1"/>
            </p:cNvPicPr>
            <p:nvPr/>
          </p:nvPicPr>
          <p:blipFill rotWithShape="1">
            <a:blip r:embed="rId8" cstate="screen"/>
            <a:srcRect/>
            <a:stretch>
              <a:fillRect/>
            </a:stretch>
          </p:blipFill>
          <p:spPr>
            <a:xfrm>
              <a:off x="3864989" y="2186568"/>
              <a:ext cx="3733015" cy="3715684"/>
            </a:xfrm>
            <a:prstGeom prst="rect">
              <a:avLst/>
            </a:prstGeom>
          </p:spPr>
        </p:pic>
      </p:grpSp>
      <p:pic>
        <p:nvPicPr>
          <p:cNvPr id="9" name="图片 8"/>
          <p:cNvPicPr>
            <a:picLocks noChangeAspect="1"/>
          </p:cNvPicPr>
          <p:nvPr/>
        </p:nvPicPr>
        <p:blipFill rotWithShape="1">
          <a:blip r:embed="rId9" cstate="screen"/>
          <a:srcRect/>
          <a:stretch>
            <a:fillRect/>
          </a:stretch>
        </p:blipFill>
        <p:spPr>
          <a:xfrm>
            <a:off x="9170340" y="2138580"/>
            <a:ext cx="2442003" cy="1763130"/>
          </a:xfrm>
          <a:prstGeom prst="rect">
            <a:avLst/>
          </a:prstGeom>
        </p:spPr>
      </p:pic>
      <p:pic>
        <p:nvPicPr>
          <p:cNvPr id="10" name="图片 9"/>
          <p:cNvPicPr>
            <a:picLocks noChangeAspect="1"/>
          </p:cNvPicPr>
          <p:nvPr/>
        </p:nvPicPr>
        <p:blipFill>
          <a:blip r:embed="rId10" cstate="screen"/>
          <a:stretch>
            <a:fillRect/>
          </a:stretch>
        </p:blipFill>
        <p:spPr>
          <a:xfrm>
            <a:off x="3189138" y="4363672"/>
            <a:ext cx="3385215" cy="1609177"/>
          </a:xfrm>
          <a:prstGeom prst="rect">
            <a:avLst/>
          </a:prstGeom>
        </p:spPr>
      </p:pic>
      <p:sp>
        <p:nvSpPr>
          <p:cNvPr id="11" name="TextBox 15"/>
          <p:cNvSpPr txBox="1"/>
          <p:nvPr/>
        </p:nvSpPr>
        <p:spPr>
          <a:xfrm>
            <a:off x="737043" y="3903297"/>
            <a:ext cx="2108468" cy="460375"/>
          </a:xfrm>
          <a:prstGeom prst="rect">
            <a:avLst/>
          </a:prstGeom>
          <a:noFill/>
        </p:spPr>
        <p:txBody>
          <a:bodyPr wrap="square" rtlCol="0">
            <a:spAutoFit/>
          </a:bodyPr>
          <a:lstStyle/>
          <a:p>
            <a:pPr algn="ctr"/>
            <a:r>
              <a:rPr lang="en-US" altLang="zh-CN" sz="2400" dirty="0">
                <a:ln w="0"/>
                <a:solidFill>
                  <a:schemeClr val="tx1"/>
                </a:solidFill>
                <a:effectLst/>
              </a:rPr>
              <a:t>Vector Road</a:t>
            </a:r>
          </a:p>
        </p:txBody>
      </p:sp>
      <p:sp>
        <p:nvSpPr>
          <p:cNvPr id="12" name="TextBox 15"/>
          <p:cNvSpPr txBox="1"/>
          <p:nvPr/>
        </p:nvSpPr>
        <p:spPr>
          <a:xfrm>
            <a:off x="9170340" y="3901710"/>
            <a:ext cx="2398519" cy="460375"/>
          </a:xfrm>
          <a:prstGeom prst="rect">
            <a:avLst/>
          </a:prstGeom>
          <a:noFill/>
        </p:spPr>
        <p:txBody>
          <a:bodyPr wrap="square" rtlCol="0">
            <a:spAutoFit/>
          </a:bodyPr>
          <a:lstStyle/>
          <a:p>
            <a:pPr algn="ctr"/>
            <a:r>
              <a:rPr lang="zh-CN" altLang="en-US" sz="2400" dirty="0">
                <a:ln w="0"/>
                <a:solidFill>
                  <a:schemeClr val="tx1"/>
                </a:solidFill>
                <a:effectLst/>
              </a:rPr>
              <a:t>行人重识别</a:t>
            </a:r>
            <a:endParaRPr lang="en-US" altLang="zh-CN" sz="2400" dirty="0">
              <a:ln w="0"/>
              <a:solidFill>
                <a:schemeClr val="tx1"/>
              </a:solidFill>
              <a:effectLst/>
            </a:endParaRPr>
          </a:p>
        </p:txBody>
      </p:sp>
      <p:sp>
        <p:nvSpPr>
          <p:cNvPr id="13" name="TextBox 15"/>
          <p:cNvSpPr txBox="1"/>
          <p:nvPr/>
        </p:nvSpPr>
        <p:spPr>
          <a:xfrm>
            <a:off x="3338876" y="5979825"/>
            <a:ext cx="3085566" cy="460375"/>
          </a:xfrm>
          <a:prstGeom prst="rect">
            <a:avLst/>
          </a:prstGeom>
          <a:noFill/>
        </p:spPr>
        <p:txBody>
          <a:bodyPr wrap="square" rtlCol="0">
            <a:spAutoFit/>
          </a:bodyPr>
          <a:lstStyle/>
          <a:p>
            <a:pPr algn="ctr"/>
            <a:r>
              <a:rPr lang="zh-CN" altLang="en-US" sz="2400" dirty="0">
                <a:ln w="0"/>
                <a:solidFill>
                  <a:schemeClr val="tx1"/>
                </a:solidFill>
                <a:effectLst/>
              </a:rPr>
              <a:t>深度估计</a:t>
            </a:r>
            <a:endParaRPr lang="en-US" altLang="zh-CN" sz="2400" dirty="0">
              <a:ln w="0"/>
              <a:solidFill>
                <a:schemeClr val="tx1"/>
              </a:solidFill>
              <a:effectLst/>
            </a:endParaRPr>
          </a:p>
        </p:txBody>
      </p:sp>
      <p:sp>
        <p:nvSpPr>
          <p:cNvPr id="14" name="TextBox 15"/>
          <p:cNvSpPr txBox="1"/>
          <p:nvPr/>
        </p:nvSpPr>
        <p:spPr>
          <a:xfrm>
            <a:off x="3451316" y="3907594"/>
            <a:ext cx="2860686" cy="460375"/>
          </a:xfrm>
          <a:prstGeom prst="rect">
            <a:avLst/>
          </a:prstGeom>
          <a:noFill/>
        </p:spPr>
        <p:txBody>
          <a:bodyPr wrap="square" rtlCol="0">
            <a:spAutoFit/>
          </a:bodyPr>
          <a:lstStyle/>
          <a:p>
            <a:pPr algn="ctr"/>
            <a:r>
              <a:rPr lang="en-US" altLang="zh-CN" sz="2400" dirty="0">
                <a:ln w="0"/>
                <a:solidFill>
                  <a:schemeClr val="tx1"/>
                </a:solidFill>
                <a:effectLst/>
              </a:rPr>
              <a:t>CT</a:t>
            </a:r>
            <a:r>
              <a:rPr lang="zh-CN" altLang="en-US" sz="2400" dirty="0">
                <a:ln w="0"/>
                <a:solidFill>
                  <a:schemeClr val="tx1"/>
                </a:solidFill>
                <a:effectLst/>
              </a:rPr>
              <a:t> </a:t>
            </a:r>
            <a:r>
              <a:rPr lang="en-US" altLang="zh-CN" sz="2400" dirty="0">
                <a:ln w="0"/>
                <a:solidFill>
                  <a:schemeClr val="tx1"/>
                </a:solidFill>
                <a:effectLst/>
              </a:rPr>
              <a:t>Analysis</a:t>
            </a:r>
          </a:p>
        </p:txBody>
      </p:sp>
      <p:pic>
        <p:nvPicPr>
          <p:cNvPr id="15" name="图片 14"/>
          <p:cNvPicPr>
            <a:picLocks noChangeAspect="1"/>
          </p:cNvPicPr>
          <p:nvPr/>
        </p:nvPicPr>
        <p:blipFill rotWithShape="1">
          <a:blip r:embed="rId11" cstate="screen"/>
          <a:srcRect/>
          <a:stretch>
            <a:fillRect/>
          </a:stretch>
        </p:blipFill>
        <p:spPr>
          <a:xfrm>
            <a:off x="518065" y="4366244"/>
            <a:ext cx="2559123" cy="1606605"/>
          </a:xfrm>
          <a:prstGeom prst="rect">
            <a:avLst/>
          </a:prstGeom>
        </p:spPr>
      </p:pic>
      <p:pic>
        <p:nvPicPr>
          <p:cNvPr id="16" name="图片 15"/>
          <p:cNvPicPr>
            <a:picLocks noChangeAspect="1"/>
          </p:cNvPicPr>
          <p:nvPr/>
        </p:nvPicPr>
        <p:blipFill rotWithShape="1">
          <a:blip r:embed="rId12" cstate="screen"/>
          <a:srcRect/>
          <a:stretch>
            <a:fillRect/>
          </a:stretch>
        </p:blipFill>
        <p:spPr>
          <a:xfrm>
            <a:off x="6651139" y="2138580"/>
            <a:ext cx="2442416" cy="1763131"/>
          </a:xfrm>
          <a:prstGeom prst="rect">
            <a:avLst/>
          </a:prstGeom>
        </p:spPr>
      </p:pic>
      <p:sp>
        <p:nvSpPr>
          <p:cNvPr id="17" name="TextBox 15"/>
          <p:cNvSpPr txBox="1"/>
          <p:nvPr/>
        </p:nvSpPr>
        <p:spPr>
          <a:xfrm>
            <a:off x="518065" y="5979825"/>
            <a:ext cx="2539459" cy="460375"/>
          </a:xfrm>
          <a:prstGeom prst="rect">
            <a:avLst/>
          </a:prstGeom>
          <a:noFill/>
        </p:spPr>
        <p:txBody>
          <a:bodyPr wrap="square" rtlCol="0">
            <a:spAutoFit/>
          </a:bodyPr>
          <a:lstStyle/>
          <a:p>
            <a:pPr algn="ctr"/>
            <a:r>
              <a:rPr lang="zh-CN" altLang="en-US" sz="2400" dirty="0">
                <a:ln w="0"/>
              </a:rPr>
              <a:t>类别激活图预测</a:t>
            </a:r>
            <a:endParaRPr lang="en-US" altLang="zh-CN" sz="2400" dirty="0">
              <a:ln w="0"/>
              <a:solidFill>
                <a:schemeClr val="tx1"/>
              </a:solidFill>
              <a:effectLst/>
            </a:endParaRPr>
          </a:p>
        </p:txBody>
      </p:sp>
      <p:pic>
        <p:nvPicPr>
          <p:cNvPr id="4098" name="Picture 2">
            <a:extLst>
              <a:ext uri="{FF2B5EF4-FFF2-40B4-BE49-F238E27FC236}">
                <a16:creationId xmlns:a16="http://schemas.microsoft.com/office/drawing/2014/main" id="{91956F3F-BB50-4C9E-A9A5-8AC212FB606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130" t="1955" b="1"/>
          <a:stretch/>
        </p:blipFill>
        <p:spPr bwMode="auto">
          <a:xfrm>
            <a:off x="6703091" y="4291213"/>
            <a:ext cx="4909252" cy="16988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a:extLst>
              <a:ext uri="{FF2B5EF4-FFF2-40B4-BE49-F238E27FC236}">
                <a16:creationId xmlns:a16="http://schemas.microsoft.com/office/drawing/2014/main" id="{F8120ACF-B094-4B3E-8240-7F6624CD8345}"/>
              </a:ext>
            </a:extLst>
          </p:cNvPr>
          <p:cNvSpPr txBox="1"/>
          <p:nvPr/>
        </p:nvSpPr>
        <p:spPr>
          <a:xfrm>
            <a:off x="6673086" y="3908117"/>
            <a:ext cx="2398519" cy="460375"/>
          </a:xfrm>
          <a:prstGeom prst="rect">
            <a:avLst/>
          </a:prstGeom>
          <a:noFill/>
        </p:spPr>
        <p:txBody>
          <a:bodyPr wrap="square" rtlCol="0">
            <a:spAutoFit/>
          </a:bodyPr>
          <a:lstStyle/>
          <a:p>
            <a:pPr algn="ctr"/>
            <a:r>
              <a:rPr lang="zh-CN" altLang="en-US" sz="2400" dirty="0">
                <a:ln w="0"/>
                <a:solidFill>
                  <a:schemeClr val="tx1"/>
                </a:solidFill>
                <a:effectLst/>
              </a:rPr>
              <a:t>交互式分割</a:t>
            </a:r>
            <a:endParaRPr lang="en-US" altLang="zh-CN" sz="2400" dirty="0">
              <a:ln w="0"/>
              <a:solidFill>
                <a:schemeClr val="tx1"/>
              </a:solidFill>
              <a:effectLst/>
            </a:endParaRPr>
          </a:p>
        </p:txBody>
      </p:sp>
      <p:sp>
        <p:nvSpPr>
          <p:cNvPr id="19" name="TextBox 15">
            <a:extLst>
              <a:ext uri="{FF2B5EF4-FFF2-40B4-BE49-F238E27FC236}">
                <a16:creationId xmlns:a16="http://schemas.microsoft.com/office/drawing/2014/main" id="{06DD6C78-F51C-428C-B0E8-36FE4A622239}"/>
              </a:ext>
            </a:extLst>
          </p:cNvPr>
          <p:cNvSpPr txBox="1"/>
          <p:nvPr/>
        </p:nvSpPr>
        <p:spPr>
          <a:xfrm>
            <a:off x="7894295" y="5855604"/>
            <a:ext cx="2398519" cy="460375"/>
          </a:xfrm>
          <a:prstGeom prst="rect">
            <a:avLst/>
          </a:prstGeom>
          <a:noFill/>
        </p:spPr>
        <p:txBody>
          <a:bodyPr wrap="square" rtlCol="0">
            <a:spAutoFit/>
          </a:bodyPr>
          <a:lstStyle/>
          <a:p>
            <a:pPr algn="ctr"/>
            <a:r>
              <a:rPr lang="zh-CN" altLang="en-US" sz="2400" dirty="0">
                <a:ln w="0"/>
                <a:solidFill>
                  <a:schemeClr val="tx1"/>
                </a:solidFill>
                <a:effectLst/>
              </a:rPr>
              <a:t>蛋白质结构预测</a:t>
            </a:r>
            <a:endParaRPr lang="en-US" altLang="zh-CN" sz="2400" dirty="0">
              <a:ln w="0"/>
              <a:solidFill>
                <a:schemeClr val="tx1"/>
              </a:solidFill>
              <a:effectLst/>
            </a:endParaRPr>
          </a:p>
        </p:txBody>
      </p:sp>
      <p:pic>
        <p:nvPicPr>
          <p:cNvPr id="4" name="音频 3">
            <a:hlinkClick r:id="" action="ppaction://media"/>
            <a:extLst>
              <a:ext uri="{FF2B5EF4-FFF2-40B4-BE49-F238E27FC236}">
                <a16:creationId xmlns:a16="http://schemas.microsoft.com/office/drawing/2014/main" id="{E8F69FF2-F0BB-4EAF-86F5-B7A730E9F79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179"/>
    </mc:Choice>
    <mc:Fallback>
      <p:transition spd="slow" advTm="5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523D42-A155-4F3A-A54A-B9E0E4E03EAB}"/>
              </a:ext>
            </a:extLst>
          </p:cNvPr>
          <p:cNvSpPr>
            <a:spLocks noGrp="1"/>
          </p:cNvSpPr>
          <p:nvPr>
            <p:ph type="title"/>
          </p:nvPr>
        </p:nvSpPr>
        <p:spPr/>
        <p:txBody>
          <a:bodyPr/>
          <a:lstStyle/>
          <a:p>
            <a:r>
              <a:rPr lang="en-US" altLang="zh-CN" dirty="0">
                <a:sym typeface="+mn-ea"/>
              </a:rPr>
              <a:t>A New Multi-scale Backbone</a:t>
            </a:r>
            <a:endParaRPr lang="zh-CN" altLang="en-US" dirty="0"/>
          </a:p>
        </p:txBody>
      </p:sp>
      <p:sp>
        <p:nvSpPr>
          <p:cNvPr id="3" name="内容占位符 2">
            <a:extLst>
              <a:ext uri="{FF2B5EF4-FFF2-40B4-BE49-F238E27FC236}">
                <a16:creationId xmlns:a16="http://schemas.microsoft.com/office/drawing/2014/main" id="{E1FAD9F3-B4EE-4D27-8459-0C440C306003}"/>
              </a:ext>
            </a:extLst>
          </p:cNvPr>
          <p:cNvSpPr>
            <a:spLocks noGrp="1"/>
          </p:cNvSpPr>
          <p:nvPr>
            <p:ph idx="1"/>
          </p:nvPr>
        </p:nvSpPr>
        <p:spPr/>
        <p:txBody>
          <a:bodyPr/>
          <a:lstStyle/>
          <a:p>
            <a:endParaRPr lang="en-US" altLang="zh-CN" dirty="0"/>
          </a:p>
          <a:p>
            <a:endParaRPr lang="zh-CN" altLang="en-US" dirty="0"/>
          </a:p>
        </p:txBody>
      </p:sp>
      <p:grpSp>
        <p:nvGrpSpPr>
          <p:cNvPr id="30" name="组合 29">
            <a:extLst>
              <a:ext uri="{FF2B5EF4-FFF2-40B4-BE49-F238E27FC236}">
                <a16:creationId xmlns:a16="http://schemas.microsoft.com/office/drawing/2014/main" id="{09894A03-121D-46C8-A348-E47624E75CF0}"/>
              </a:ext>
            </a:extLst>
          </p:cNvPr>
          <p:cNvGrpSpPr/>
          <p:nvPr/>
        </p:nvGrpSpPr>
        <p:grpSpPr>
          <a:xfrm>
            <a:off x="2063552" y="794975"/>
            <a:ext cx="4033926" cy="1296144"/>
            <a:chOff x="394406" y="1124744"/>
            <a:chExt cx="4033926" cy="1296144"/>
          </a:xfrm>
        </p:grpSpPr>
        <p:sp>
          <p:nvSpPr>
            <p:cNvPr id="21" name="矩形 20">
              <a:extLst>
                <a:ext uri="{FF2B5EF4-FFF2-40B4-BE49-F238E27FC236}">
                  <a16:creationId xmlns:a16="http://schemas.microsoft.com/office/drawing/2014/main" id="{C1475D64-5F2F-4157-8969-FFB9C188A741}"/>
                </a:ext>
              </a:extLst>
            </p:cNvPr>
            <p:cNvSpPr/>
            <p:nvPr/>
          </p:nvSpPr>
          <p:spPr>
            <a:xfrm>
              <a:off x="394406" y="1124744"/>
              <a:ext cx="4033926" cy="1296144"/>
            </a:xfrm>
            <a:prstGeom prst="rect">
              <a:avLst/>
            </a:prstGeom>
            <a:solidFill>
              <a:srgbClr val="D9D9D9">
                <a:alpha val="89804"/>
              </a:srgbClr>
            </a:solidFill>
          </p:spPr>
          <p:txBody>
            <a:bodyPr rtlCol="0" anchor="ctr">
              <a:noAutofit/>
            </a:bodyPr>
            <a:lstStyle/>
            <a:p>
              <a:pPr algn="ctr" fontAlgn="base">
                <a:spcBef>
                  <a:spcPct val="0"/>
                </a:spcBef>
                <a:spcAft>
                  <a:spcPct val="0"/>
                </a:spcAft>
                <a:defRPr/>
              </a:pPr>
              <a:endParaRPr lang="zh-CN" altLang="en-US" sz="2400" dirty="0">
                <a:solidFill>
                  <a:prstClr val="black"/>
                </a:solidFill>
                <a:latin typeface="+mn-ea"/>
                <a:ea typeface="方正大黑简体"/>
              </a:endParaRPr>
            </a:p>
          </p:txBody>
        </p:sp>
        <p:sp>
          <p:nvSpPr>
            <p:cNvPr id="22" name="文本框 21">
              <a:extLst>
                <a:ext uri="{FF2B5EF4-FFF2-40B4-BE49-F238E27FC236}">
                  <a16:creationId xmlns:a16="http://schemas.microsoft.com/office/drawing/2014/main" id="{58C5CD1F-FE78-4712-8563-1E781110F014}"/>
                </a:ext>
              </a:extLst>
            </p:cNvPr>
            <p:cNvSpPr txBox="1"/>
            <p:nvPr/>
          </p:nvSpPr>
          <p:spPr bwMode="auto">
            <a:xfrm>
              <a:off x="1703557" y="1628800"/>
              <a:ext cx="2722558" cy="710964"/>
            </a:xfrm>
            <a:prstGeom prst="rect">
              <a:avLst/>
            </a:prstGeom>
            <a:noFill/>
            <a:ln>
              <a:noFill/>
            </a:ln>
          </p:spPr>
          <p:txBody>
            <a:bodyPr wrap="square" lIns="0" rIns="0" rtlCol="0">
              <a:spAutoFit/>
            </a:bodyPr>
            <a:lstStyle/>
            <a:p>
              <a:pPr fontAlgn="base">
                <a:lnSpc>
                  <a:spcPct val="15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UC Berkley</a:t>
              </a:r>
              <a:r>
                <a:rPr lang="zh-CN" altLang="en-US" sz="1600" b="1" dirty="0">
                  <a:solidFill>
                    <a:prstClr val="black">
                      <a:lumMod val="75000"/>
                      <a:lumOff val="25000"/>
                    </a:prstClr>
                  </a:solidFill>
                  <a:effectLst>
                    <a:glow rad="101600">
                      <a:prstClr val="white"/>
                    </a:glow>
                  </a:effectLst>
                  <a:latin typeface="+mn-ea"/>
                  <a:ea typeface="方正大黑简体"/>
                  <a:cs typeface="+mn-ea"/>
                </a:rPr>
                <a:t>博士</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a:p>
              <a:pPr fontAlgn="base">
                <a:lnSpc>
                  <a:spcPct val="11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GELU(</a:t>
              </a:r>
              <a:r>
                <a:rPr lang="zh-CN" altLang="en-US" sz="1600" b="1" dirty="0">
                  <a:solidFill>
                    <a:prstClr val="black">
                      <a:lumMod val="75000"/>
                      <a:lumOff val="25000"/>
                    </a:prstClr>
                  </a:solidFill>
                  <a:effectLst>
                    <a:glow rad="101600">
                      <a:prstClr val="white"/>
                    </a:glow>
                  </a:effectLst>
                  <a:latin typeface="+mn-ea"/>
                  <a:ea typeface="方正大黑简体"/>
                  <a:cs typeface="+mn-ea"/>
                </a:rPr>
                <a:t>常用激活函数</a:t>
              </a:r>
              <a:r>
                <a:rPr lang="en-US" altLang="zh-CN" sz="1600" b="1" dirty="0">
                  <a:solidFill>
                    <a:prstClr val="black">
                      <a:lumMod val="75000"/>
                      <a:lumOff val="25000"/>
                    </a:prstClr>
                  </a:solidFill>
                  <a:effectLst>
                    <a:glow rad="101600">
                      <a:prstClr val="white"/>
                    </a:glow>
                  </a:effectLst>
                  <a:latin typeface="+mn-ea"/>
                  <a:ea typeface="方正大黑简体"/>
                  <a:cs typeface="+mn-ea"/>
                </a:rPr>
                <a:t>)</a:t>
              </a:r>
              <a:r>
                <a:rPr lang="zh-CN" altLang="en-US" sz="1600" b="1" dirty="0">
                  <a:solidFill>
                    <a:prstClr val="black">
                      <a:lumMod val="75000"/>
                      <a:lumOff val="25000"/>
                    </a:prstClr>
                  </a:solidFill>
                  <a:effectLst>
                    <a:glow rad="101600">
                      <a:prstClr val="white"/>
                    </a:glow>
                  </a:effectLst>
                  <a:latin typeface="+mn-ea"/>
                  <a:ea typeface="方正大黑简体"/>
                  <a:cs typeface="+mn-ea"/>
                </a:rPr>
                <a:t>发明人</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p:txBody>
        </p:sp>
        <p:sp>
          <p:nvSpPr>
            <p:cNvPr id="23" name="文本框 22">
              <a:extLst>
                <a:ext uri="{FF2B5EF4-FFF2-40B4-BE49-F238E27FC236}">
                  <a16:creationId xmlns:a16="http://schemas.microsoft.com/office/drawing/2014/main" id="{BC42BF9C-C9F2-4A2F-8876-2DCBCCEAD2B8}"/>
                </a:ext>
              </a:extLst>
            </p:cNvPr>
            <p:cNvSpPr txBox="1"/>
            <p:nvPr/>
          </p:nvSpPr>
          <p:spPr bwMode="auto">
            <a:xfrm>
              <a:off x="1620343" y="1208237"/>
              <a:ext cx="2303585" cy="400110"/>
            </a:xfrm>
            <a:prstGeom prst="rect">
              <a:avLst/>
            </a:prstGeom>
            <a:noFill/>
            <a:ln>
              <a:noFill/>
            </a:ln>
          </p:spPr>
          <p:txBody>
            <a:bodyPr wrap="square" rtlCol="0">
              <a:spAutoFit/>
            </a:bodyPr>
            <a:lstStyle/>
            <a:p>
              <a:pPr lvl="0"/>
              <a:r>
                <a:rPr lang="en-US" altLang="zh-CN" sz="2000" b="1" dirty="0">
                  <a:solidFill>
                    <a:srgbClr val="4472C4"/>
                  </a:solidFill>
                  <a:effectLst>
                    <a:glow rad="101600">
                      <a:prstClr val="white"/>
                    </a:glow>
                  </a:effectLst>
                  <a:latin typeface="Times New Roman"/>
                  <a:ea typeface="方正大黑简体"/>
                  <a:cs typeface="+mn-ea"/>
                </a:rPr>
                <a:t>Dan </a:t>
              </a:r>
              <a:r>
                <a:rPr lang="en-US" altLang="zh-CN" sz="2000" b="1" dirty="0" err="1">
                  <a:solidFill>
                    <a:srgbClr val="4472C4"/>
                  </a:solidFill>
                  <a:effectLst>
                    <a:glow rad="101600">
                      <a:prstClr val="white"/>
                    </a:glow>
                  </a:effectLst>
                  <a:latin typeface="Times New Roman"/>
                  <a:ea typeface="方正大黑简体"/>
                  <a:cs typeface="+mn-ea"/>
                </a:rPr>
                <a:t>Hendrycks</a:t>
              </a:r>
              <a:endParaRPr lang="zh-CN" altLang="en-US" sz="2000" b="1" dirty="0">
                <a:solidFill>
                  <a:srgbClr val="4472C4"/>
                </a:solidFill>
                <a:effectLst>
                  <a:glow rad="101600">
                    <a:prstClr val="white"/>
                  </a:glow>
                </a:effectLst>
                <a:latin typeface="Times New Roman"/>
                <a:ea typeface="方正大黑简体"/>
                <a:cs typeface="+mn-ea"/>
              </a:endParaRPr>
            </a:p>
          </p:txBody>
        </p:sp>
        <p:cxnSp>
          <p:nvCxnSpPr>
            <p:cNvPr id="24" name="直接连接符 23">
              <a:extLst>
                <a:ext uri="{FF2B5EF4-FFF2-40B4-BE49-F238E27FC236}">
                  <a16:creationId xmlns:a16="http://schemas.microsoft.com/office/drawing/2014/main" id="{56580A29-2157-4F1D-878D-C06C89646DED}"/>
                </a:ext>
              </a:extLst>
            </p:cNvPr>
            <p:cNvCxnSpPr>
              <a:cxnSpLocks/>
            </p:cNvCxnSpPr>
            <p:nvPr/>
          </p:nvCxnSpPr>
          <p:spPr bwMode="auto">
            <a:xfrm>
              <a:off x="1691680" y="1608347"/>
              <a:ext cx="2592288"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a:outerShdw dist="17961" dir="2700000" algn="ctr" rotWithShape="0">
                <a:schemeClr val="tx1">
                  <a:gamma/>
                  <a:shade val="60000"/>
                  <a:invGamma/>
                </a:schemeClr>
              </a:outerShdw>
            </a:effectLst>
          </p:spPr>
        </p:cxnSp>
        <p:pic>
          <p:nvPicPr>
            <p:cNvPr id="27" name="内容占位符 10">
              <a:extLst>
                <a:ext uri="{FF2B5EF4-FFF2-40B4-BE49-F238E27FC236}">
                  <a16:creationId xmlns:a16="http://schemas.microsoft.com/office/drawing/2014/main" id="{19E17415-9A29-4BF7-B3C2-EDFF6691F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70617" y="1228672"/>
              <a:ext cx="1139495" cy="108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矩形 31">
            <a:extLst>
              <a:ext uri="{FF2B5EF4-FFF2-40B4-BE49-F238E27FC236}">
                <a16:creationId xmlns:a16="http://schemas.microsoft.com/office/drawing/2014/main" id="{BBCB36E3-49F9-44B3-A964-D16D12743513}"/>
              </a:ext>
            </a:extLst>
          </p:cNvPr>
          <p:cNvSpPr/>
          <p:nvPr/>
        </p:nvSpPr>
        <p:spPr>
          <a:xfrm>
            <a:off x="6221618" y="792902"/>
            <a:ext cx="4033926" cy="1296144"/>
          </a:xfrm>
          <a:prstGeom prst="rect">
            <a:avLst/>
          </a:prstGeom>
          <a:solidFill>
            <a:srgbClr val="D9D9D9">
              <a:alpha val="89804"/>
            </a:srgbClr>
          </a:solidFill>
        </p:spPr>
        <p:txBody>
          <a:bodyPr rtlCol="0" anchor="ctr">
            <a:noAutofit/>
          </a:bodyPr>
          <a:lstStyle/>
          <a:p>
            <a:pPr algn="ctr" fontAlgn="base">
              <a:spcBef>
                <a:spcPct val="0"/>
              </a:spcBef>
              <a:spcAft>
                <a:spcPct val="0"/>
              </a:spcAft>
              <a:defRPr/>
            </a:pPr>
            <a:endParaRPr lang="zh-CN" altLang="en-US" sz="2400" dirty="0">
              <a:solidFill>
                <a:prstClr val="black"/>
              </a:solidFill>
              <a:latin typeface="+mn-ea"/>
              <a:ea typeface="方正大黑简体"/>
            </a:endParaRPr>
          </a:p>
        </p:txBody>
      </p:sp>
      <p:sp>
        <p:nvSpPr>
          <p:cNvPr id="33" name="文本框 32">
            <a:extLst>
              <a:ext uri="{FF2B5EF4-FFF2-40B4-BE49-F238E27FC236}">
                <a16:creationId xmlns:a16="http://schemas.microsoft.com/office/drawing/2014/main" id="{CA57B0F5-9C7A-4C36-B27C-536DEDF5C165}"/>
              </a:ext>
            </a:extLst>
          </p:cNvPr>
          <p:cNvSpPr txBox="1"/>
          <p:nvPr/>
        </p:nvSpPr>
        <p:spPr bwMode="auto">
          <a:xfrm>
            <a:off x="7530770" y="1296958"/>
            <a:ext cx="2076355" cy="710964"/>
          </a:xfrm>
          <a:prstGeom prst="rect">
            <a:avLst/>
          </a:prstGeom>
          <a:noFill/>
          <a:ln>
            <a:noFill/>
          </a:ln>
        </p:spPr>
        <p:txBody>
          <a:bodyPr wrap="square" lIns="0" rIns="0" rtlCol="0">
            <a:spAutoFit/>
          </a:bodyPr>
          <a:lstStyle/>
          <a:p>
            <a:pPr fontAlgn="base">
              <a:lnSpc>
                <a:spcPct val="15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UC Berkley</a:t>
            </a:r>
            <a:r>
              <a:rPr lang="zh-CN" altLang="en-US" sz="1600" b="1" dirty="0">
                <a:solidFill>
                  <a:prstClr val="black">
                    <a:lumMod val="75000"/>
                    <a:lumOff val="25000"/>
                  </a:prstClr>
                </a:solidFill>
                <a:effectLst>
                  <a:glow rad="101600">
                    <a:prstClr val="white"/>
                  </a:glow>
                </a:effectLst>
                <a:latin typeface="+mn-ea"/>
                <a:ea typeface="方正大黑简体"/>
                <a:cs typeface="+mn-ea"/>
              </a:rPr>
              <a:t>教授</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a:p>
            <a:pPr fontAlgn="base">
              <a:lnSpc>
                <a:spcPct val="11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ACM/IEEE Fellow</a:t>
            </a:r>
          </a:p>
        </p:txBody>
      </p:sp>
      <p:sp>
        <p:nvSpPr>
          <p:cNvPr id="34" name="文本框 33">
            <a:extLst>
              <a:ext uri="{FF2B5EF4-FFF2-40B4-BE49-F238E27FC236}">
                <a16:creationId xmlns:a16="http://schemas.microsoft.com/office/drawing/2014/main" id="{B6A88850-A83F-45DC-AA99-361D96E6D406}"/>
              </a:ext>
            </a:extLst>
          </p:cNvPr>
          <p:cNvSpPr txBox="1"/>
          <p:nvPr/>
        </p:nvSpPr>
        <p:spPr bwMode="auto">
          <a:xfrm>
            <a:off x="7447556" y="876395"/>
            <a:ext cx="2303585" cy="400110"/>
          </a:xfrm>
          <a:prstGeom prst="rect">
            <a:avLst/>
          </a:prstGeom>
          <a:noFill/>
          <a:ln>
            <a:noFill/>
          </a:ln>
        </p:spPr>
        <p:txBody>
          <a:bodyPr wrap="square" rtlCol="0">
            <a:spAutoFit/>
          </a:bodyPr>
          <a:lstStyle/>
          <a:p>
            <a:pPr lvl="0"/>
            <a:r>
              <a:rPr lang="en-US" altLang="zh-CN" sz="2000" b="1" dirty="0">
                <a:solidFill>
                  <a:srgbClr val="4472C4"/>
                </a:solidFill>
                <a:effectLst>
                  <a:glow rad="101600">
                    <a:prstClr val="white"/>
                  </a:glow>
                </a:effectLst>
                <a:latin typeface="Times New Roman"/>
                <a:ea typeface="方正大黑简体"/>
                <a:cs typeface="+mn-ea"/>
              </a:rPr>
              <a:t>Dawn Song</a:t>
            </a:r>
            <a:endParaRPr lang="zh-CN" altLang="en-US" sz="2000" b="1" dirty="0">
              <a:solidFill>
                <a:srgbClr val="4472C4"/>
              </a:solidFill>
              <a:effectLst>
                <a:glow rad="101600">
                  <a:prstClr val="white"/>
                </a:glow>
              </a:effectLst>
              <a:latin typeface="Times New Roman"/>
              <a:ea typeface="方正大黑简体"/>
              <a:cs typeface="+mn-ea"/>
            </a:endParaRPr>
          </a:p>
        </p:txBody>
      </p:sp>
      <p:cxnSp>
        <p:nvCxnSpPr>
          <p:cNvPr id="35" name="直接连接符 34">
            <a:extLst>
              <a:ext uri="{FF2B5EF4-FFF2-40B4-BE49-F238E27FC236}">
                <a16:creationId xmlns:a16="http://schemas.microsoft.com/office/drawing/2014/main" id="{2286C62A-D0DA-4D78-B160-3045C40F9DEE}"/>
              </a:ext>
            </a:extLst>
          </p:cNvPr>
          <p:cNvCxnSpPr>
            <a:cxnSpLocks/>
          </p:cNvCxnSpPr>
          <p:nvPr/>
        </p:nvCxnSpPr>
        <p:spPr bwMode="auto">
          <a:xfrm>
            <a:off x="7518892" y="1276505"/>
            <a:ext cx="2592288"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a:outerShdw dist="17961" dir="2700000" algn="ctr" rotWithShape="0">
              <a:schemeClr val="tx1">
                <a:gamma/>
                <a:shade val="60000"/>
                <a:invGamma/>
              </a:schemeClr>
            </a:outerShdw>
          </a:effectLst>
        </p:spPr>
      </p:cxnSp>
      <p:pic>
        <p:nvPicPr>
          <p:cNvPr id="37" name="图片 36">
            <a:extLst>
              <a:ext uri="{FF2B5EF4-FFF2-40B4-BE49-F238E27FC236}">
                <a16:creationId xmlns:a16="http://schemas.microsoft.com/office/drawing/2014/main" id="{A5C99FA2-A48A-4E48-AAD8-3136B93774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12602" y="903868"/>
            <a:ext cx="1139495" cy="1080120"/>
          </a:xfrm>
          <a:prstGeom prst="rect">
            <a:avLst/>
          </a:prstGeom>
        </p:spPr>
      </p:pic>
      <p:pic>
        <p:nvPicPr>
          <p:cNvPr id="41" name="图片 40">
            <a:extLst>
              <a:ext uri="{FF2B5EF4-FFF2-40B4-BE49-F238E27FC236}">
                <a16:creationId xmlns:a16="http://schemas.microsoft.com/office/drawing/2014/main" id="{F3D94189-2061-42AE-B7A8-48846FAB6BB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3820" y="3149750"/>
            <a:ext cx="2551389" cy="2410944"/>
          </a:xfrm>
          <a:prstGeom prst="rect">
            <a:avLst/>
          </a:prstGeom>
        </p:spPr>
      </p:pic>
      <p:pic>
        <p:nvPicPr>
          <p:cNvPr id="42" name="图片 41">
            <a:extLst>
              <a:ext uri="{FF2B5EF4-FFF2-40B4-BE49-F238E27FC236}">
                <a16:creationId xmlns:a16="http://schemas.microsoft.com/office/drawing/2014/main" id="{04A355FE-4585-4247-8FB9-3CBB8FFF461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94447" y="5499371"/>
            <a:ext cx="5350341" cy="1032509"/>
          </a:xfrm>
          <a:prstGeom prst="rect">
            <a:avLst/>
          </a:prstGeom>
        </p:spPr>
      </p:pic>
      <p:pic>
        <p:nvPicPr>
          <p:cNvPr id="43" name="图片 42">
            <a:extLst>
              <a:ext uri="{FF2B5EF4-FFF2-40B4-BE49-F238E27FC236}">
                <a16:creationId xmlns:a16="http://schemas.microsoft.com/office/drawing/2014/main" id="{5E5EAB49-8DAC-47B8-8E4D-EAEDBFD39ED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40842"/>
          <a:stretch/>
        </p:blipFill>
        <p:spPr>
          <a:xfrm>
            <a:off x="268451" y="2211698"/>
            <a:ext cx="5803643" cy="938052"/>
          </a:xfrm>
          <a:prstGeom prst="rect">
            <a:avLst/>
          </a:prstGeom>
        </p:spPr>
      </p:pic>
      <p:pic>
        <p:nvPicPr>
          <p:cNvPr id="49" name="图片 48">
            <a:extLst>
              <a:ext uri="{FF2B5EF4-FFF2-40B4-BE49-F238E27FC236}">
                <a16:creationId xmlns:a16="http://schemas.microsoft.com/office/drawing/2014/main" id="{A8E130BF-1854-4564-B987-7681357F006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21618" y="2172539"/>
            <a:ext cx="5443808" cy="1296144"/>
          </a:xfrm>
          <a:prstGeom prst="rect">
            <a:avLst/>
          </a:prstGeom>
        </p:spPr>
      </p:pic>
      <p:pic>
        <p:nvPicPr>
          <p:cNvPr id="50" name="图片 49">
            <a:extLst>
              <a:ext uri="{FF2B5EF4-FFF2-40B4-BE49-F238E27FC236}">
                <a16:creationId xmlns:a16="http://schemas.microsoft.com/office/drawing/2014/main" id="{2613E30E-D829-4EFC-B0A3-B31513462B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7544"/>
          <a:stretch/>
        </p:blipFill>
        <p:spPr>
          <a:xfrm>
            <a:off x="6293223" y="4173054"/>
            <a:ext cx="5234957" cy="1296144"/>
          </a:xfrm>
          <a:prstGeom prst="rect">
            <a:avLst/>
          </a:prstGeom>
        </p:spPr>
      </p:pic>
      <p:sp>
        <p:nvSpPr>
          <p:cNvPr id="54" name="对话气泡: 椭圆形 18">
            <a:extLst>
              <a:ext uri="{FF2B5EF4-FFF2-40B4-BE49-F238E27FC236}">
                <a16:creationId xmlns:a16="http://schemas.microsoft.com/office/drawing/2014/main" id="{5AB83871-93A4-4253-8D67-B97B01F375CC}"/>
              </a:ext>
            </a:extLst>
          </p:cNvPr>
          <p:cNvSpPr/>
          <p:nvPr/>
        </p:nvSpPr>
        <p:spPr>
          <a:xfrm>
            <a:off x="3810075" y="3408106"/>
            <a:ext cx="2160308" cy="1508624"/>
          </a:xfrm>
          <a:prstGeom prst="wedgeRoundRectCallout">
            <a:avLst>
              <a:gd name="adj1" fmla="val -78664"/>
              <a:gd name="adj2" fmla="val 3116"/>
              <a:gd name="adj3" fmla="val 16667"/>
            </a:avLst>
          </a:prstGeom>
          <a:solidFill>
            <a:srgbClr val="EC3232">
              <a:lumMod val="75000"/>
            </a:srgbClr>
          </a:solidFill>
          <a:ln w="28575">
            <a:solidFill>
              <a:sysClr val="window" lastClr="FFFFFF">
                <a:lumMod val="85000"/>
              </a:sysClr>
            </a:solidFill>
          </a:ln>
          <a:effectLst>
            <a:outerShdw blurRad="25400" dist="38100" dir="2700000" algn="tl" rotWithShape="0">
              <a:prstClr val="black">
                <a:alpha val="30000"/>
              </a:prstClr>
            </a:outerShdw>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defRPr/>
            </a:pPr>
            <a:r>
              <a:rPr lang="en-US" altLang="zh-CN" kern="0" dirty="0">
                <a:solidFill>
                  <a:prstClr val="white"/>
                </a:solidFill>
                <a:effectLst>
                  <a:glow rad="101600">
                    <a:prstClr val="black">
                      <a:lumMod val="85000"/>
                      <a:lumOff val="15000"/>
                      <a:alpha val="60000"/>
                    </a:prstClr>
                  </a:glow>
                </a:effectLst>
                <a:latin typeface="Eras Bold ITC" panose="020B0907030504020204" pitchFamily="34" charset="0"/>
                <a:ea typeface="方正大黑简体" panose="03000509000000000000" pitchFamily="65" charset="-122"/>
              </a:rPr>
              <a:t>Accuracy is 2-3 times than alternatives.</a:t>
            </a:r>
          </a:p>
        </p:txBody>
      </p:sp>
      <p:pic>
        <p:nvPicPr>
          <p:cNvPr id="55" name="图片 54">
            <a:extLst>
              <a:ext uri="{FF2B5EF4-FFF2-40B4-BE49-F238E27FC236}">
                <a16:creationId xmlns:a16="http://schemas.microsoft.com/office/drawing/2014/main" id="{11B46C14-E4EF-47E1-AC6F-3504F6270EE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221618" y="5431487"/>
            <a:ext cx="5407887" cy="1050377"/>
          </a:xfrm>
          <a:prstGeom prst="rect">
            <a:avLst/>
          </a:prstGeom>
        </p:spPr>
      </p:pic>
      <p:pic>
        <p:nvPicPr>
          <p:cNvPr id="4" name="音频 3">
            <a:hlinkClick r:id="" action="ppaction://media"/>
            <a:extLst>
              <a:ext uri="{FF2B5EF4-FFF2-40B4-BE49-F238E27FC236}">
                <a16:creationId xmlns:a16="http://schemas.microsoft.com/office/drawing/2014/main" id="{4F8DA7FB-9E31-4A91-842B-FC6B771318B8}"/>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01399595"/>
      </p:ext>
    </p:extLst>
  </p:cSld>
  <p:clrMapOvr>
    <a:masterClrMapping/>
  </p:clrMapOvr>
  <mc:AlternateContent xmlns:mc="http://schemas.openxmlformats.org/markup-compatibility/2006">
    <mc:Choice xmlns:p14="http://schemas.microsoft.com/office/powerpoint/2010/main" Requires="p14">
      <p:transition spd="slow" p14:dur="2000" advTm="37231"/>
    </mc:Choice>
    <mc:Fallback>
      <p:transition spd="slow" advTm="3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40364A-A7E8-4E92-9C58-B9473B62B42C}"/>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BC67E2D1-99C4-432F-8364-21261DDCC3E4}"/>
              </a:ext>
            </a:extLst>
          </p:cNvPr>
          <p:cNvSpPr>
            <a:spLocks noGrp="1"/>
          </p:cNvSpPr>
          <p:nvPr>
            <p:ph idx="1"/>
          </p:nvPr>
        </p:nvSpPr>
        <p:spPr/>
        <p:txBody>
          <a:bodyPr/>
          <a:lstStyle/>
          <a:p>
            <a:r>
              <a:rPr lang="en-US" altLang="zh-CN" dirty="0"/>
              <a:t>Multi-scale ability is essential for all CV tasks</a:t>
            </a:r>
          </a:p>
          <a:p>
            <a:endParaRPr lang="en-US" altLang="zh-CN" dirty="0"/>
          </a:p>
          <a:p>
            <a:r>
              <a:rPr lang="en-US" altLang="zh-CN" dirty="0"/>
              <a:t>Res2net achieves strong multi-scale ability without additional resource</a:t>
            </a:r>
            <a:r>
              <a:rPr lang="zh-CN" altLang="en-US" dirty="0"/>
              <a:t> </a:t>
            </a:r>
            <a:r>
              <a:rPr lang="en-US" altLang="zh-CN" dirty="0"/>
              <a:t>consumption</a:t>
            </a:r>
          </a:p>
          <a:p>
            <a:endParaRPr lang="en-US" altLang="zh-CN" dirty="0"/>
          </a:p>
          <a:p>
            <a:r>
              <a:rPr lang="en-US" altLang="zh-CN" dirty="0"/>
              <a:t>Stronger multi-scale ability also allows more robust vision analysis.</a:t>
            </a:r>
            <a:endParaRPr lang="zh-CN" altLang="en-US" dirty="0"/>
          </a:p>
        </p:txBody>
      </p:sp>
      <p:pic>
        <p:nvPicPr>
          <p:cNvPr id="4" name="音频 3">
            <a:hlinkClick r:id="" action="ppaction://media"/>
            <a:extLst>
              <a:ext uri="{FF2B5EF4-FFF2-40B4-BE49-F238E27FC236}">
                <a16:creationId xmlns:a16="http://schemas.microsoft.com/office/drawing/2014/main" id="{03937816-4422-47EC-B024-D7AAF274DE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0467004"/>
      </p:ext>
    </p:extLst>
  </p:cSld>
  <p:clrMapOvr>
    <a:masterClrMapping/>
  </p:clrMapOvr>
  <mc:AlternateContent xmlns:mc="http://schemas.openxmlformats.org/markup-compatibility/2006">
    <mc:Choice xmlns:p14="http://schemas.microsoft.com/office/powerpoint/2010/main" Requires="p14">
      <p:transition spd="slow" p14:dur="2000" advTm="31258"/>
    </mc:Choice>
    <mc:Fallback>
      <p:transition spd="slow" advTm="3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07162334-1259-4FE9-B82E-F067CAB7CE2D}"/>
              </a:ext>
            </a:extLst>
          </p:cNvPr>
          <p:cNvGrpSpPr/>
          <p:nvPr/>
        </p:nvGrpSpPr>
        <p:grpSpPr>
          <a:xfrm>
            <a:off x="0" y="885866"/>
            <a:ext cx="12192000" cy="5695172"/>
            <a:chOff x="0" y="885866"/>
            <a:chExt cx="12192000" cy="5695172"/>
          </a:xfrm>
        </p:grpSpPr>
        <p:sp>
          <p:nvSpPr>
            <p:cNvPr id="5" name="矩形 4">
              <a:extLst>
                <a:ext uri="{FF2B5EF4-FFF2-40B4-BE49-F238E27FC236}">
                  <a16:creationId xmlns:a16="http://schemas.microsoft.com/office/drawing/2014/main" id="{BDA6C8B9-14B6-44B3-91E0-9CCF59E6213C}"/>
                </a:ext>
              </a:extLst>
            </p:cNvPr>
            <p:cNvSpPr/>
            <p:nvPr/>
          </p:nvSpPr>
          <p:spPr>
            <a:xfrm>
              <a:off x="0" y="885867"/>
              <a:ext cx="7041322"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FF4C951-3294-49F9-94A8-6690F930304A}"/>
                </a:ext>
              </a:extLst>
            </p:cNvPr>
            <p:cNvSpPr/>
            <p:nvPr/>
          </p:nvSpPr>
          <p:spPr>
            <a:xfrm>
              <a:off x="8755270" y="885867"/>
              <a:ext cx="3436730"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C10710C-D834-4A02-80B5-5AB073288F9C}"/>
                </a:ext>
              </a:extLst>
            </p:cNvPr>
            <p:cNvSpPr/>
            <p:nvPr/>
          </p:nvSpPr>
          <p:spPr>
            <a:xfrm>
              <a:off x="6615044" y="885866"/>
              <a:ext cx="3436730" cy="49848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10" name="音频 9">
            <a:hlinkClick r:id="" action="ppaction://media"/>
            <a:extLst>
              <a:ext uri="{FF2B5EF4-FFF2-40B4-BE49-F238E27FC236}">
                <a16:creationId xmlns:a16="http://schemas.microsoft.com/office/drawing/2014/main" id="{C7E960DD-CA62-4E9F-93C5-CC6EFB06C4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20586402"/>
      </p:ext>
    </p:extLst>
  </p:cSld>
  <p:clrMapOvr>
    <a:masterClrMapping/>
  </p:clrMapOvr>
  <mc:AlternateContent xmlns:mc="http://schemas.openxmlformats.org/markup-compatibility/2006">
    <mc:Choice xmlns:p14="http://schemas.microsoft.com/office/powerpoint/2010/main" Requires="p14">
      <p:transition spd="slow" p14:dur="2000" advTm="25691"/>
    </mc:Choice>
    <mc:Fallback>
      <p:transition spd="slow" advTm="2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5" name="音频 4">
            <a:hlinkClick r:id="" action="ppaction://media"/>
            <a:extLst>
              <a:ext uri="{FF2B5EF4-FFF2-40B4-BE49-F238E27FC236}">
                <a16:creationId xmlns:a16="http://schemas.microsoft.com/office/drawing/2014/main" id="{1B419212-609C-4315-B53A-1EAEFAD051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01547995"/>
      </p:ext>
    </p:extLst>
  </p:cSld>
  <p:clrMapOvr>
    <a:masterClrMapping/>
  </p:clrMapOvr>
  <mc:AlternateContent xmlns:mc="http://schemas.openxmlformats.org/markup-compatibility/2006">
    <mc:Choice xmlns:p14="http://schemas.microsoft.com/office/powerpoint/2010/main" Requires="p14">
      <p:transition spd="slow" p14:dur="2000" advTm="76194"/>
    </mc:Choice>
    <mc:Fallback>
      <p:transition spd="slow" advTm="7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img-blog.csdnimg.cn/2019040815072634.png?x-oss-process=image/watermark,type_ZmFuZ3poZW5naGVpdGk,shadow_10,text_aHR0cHM6Ly9ibG9nLmNzZG4ubmV0L3dlaXpoaWZlaTEyMzQ=,size_16,color_FFFFFF,t_70">
            <a:extLst>
              <a:ext uri="{FF2B5EF4-FFF2-40B4-BE49-F238E27FC236}">
                <a16:creationId xmlns:a16="http://schemas.microsoft.com/office/drawing/2014/main" id="{93F3D820-1343-4080-A057-D64609AE59A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10139" y="766500"/>
            <a:ext cx="8803367" cy="519555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Deep CNN</a:t>
            </a:r>
            <a:r>
              <a:rPr lang="en-US" altLang="zh-CN" dirty="0">
                <a:sym typeface="Wingdings" panose="05000000000000000000" pitchFamily="2" charset="2"/>
              </a:rPr>
              <a:t>A Multi-scale perspective</a:t>
            </a:r>
            <a:endParaRPr lang="zh-CN" altLang="en-US" dirty="0"/>
          </a:p>
        </p:txBody>
      </p:sp>
      <p:sp>
        <p:nvSpPr>
          <p:cNvPr id="10" name="TextBox 15"/>
          <p:cNvSpPr txBox="1"/>
          <p:nvPr/>
        </p:nvSpPr>
        <p:spPr>
          <a:xfrm>
            <a:off x="5864309" y="1148929"/>
            <a:ext cx="4096437" cy="521970"/>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VggNet</a:t>
            </a:r>
            <a:r>
              <a:rPr lang="en-US" altLang="zh-CN" sz="2800" dirty="0">
                <a:ln w="0"/>
                <a:solidFill>
                  <a:schemeClr val="tx1"/>
                </a:solidFill>
                <a:effectLst>
                  <a:outerShdw blurRad="38100" dist="19050" dir="2700000" algn="tl" rotWithShape="0">
                    <a:schemeClr val="dk1">
                      <a:alpha val="40000"/>
                    </a:schemeClr>
                  </a:outerShdw>
                </a:effectLst>
              </a:rPr>
              <a:t> (ICLR’15)</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6" cstate="screen"/>
          <a:stretch>
            <a:fillRect/>
          </a:stretch>
        </p:blipFill>
        <p:spPr>
          <a:xfrm>
            <a:off x="528061" y="6059430"/>
            <a:ext cx="6748909" cy="520016"/>
          </a:xfrm>
          <a:prstGeom prst="rect">
            <a:avLst/>
          </a:prstGeom>
        </p:spPr>
      </p:pic>
      <p:pic>
        <p:nvPicPr>
          <p:cNvPr id="4" name="音频 3">
            <a:hlinkClick r:id="" action="ppaction://media"/>
            <a:extLst>
              <a:ext uri="{FF2B5EF4-FFF2-40B4-BE49-F238E27FC236}">
                <a16:creationId xmlns:a16="http://schemas.microsoft.com/office/drawing/2014/main" id="{377E7828-0300-4459-8F9E-2B561761A7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391"/>
    </mc:Choice>
    <mc:Fallback>
      <p:transition spd="slow" advTm="11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Deep CNN</a:t>
            </a:r>
            <a:r>
              <a:rPr lang="en-US" altLang="zh-CN" dirty="0">
                <a:sym typeface="Wingdings" panose="05000000000000000000" pitchFamily="2" charset="2"/>
              </a:rPr>
              <a:t>A Multi-scale perspective</a:t>
            </a:r>
            <a:endParaRPr lang="zh-CN" altLang="en-US" dirty="0"/>
          </a:p>
        </p:txBody>
      </p:sp>
      <p:sp>
        <p:nvSpPr>
          <p:cNvPr id="10" name="TextBox 15"/>
          <p:cNvSpPr txBox="1"/>
          <p:nvPr/>
        </p:nvSpPr>
        <p:spPr>
          <a:xfrm>
            <a:off x="2326659" y="4743286"/>
            <a:ext cx="3459873" cy="953135"/>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ResNet</a:t>
            </a:r>
            <a:r>
              <a:rPr lang="en-US" altLang="zh-CN" sz="2800" dirty="0">
                <a:ln w="0"/>
                <a:solidFill>
                  <a:schemeClr val="tx1"/>
                </a:solidFill>
                <a:effectLst>
                  <a:outerShdw blurRad="38100" dist="19050" dir="2700000" algn="tl" rotWithShape="0">
                    <a:schemeClr val="dk1">
                      <a:alpha val="40000"/>
                    </a:schemeClr>
                  </a:outerShdw>
                </a:effectLst>
              </a:rPr>
              <a:t> </a:t>
            </a:r>
          </a:p>
          <a:p>
            <a:pPr algn="ctr"/>
            <a:r>
              <a:rPr lang="en-US" altLang="zh-CN" sz="2800" dirty="0">
                <a:ln w="0"/>
                <a:solidFill>
                  <a:schemeClr val="tx1"/>
                </a:solidFill>
                <a:effectLst>
                  <a:outerShdw blurRad="38100" dist="19050" dir="2700000" algn="tl" rotWithShape="0">
                    <a:schemeClr val="dk1">
                      <a:alpha val="40000"/>
                    </a:schemeClr>
                  </a:outerShdw>
                </a:effectLst>
              </a:rPr>
              <a:t>(CVPR’16</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Best</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Paper)</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4" name="内容占位符 3"/>
          <p:cNvPicPr>
            <a:picLocks noGrp="1" noChangeAspect="1"/>
          </p:cNvPicPr>
          <p:nvPr>
            <p:ph idx="1"/>
          </p:nvPr>
        </p:nvPicPr>
        <p:blipFill rotWithShape="1">
          <a:blip r:embed="rId6"/>
          <a:srcRect/>
          <a:stretch>
            <a:fillRect/>
          </a:stretch>
        </p:blipFill>
        <p:spPr>
          <a:xfrm>
            <a:off x="895632" y="734518"/>
            <a:ext cx="5194237" cy="4024027"/>
          </a:xfrm>
          <a:prstGeom prst="rect">
            <a:avLst/>
          </a:prstGeom>
        </p:spPr>
      </p:pic>
      <p:pic>
        <p:nvPicPr>
          <p:cNvPr id="5" name="图片 4"/>
          <p:cNvPicPr>
            <a:picLocks noChangeAspect="1"/>
          </p:cNvPicPr>
          <p:nvPr/>
        </p:nvPicPr>
        <p:blipFill>
          <a:blip r:embed="rId7"/>
          <a:stretch>
            <a:fillRect/>
          </a:stretch>
        </p:blipFill>
        <p:spPr>
          <a:xfrm>
            <a:off x="6560342" y="734518"/>
            <a:ext cx="5104842" cy="3857175"/>
          </a:xfrm>
          <a:prstGeom prst="rect">
            <a:avLst/>
          </a:prstGeom>
        </p:spPr>
      </p:pic>
      <p:sp>
        <p:nvSpPr>
          <p:cNvPr id="8" name="TextBox 15"/>
          <p:cNvSpPr txBox="1"/>
          <p:nvPr/>
        </p:nvSpPr>
        <p:spPr>
          <a:xfrm>
            <a:off x="6766191" y="4758545"/>
            <a:ext cx="3459872" cy="953135"/>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DenseNet</a:t>
            </a:r>
            <a:r>
              <a:rPr lang="en-US" altLang="zh-CN" sz="2800" dirty="0">
                <a:ln w="0"/>
                <a:solidFill>
                  <a:schemeClr val="tx1"/>
                </a:solidFill>
                <a:effectLst>
                  <a:outerShdw blurRad="38100" dist="19050" dir="2700000" algn="tl" rotWithShape="0">
                    <a:schemeClr val="dk1">
                      <a:alpha val="40000"/>
                    </a:schemeClr>
                  </a:outerShdw>
                </a:effectLst>
              </a:rPr>
              <a:t> </a:t>
            </a:r>
          </a:p>
          <a:p>
            <a:pPr algn="ctr"/>
            <a:r>
              <a:rPr lang="en-US" altLang="zh-CN" sz="2800" dirty="0">
                <a:ln w="0"/>
                <a:solidFill>
                  <a:schemeClr val="tx1"/>
                </a:solidFill>
                <a:effectLst>
                  <a:outerShdw blurRad="38100" dist="19050" dir="2700000" algn="tl" rotWithShape="0">
                    <a:schemeClr val="dk1">
                      <a:alpha val="40000"/>
                    </a:schemeClr>
                  </a:outerShdw>
                </a:effectLst>
              </a:rPr>
              <a:t>(CVPR’17</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Best</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Paper)</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8"/>
          <a:stretch>
            <a:fillRect/>
          </a:stretch>
        </p:blipFill>
        <p:spPr>
          <a:xfrm>
            <a:off x="719091" y="5817954"/>
            <a:ext cx="6225809" cy="669129"/>
          </a:xfrm>
          <a:prstGeom prst="rect">
            <a:avLst/>
          </a:prstGeom>
        </p:spPr>
      </p:pic>
      <p:pic>
        <p:nvPicPr>
          <p:cNvPr id="7" name="音频 6">
            <a:hlinkClick r:id="" action="ppaction://media"/>
            <a:extLst>
              <a:ext uri="{FF2B5EF4-FFF2-40B4-BE49-F238E27FC236}">
                <a16:creationId xmlns:a16="http://schemas.microsoft.com/office/drawing/2014/main" id="{D7779609-8A9E-4E1E-BB4E-5F69331BC7D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5211"/>
    </mc:Choice>
    <mc:Fallback>
      <p:transition spd="slow" advTm="11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3" name="内容占位符 2"/>
          <p:cNvSpPr>
            <a:spLocks noGrp="1"/>
          </p:cNvSpPr>
          <p:nvPr>
            <p:ph idx="1"/>
          </p:nvPr>
        </p:nvSpPr>
        <p:spPr>
          <a:xfrm>
            <a:off x="1819835" y="789709"/>
            <a:ext cx="8516471" cy="5582515"/>
          </a:xfrm>
        </p:spPr>
        <p:txBody>
          <a:bodyPr/>
          <a:lstStyle/>
          <a:p>
            <a:endParaRPr lang="en-US" altLang="zh-CN" dirty="0"/>
          </a:p>
          <a:p>
            <a:endParaRPr lang="zh-CN" altLang="en-US" dirty="0"/>
          </a:p>
        </p:txBody>
      </p:sp>
      <p:sp>
        <p:nvSpPr>
          <p:cNvPr id="7" name="TextBox 15"/>
          <p:cNvSpPr txBox="1"/>
          <p:nvPr/>
        </p:nvSpPr>
        <p:spPr>
          <a:xfrm>
            <a:off x="1233954" y="5267992"/>
            <a:ext cx="3543300" cy="52197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Bottleneck block</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8" name="TextBox 15"/>
          <p:cNvSpPr txBox="1"/>
          <p:nvPr/>
        </p:nvSpPr>
        <p:spPr>
          <a:xfrm>
            <a:off x="6904880" y="5272864"/>
            <a:ext cx="3080489" cy="52197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Res2Net module</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rotWithShape="1">
          <a:blip r:embed="rId6"/>
          <a:srcRect b="1464"/>
          <a:stretch/>
        </p:blipFill>
        <p:spPr>
          <a:xfrm>
            <a:off x="6660700" y="809921"/>
            <a:ext cx="4013835" cy="4576587"/>
          </a:xfrm>
          <a:prstGeom prst="rect">
            <a:avLst/>
          </a:prstGeom>
        </p:spPr>
      </p:pic>
      <p:sp>
        <p:nvSpPr>
          <p:cNvPr id="9" name="圆角矩形 7"/>
          <p:cNvSpPr/>
          <p:nvPr/>
        </p:nvSpPr>
        <p:spPr>
          <a:xfrm>
            <a:off x="1194027" y="5829330"/>
            <a:ext cx="9768086" cy="6325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7"/>
              </a:buBlip>
            </a:pPr>
            <a:r>
              <a:rPr lang="en-US" sz="1600" dirty="0">
                <a:solidFill>
                  <a:schemeClr val="tx1"/>
                </a:solidFill>
                <a:latin typeface="Calibri Light" panose="020F0302020204030204" pitchFamily="34" charset="0"/>
              </a:rPr>
              <a:t>Res2Net: A New Multi-scale Backbone Architecture, IEEE TPAMI, 2021. </a:t>
            </a:r>
            <a:endParaRPr lang="en-US" altLang="zh-CN" sz="1600" dirty="0">
              <a:solidFill>
                <a:schemeClr val="tx1"/>
              </a:solidFill>
              <a:latin typeface="Calibri Light" panose="020F0302020204030204" pitchFamily="34" charset="0"/>
            </a:endParaRPr>
          </a:p>
        </p:txBody>
      </p:sp>
      <p:pic>
        <p:nvPicPr>
          <p:cNvPr id="10" name="图片 3"/>
          <p:cNvPicPr>
            <a:picLocks noChangeAspect="1"/>
          </p:cNvPicPr>
          <p:nvPr/>
        </p:nvPicPr>
        <p:blipFill>
          <a:blip r:embed="rId8"/>
          <a:stretch>
            <a:fillRect/>
          </a:stretch>
        </p:blipFill>
        <p:spPr>
          <a:xfrm>
            <a:off x="1517465" y="700066"/>
            <a:ext cx="3542665" cy="4754436"/>
          </a:xfrm>
          <a:prstGeom prst="rect">
            <a:avLst/>
          </a:prstGeom>
        </p:spPr>
      </p:pic>
      <p:pic>
        <p:nvPicPr>
          <p:cNvPr id="4" name="音频 3">
            <a:hlinkClick r:id="" action="ppaction://media"/>
            <a:extLst>
              <a:ext uri="{FF2B5EF4-FFF2-40B4-BE49-F238E27FC236}">
                <a16:creationId xmlns:a16="http://schemas.microsoft.com/office/drawing/2014/main" id="{0E6A08FB-DE44-43FC-A923-40BAE2E981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9979"/>
    </mc:Choice>
    <mc:Fallback>
      <p:transition spd="slow" advTm="16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Image Classification (Res2Net-v1b)</a:t>
            </a:r>
          </a:p>
          <a:p>
            <a:endParaRPr lang="zh-CN" altLang="en-US" dirty="0"/>
          </a:p>
        </p:txBody>
      </p:sp>
      <p:graphicFrame>
        <p:nvGraphicFramePr>
          <p:cNvPr id="3" name="表格 2"/>
          <p:cNvGraphicFramePr>
            <a:graphicFrameLocks noGrp="1"/>
          </p:cNvGraphicFramePr>
          <p:nvPr/>
        </p:nvGraphicFramePr>
        <p:xfrm>
          <a:off x="442258" y="2793904"/>
          <a:ext cx="11214123" cy="3645835"/>
        </p:xfrm>
        <a:graphic>
          <a:graphicData uri="http://schemas.openxmlformats.org/drawingml/2006/table">
            <a:tbl>
              <a:tblPr/>
              <a:tblGrid>
                <a:gridCol w="3774635">
                  <a:extLst>
                    <a:ext uri="{9D8B030D-6E8A-4147-A177-3AD203B41FA5}">
                      <a16:colId xmlns:a16="http://schemas.microsoft.com/office/drawing/2014/main" val="20000"/>
                    </a:ext>
                  </a:extLst>
                </a:gridCol>
                <a:gridCol w="1793290">
                  <a:extLst>
                    <a:ext uri="{9D8B030D-6E8A-4147-A177-3AD203B41FA5}">
                      <a16:colId xmlns:a16="http://schemas.microsoft.com/office/drawing/2014/main" val="20001"/>
                    </a:ext>
                  </a:extLst>
                </a:gridCol>
                <a:gridCol w="1677879">
                  <a:extLst>
                    <a:ext uri="{9D8B030D-6E8A-4147-A177-3AD203B41FA5}">
                      <a16:colId xmlns:a16="http://schemas.microsoft.com/office/drawing/2014/main" val="20002"/>
                    </a:ext>
                  </a:extLst>
                </a:gridCol>
                <a:gridCol w="1988598">
                  <a:extLst>
                    <a:ext uri="{9D8B030D-6E8A-4147-A177-3AD203B41FA5}">
                      <a16:colId xmlns:a16="http://schemas.microsoft.com/office/drawing/2014/main" val="20003"/>
                    </a:ext>
                  </a:extLst>
                </a:gridCol>
                <a:gridCol w="1979721">
                  <a:extLst>
                    <a:ext uri="{9D8B030D-6E8A-4147-A177-3AD203B41FA5}">
                      <a16:colId xmlns:a16="http://schemas.microsoft.com/office/drawing/2014/main" val="20004"/>
                    </a:ext>
                  </a:extLst>
                </a:gridCol>
              </a:tblGrid>
              <a:tr h="477520">
                <a:tc>
                  <a:txBody>
                    <a:bodyPr/>
                    <a:lstStyle/>
                    <a:p>
                      <a:pPr algn="ctr"/>
                      <a:r>
                        <a:rPr lang="en-GB" sz="3200" b="1" dirty="0">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top-1 err.</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top-5 err.</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77520">
                <a:tc>
                  <a:txBody>
                    <a:bodyPr/>
                    <a:lstStyle/>
                    <a:p>
                      <a:pPr algn="ctr"/>
                      <a:r>
                        <a:rPr lang="en-GB" sz="3200" dirty="0">
                          <a:effectLst/>
                        </a:rPr>
                        <a:t>ResNet-101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a:effectLst/>
                        </a:rPr>
                        <a:t>44.6 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7.8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22.63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6.44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48335">
                <a:tc>
                  <a:txBody>
                    <a:bodyPr/>
                    <a:lstStyle/>
                    <a:p>
                      <a:pPr algn="ctr"/>
                      <a:r>
                        <a:rPr lang="en-GB" sz="3200">
                          <a:effectLst/>
                        </a:rPr>
                        <a:t>ResNeXt-101-64x4d</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83.5M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15.5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20.40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477520">
                <a:tc>
                  <a:txBody>
                    <a:bodyPr/>
                    <a:lstStyle/>
                    <a:p>
                      <a:pPr algn="ctr"/>
                      <a:r>
                        <a:rPr lang="en-GB" sz="3200" dirty="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77.5M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16.1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20.70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dirty="0">
                          <a:effectLst/>
                        </a:rPr>
                        <a:t>5.50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77520">
                <a:tc>
                  <a:txBody>
                    <a:bodyPr/>
                    <a:lstStyle/>
                    <a:p>
                      <a:pPr algn="ctr"/>
                      <a:r>
                        <a:rPr lang="en-GB" sz="3200" dirty="0">
                          <a:effectLst/>
                        </a:rPr>
                        <a:t>Res2Net-v1b-50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25.23M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4.5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19.73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dirty="0">
                          <a:effectLst/>
                        </a:rPr>
                        <a:t>4.96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77520">
                <a:tc>
                  <a:txBody>
                    <a:bodyPr/>
                    <a:lstStyle/>
                    <a:p>
                      <a:pPr algn="ctr"/>
                      <a:r>
                        <a:rPr lang="en-GB" sz="3200" dirty="0">
                          <a:effectLst/>
                        </a:rPr>
                        <a:t>Res2Net</a:t>
                      </a:r>
                      <a:r>
                        <a:rPr lang="en-GB" altLang="zh-CN" sz="3200" dirty="0">
                          <a:effectLst/>
                        </a:rPr>
                        <a:t>-v1b</a:t>
                      </a:r>
                      <a:r>
                        <a:rPr lang="en-GB" sz="3200" dirty="0">
                          <a:effectLst/>
                        </a:rPr>
                        <a: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45.2M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8.3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18.77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4.64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5"/>
                  </a:ext>
                </a:extLst>
              </a:tr>
            </a:tbl>
          </a:graphicData>
        </a:graphic>
      </p:graphicFrame>
      <p:sp>
        <p:nvSpPr>
          <p:cNvPr id="6" name="矩形 5"/>
          <p:cNvSpPr/>
          <p:nvPr/>
        </p:nvSpPr>
        <p:spPr>
          <a:xfrm>
            <a:off x="1500328" y="1712973"/>
            <a:ext cx="4940297" cy="584775"/>
          </a:xfrm>
          <a:prstGeom prst="rect">
            <a:avLst/>
          </a:prstGeom>
        </p:spPr>
        <p:txBody>
          <a:bodyPr wrap="square">
            <a:spAutoFit/>
          </a:bodyPr>
          <a:lstStyle/>
          <a:p>
            <a:pPr algn="ctr"/>
            <a:r>
              <a:rPr lang="en-US" altLang="zh-CN" sz="3200" dirty="0">
                <a:latin typeface="Calibri "/>
                <a:ea typeface="楷体" panose="02010609060101010101" pitchFamily="49" charset="-122"/>
              </a:rPr>
              <a:t>SenseTime &amp; CUHK</a:t>
            </a:r>
            <a:endParaRPr lang="zh-CN" altLang="en-US" sz="3200" dirty="0">
              <a:latin typeface="Calibri "/>
              <a:ea typeface="楷体" panose="02010609060101010101" pitchFamily="49" charset="-122"/>
            </a:endParaRPr>
          </a:p>
        </p:txBody>
      </p:sp>
      <p:grpSp>
        <p:nvGrpSpPr>
          <p:cNvPr id="7" name="组合 6"/>
          <p:cNvGrpSpPr/>
          <p:nvPr/>
        </p:nvGrpSpPr>
        <p:grpSpPr>
          <a:xfrm>
            <a:off x="7128720" y="1167448"/>
            <a:ext cx="3932926" cy="1130300"/>
            <a:chOff x="5067300" y="785712"/>
            <a:chExt cx="3932926" cy="1130300"/>
          </a:xfrm>
        </p:grpSpPr>
        <p:pic>
          <p:nvPicPr>
            <p:cNvPr id="8" name="图片 7"/>
            <p:cNvPicPr>
              <a:picLocks noChangeAspect="1"/>
            </p:cNvPicPr>
            <p:nvPr/>
          </p:nvPicPr>
          <p:blipFill rotWithShape="1">
            <a:blip r:embed="rId5" cstate="screen"/>
            <a:srcRect/>
            <a:stretch>
              <a:fillRect/>
            </a:stretch>
          </p:blipFill>
          <p:spPr>
            <a:xfrm>
              <a:off x="5067300" y="785712"/>
              <a:ext cx="3848100" cy="596900"/>
            </a:xfrm>
            <a:prstGeom prst="rect">
              <a:avLst/>
            </a:prstGeom>
          </p:spPr>
        </p:pic>
        <p:pic>
          <p:nvPicPr>
            <p:cNvPr id="9" name="图片 8"/>
            <p:cNvPicPr>
              <a:picLocks noChangeAspect="1"/>
            </p:cNvPicPr>
            <p:nvPr/>
          </p:nvPicPr>
          <p:blipFill>
            <a:blip r:embed="rId6"/>
            <a:stretch>
              <a:fillRect/>
            </a:stretch>
          </p:blipFill>
          <p:spPr>
            <a:xfrm>
              <a:off x="5067300" y="1382612"/>
              <a:ext cx="3932926" cy="533400"/>
            </a:xfrm>
            <a:prstGeom prst="rect">
              <a:avLst/>
            </a:prstGeom>
          </p:spPr>
        </p:pic>
      </p:grpSp>
      <p:pic>
        <p:nvPicPr>
          <p:cNvPr id="4" name="音频 3">
            <a:hlinkClick r:id="" action="ppaction://media"/>
            <a:extLst>
              <a:ext uri="{FF2B5EF4-FFF2-40B4-BE49-F238E27FC236}">
                <a16:creationId xmlns:a16="http://schemas.microsoft.com/office/drawing/2014/main" id="{05C12538-29D1-4A5C-9D8A-06A33DFD25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479"/>
    </mc:Choice>
    <mc:Fallback>
      <p:transition spd="slow" advTm="5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a:xfrm>
            <a:off x="394447" y="789710"/>
            <a:ext cx="10044953" cy="5387254"/>
          </a:xfrm>
        </p:spPr>
        <p:txBody>
          <a:bodyPr/>
          <a:lstStyle/>
          <a:p>
            <a:pPr lvl="0"/>
            <a:r>
              <a:rPr lang="en-US" altLang="zh-CN" dirty="0"/>
              <a:t>Object detection</a:t>
            </a:r>
          </a:p>
          <a:p>
            <a:pPr lvl="1"/>
            <a:r>
              <a:rPr lang="en-US" altLang="zh-CN" dirty="0"/>
              <a:t>Faster R-CNN, MS-COCO</a:t>
            </a:r>
          </a:p>
          <a:p>
            <a:pPr lvl="1"/>
            <a:r>
              <a:rPr lang="en-GB" altLang="zh-CN" dirty="0">
                <a:hlinkClick r:id="rId5"/>
              </a:rPr>
              <a:t>https://github.com/Res2Net/mmdetection</a:t>
            </a:r>
            <a:endParaRPr lang="en-US" altLang="zh-CN" dirty="0"/>
          </a:p>
          <a:p>
            <a:pPr lvl="1"/>
            <a:endParaRPr lang="en-US" altLang="zh-CN" dirty="0"/>
          </a:p>
          <a:p>
            <a:endParaRPr lang="zh-CN" altLang="en-US" dirty="0"/>
          </a:p>
        </p:txBody>
      </p:sp>
      <p:graphicFrame>
        <p:nvGraphicFramePr>
          <p:cNvPr id="3" name="表格 2"/>
          <p:cNvGraphicFramePr>
            <a:graphicFrameLocks noGrp="1"/>
          </p:cNvGraphicFramePr>
          <p:nvPr/>
        </p:nvGraphicFramePr>
        <p:xfrm>
          <a:off x="1681230" y="2981482"/>
          <a:ext cx="9223986" cy="2997500"/>
        </p:xfrm>
        <a:graphic>
          <a:graphicData uri="http://schemas.openxmlformats.org/drawingml/2006/table">
            <a:tbl>
              <a:tblPr/>
              <a:tblGrid>
                <a:gridCol w="3303909">
                  <a:extLst>
                    <a:ext uri="{9D8B030D-6E8A-4147-A177-3AD203B41FA5}">
                      <a16:colId xmlns:a16="http://schemas.microsoft.com/office/drawing/2014/main" val="20000"/>
                    </a:ext>
                  </a:extLst>
                </a:gridCol>
                <a:gridCol w="2134061">
                  <a:extLst>
                    <a:ext uri="{9D8B030D-6E8A-4147-A177-3AD203B41FA5}">
                      <a16:colId xmlns:a16="http://schemas.microsoft.com/office/drawing/2014/main" val="20001"/>
                    </a:ext>
                  </a:extLst>
                </a:gridCol>
                <a:gridCol w="1898854">
                  <a:extLst>
                    <a:ext uri="{9D8B030D-6E8A-4147-A177-3AD203B41FA5}">
                      <a16:colId xmlns:a16="http://schemas.microsoft.com/office/drawing/2014/main" val="20002"/>
                    </a:ext>
                  </a:extLst>
                </a:gridCol>
                <a:gridCol w="1887162">
                  <a:extLst>
                    <a:ext uri="{9D8B030D-6E8A-4147-A177-3AD203B41FA5}">
                      <a16:colId xmlns:a16="http://schemas.microsoft.com/office/drawing/2014/main" val="20003"/>
                    </a:ext>
                  </a:extLst>
                </a:gridCol>
              </a:tblGrid>
              <a:tr h="380187">
                <a:tc>
                  <a:txBody>
                    <a:bodyPr/>
                    <a:lstStyle/>
                    <a:p>
                      <a:pPr algn="ctr"/>
                      <a:r>
                        <a:rPr lang="en-GB" sz="3200" b="1" dirty="0">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box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80187">
                <a:tc>
                  <a:txBody>
                    <a:bodyPr/>
                    <a:lstStyle/>
                    <a:p>
                      <a:pPr algn="ctr"/>
                      <a:r>
                        <a:rPr lang="en-GB" sz="3200">
                          <a:effectLst/>
                        </a:rPr>
                        <a:t>R-101-FPN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dirty="0">
                          <a:effectLst/>
                        </a:rPr>
                        <a:t>60.52M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283.14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39.4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0187">
                <a:tc>
                  <a:txBody>
                    <a:bodyPr/>
                    <a:lstStyle/>
                    <a:p>
                      <a:pPr algn="ctr"/>
                      <a:r>
                        <a:rPr lang="en-GB" sz="3200" dirty="0">
                          <a:effectLst/>
                        </a:rPr>
                        <a:t>X-101-64x4d-FPN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a:effectLst/>
                        </a:rPr>
                        <a:t>99.25M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440.36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41.3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380187">
                <a:tc>
                  <a:txBody>
                    <a:bodyPr/>
                    <a:lstStyle/>
                    <a:p>
                      <a:pPr algn="ctr"/>
                      <a:r>
                        <a:rPr lang="en-GB" sz="320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83.36M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459.66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41.5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0187">
                <a:tc>
                  <a:txBody>
                    <a:bodyPr/>
                    <a:lstStyle/>
                    <a:p>
                      <a:pPr algn="ctr"/>
                      <a:r>
                        <a:rPr lang="en-GB" sz="3200" dirty="0">
                          <a:effectLst/>
                        </a:rPr>
                        <a:t>Res2Net-v1b-101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b="1" dirty="0">
                          <a:solidFill>
                            <a:srgbClr val="C00000"/>
                          </a:solidFill>
                          <a:effectLst/>
                        </a:rPr>
                        <a:t>61.18M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293.68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42.3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4"/>
                  </a:ext>
                </a:extLst>
              </a:tr>
            </a:tbl>
          </a:graphicData>
        </a:graphic>
      </p:graphicFrame>
      <p:grpSp>
        <p:nvGrpSpPr>
          <p:cNvPr id="7" name="组合 6"/>
          <p:cNvGrpSpPr/>
          <p:nvPr/>
        </p:nvGrpSpPr>
        <p:grpSpPr>
          <a:xfrm>
            <a:off x="7864627" y="879018"/>
            <a:ext cx="3932926" cy="1130300"/>
            <a:chOff x="5067300" y="785712"/>
            <a:chExt cx="3932926" cy="1130300"/>
          </a:xfrm>
        </p:grpSpPr>
        <p:pic>
          <p:nvPicPr>
            <p:cNvPr id="4" name="图片 3"/>
            <p:cNvPicPr>
              <a:picLocks noChangeAspect="1"/>
            </p:cNvPicPr>
            <p:nvPr/>
          </p:nvPicPr>
          <p:blipFill rotWithShape="1">
            <a:blip r:embed="rId6" cstate="screen"/>
            <a:srcRect/>
            <a:stretch>
              <a:fillRect/>
            </a:stretch>
          </p:blipFill>
          <p:spPr>
            <a:xfrm>
              <a:off x="5067300" y="785712"/>
              <a:ext cx="3848100" cy="596900"/>
            </a:xfrm>
            <a:prstGeom prst="rect">
              <a:avLst/>
            </a:prstGeom>
          </p:spPr>
        </p:pic>
        <p:pic>
          <p:nvPicPr>
            <p:cNvPr id="6" name="图片 5"/>
            <p:cNvPicPr>
              <a:picLocks noChangeAspect="1"/>
            </p:cNvPicPr>
            <p:nvPr/>
          </p:nvPicPr>
          <p:blipFill>
            <a:blip r:embed="rId7"/>
            <a:stretch>
              <a:fillRect/>
            </a:stretch>
          </p:blipFill>
          <p:spPr>
            <a:xfrm>
              <a:off x="5067300" y="1382612"/>
              <a:ext cx="3932926" cy="533400"/>
            </a:xfrm>
            <a:prstGeom prst="rect">
              <a:avLst/>
            </a:prstGeom>
          </p:spPr>
        </p:pic>
      </p:grpSp>
      <p:pic>
        <p:nvPicPr>
          <p:cNvPr id="8" name="音频 7">
            <a:hlinkClick r:id="" action="ppaction://media"/>
            <a:extLst>
              <a:ext uri="{FF2B5EF4-FFF2-40B4-BE49-F238E27FC236}">
                <a16:creationId xmlns:a16="http://schemas.microsoft.com/office/drawing/2014/main" id="{1C90A69B-1686-4153-9B3C-56D637BA09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57"/>
    </mc:Choice>
    <mc:Fallback>
      <p:transition spd="slow" advTm="3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pPr lvl="0"/>
            <a:r>
              <a:rPr lang="en-US" altLang="zh-CN" dirty="0"/>
              <a:t>Instance segmentation</a:t>
            </a:r>
          </a:p>
          <a:p>
            <a:pPr lvl="1"/>
            <a:r>
              <a:rPr lang="en-US" altLang="zh-CN" dirty="0"/>
              <a:t>Mask-RCNN, MS-COCO</a:t>
            </a:r>
          </a:p>
          <a:p>
            <a:endParaRPr lang="zh-CN" altLang="en-US" dirty="0"/>
          </a:p>
        </p:txBody>
      </p:sp>
      <p:pic>
        <p:nvPicPr>
          <p:cNvPr id="3" name="图片 2"/>
          <p:cNvPicPr>
            <a:picLocks noChangeAspect="1"/>
          </p:cNvPicPr>
          <p:nvPr/>
        </p:nvPicPr>
        <p:blipFill rotWithShape="1">
          <a:blip r:embed="rId5" cstate="screen"/>
          <a:srcRect/>
          <a:stretch>
            <a:fillRect/>
          </a:stretch>
        </p:blipFill>
        <p:spPr>
          <a:xfrm>
            <a:off x="581200" y="2089754"/>
            <a:ext cx="11168542" cy="4382067"/>
          </a:xfrm>
          <a:prstGeom prst="rect">
            <a:avLst/>
          </a:prstGeom>
        </p:spPr>
      </p:pic>
      <p:pic>
        <p:nvPicPr>
          <p:cNvPr id="4" name="音频 3">
            <a:hlinkClick r:id="" action="ppaction://media"/>
            <a:extLst>
              <a:ext uri="{FF2B5EF4-FFF2-40B4-BE49-F238E27FC236}">
                <a16:creationId xmlns:a16="http://schemas.microsoft.com/office/drawing/2014/main" id="{1D0D1A2B-D452-4E3D-B326-20E12D6BD1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11"/>
    </mc:Choice>
    <mc:Fallback>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IMING" val="|11.6|2.2"/>
</p:tagLst>
</file>

<file path=ppt/tags/tag3.xml><?xml version="1.0" encoding="utf-8"?>
<p:tagLst xmlns:a="http://schemas.openxmlformats.org/drawingml/2006/main" xmlns:r="http://schemas.openxmlformats.org/officeDocument/2006/relationships" xmlns:p="http://schemas.openxmlformats.org/presentationml/2006/main">
  <p:tag name="TIMING" val="|55.3"/>
</p:tagLst>
</file>

<file path=ppt/tags/tag4.xml><?xml version="1.0" encoding="utf-8"?>
<p:tagLst xmlns:a="http://schemas.openxmlformats.org/drawingml/2006/main" xmlns:r="http://schemas.openxmlformats.org/officeDocument/2006/relationships" xmlns:p="http://schemas.openxmlformats.org/presentationml/2006/main">
  <p:tag name="TIMING" val="|94.8"/>
</p:tagLst>
</file>

<file path=ppt/tags/tag5.xml><?xml version="1.0" encoding="utf-8"?>
<p:tagLst xmlns:a="http://schemas.openxmlformats.org/drawingml/2006/main" xmlns:r="http://schemas.openxmlformats.org/officeDocument/2006/relationships" xmlns:p="http://schemas.openxmlformats.org/presentationml/2006/main">
  <p:tag name="TIMING" val="|28.6"/>
</p:tagLst>
</file>

<file path=ppt/tags/tag6.xml><?xml version="1.0" encoding="utf-8"?>
<p:tagLst xmlns:a="http://schemas.openxmlformats.org/drawingml/2006/main" xmlns:r="http://schemas.openxmlformats.org/officeDocument/2006/relationships" xmlns:p="http://schemas.openxmlformats.org/presentationml/2006/main">
  <p:tag name="TIMING" val="|18.2|4.6"/>
</p:tagLst>
</file>

<file path=ppt/theme/theme1.xml><?xml version="1.0" encoding="utf-8"?>
<a:theme xmlns:a="http://schemas.openxmlformats.org/drawingml/2006/main" name="cm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m" id="{06A983C7-4B28-47A3-8CC7-A8A5A7839C90}" vid="{A27AC07D-611C-4EBF-B054-F6B3DE8690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
    </extobj>
  </extobjs>
</s:customData>
</file>

<file path=customXml/itemProps1.xml><?xml version="1.0" encoding="utf-8"?>
<ds:datastoreItem xmlns:ds="http://schemas.openxmlformats.org/officeDocument/2006/customXml" ds:itemID="{40225495-EC77-418F-882D-8D54027AA670}">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cmm</Template>
  <TotalTime>5241</TotalTime>
  <Words>1864</Words>
  <Application>Microsoft Office PowerPoint</Application>
  <PresentationFormat>宽屏</PresentationFormat>
  <Paragraphs>199</Paragraphs>
  <Slides>17</Slides>
  <Notes>17</Notes>
  <HiddenSlides>0</HiddenSlides>
  <MMClips>17</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Calibri </vt:lpstr>
      <vt:lpstr>等线</vt:lpstr>
      <vt:lpstr>宋体</vt:lpstr>
      <vt:lpstr>Arial</vt:lpstr>
      <vt:lpstr>Calibri</vt:lpstr>
      <vt:lpstr>Calibri Light</vt:lpstr>
      <vt:lpstr>Eras Bold ITC</vt:lpstr>
      <vt:lpstr>Times New Roman</vt:lpstr>
      <vt:lpstr>cmm</vt:lpstr>
      <vt:lpstr>Res2Net: A New Multi-scale Backbone Architecture IEEE TPAMI 2021 (Date of publication: 2019/8)</vt:lpstr>
      <vt:lpstr>Multiscale information is required for all CV tasks!</vt:lpstr>
      <vt:lpstr>Multiscale information is required for all CV tasks!</vt:lpstr>
      <vt:lpstr>Deep CNNA Multi-scale perspective</vt:lpstr>
      <vt:lpstr>Deep CNNA Multi-scale perspective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cp:lastModifiedBy>
  <cp:revision>888</cp:revision>
  <dcterms:created xsi:type="dcterms:W3CDTF">2019-08-31T02:02:00Z</dcterms:created>
  <dcterms:modified xsi:type="dcterms:W3CDTF">2023-01-04T15:13:04Z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2052-11.3.0.9236</vt:lpwstr>
  </property>
</Properties>
</file>