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976800" cy="21031200"/>
  <p:notesSz cx="6858000" cy="9144000"/>
  <p:defaultTextStyle>
    <a:defPPr>
      <a:defRPr lang="en-US"/>
    </a:defPPr>
    <a:lvl1pPr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471613" indent="-1096963"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944813" indent="-2197100"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418013" indent="-3297238"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895975" indent="-4397375"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24">
          <p15:clr>
            <a:srgbClr val="A4A3A4"/>
          </p15:clr>
        </p15:guide>
        <p15:guide id="2" pos="13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35" d="100"/>
          <a:sy n="35" d="100"/>
        </p:scale>
        <p:origin x="144" y="156"/>
      </p:cViewPr>
      <p:guideLst>
        <p:guide orient="horz" pos="6624"/>
        <p:guide pos="13536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" y="685800"/>
            <a:ext cx="700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48697A-DAE3-4F2E-A4DA-9A636100663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6533308"/>
            <a:ext cx="36530280" cy="45080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1917680"/>
            <a:ext cx="3008376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560765" y="2356276"/>
            <a:ext cx="46416433" cy="50246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1456" y="2356276"/>
            <a:ext cx="138533032" cy="50246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2" y="13514494"/>
            <a:ext cx="36530280" cy="417703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2" y="8913925"/>
            <a:ext cx="36530280" cy="460057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1452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02465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6347400" y="155575"/>
            <a:ext cx="6032500" cy="1535113"/>
          </a:xfrm>
          <a:prstGeom prst="rect">
            <a:avLst/>
          </a:prstGeom>
          <a:noFill/>
          <a:ln>
            <a:noFill/>
          </a:ln>
          <a:extLst/>
        </p:spPr>
        <p:txBody>
          <a:bodyPr lIns="103203" tIns="51601" rIns="103203" bIns="51601">
            <a:spAutoFit/>
          </a:bodyPr>
          <a:lstStyle>
            <a:lvl1pPr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472368" eaLnBrk="1" hangingPunct="1">
              <a:defRPr/>
            </a:pPr>
            <a:r>
              <a:rPr lang="en-US" sz="3100" b="1" dirty="0"/>
              <a:t>IEEE 201</a:t>
            </a:r>
            <a:r>
              <a:rPr lang="en-US" altLang="zh-CN" sz="3100" b="1" dirty="0"/>
              <a:t>7</a:t>
            </a:r>
            <a:r>
              <a:rPr lang="en-US" sz="3100" b="1" dirty="0"/>
              <a:t> Conference on Computer Vision and Pattern Recognition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050" y="1658938"/>
            <a:ext cx="4648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146" y="392817"/>
            <a:ext cx="27542671" cy="2078777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068" y="3004461"/>
            <a:ext cx="13415328" cy="17442543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668823" y="3004461"/>
            <a:ext cx="13415328" cy="17442543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964578" y="3004461"/>
            <a:ext cx="13415328" cy="17442543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9" y="837353"/>
            <a:ext cx="14139072" cy="356362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8" y="837359"/>
            <a:ext cx="24025225" cy="17949546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9" y="4400979"/>
            <a:ext cx="14139072" cy="14385926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14721847"/>
            <a:ext cx="25786080" cy="173799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1879177"/>
            <a:ext cx="2578608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16459843"/>
            <a:ext cx="25786080" cy="2468244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9475" y="841375"/>
            <a:ext cx="38677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9475" y="4906963"/>
            <a:ext cx="38677850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94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7/7/2017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4375" y="19492913"/>
            <a:ext cx="136080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6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mmcheng.net/dss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D8C2432C-18C4-48FE-A4FD-2A6337334606}"/>
              </a:ext>
            </a:extLst>
          </p:cNvPr>
          <p:cNvSpPr/>
          <p:nvPr/>
        </p:nvSpPr>
        <p:spPr>
          <a:xfrm>
            <a:off x="373063" y="9351055"/>
            <a:ext cx="13647737" cy="1047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8933D4-DB10-4F58-BA15-3CF560A3DFD8}"/>
              </a:ext>
            </a:extLst>
          </p:cNvPr>
          <p:cNvSpPr/>
          <p:nvPr/>
        </p:nvSpPr>
        <p:spPr>
          <a:xfrm>
            <a:off x="373063" y="3614737"/>
            <a:ext cx="13647737" cy="1047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E025DA-8968-411B-9DA0-114A27787579}"/>
              </a:ext>
            </a:extLst>
          </p:cNvPr>
          <p:cNvSpPr/>
          <p:nvPr/>
        </p:nvSpPr>
        <p:spPr>
          <a:xfrm>
            <a:off x="373063" y="3614738"/>
            <a:ext cx="13647737" cy="50720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8" name="Title 13"/>
          <p:cNvSpPr>
            <a:spLocks noGrp="1"/>
          </p:cNvSpPr>
          <p:nvPr>
            <p:ph type="title"/>
          </p:nvPr>
        </p:nvSpPr>
        <p:spPr>
          <a:xfrm>
            <a:off x="4297363" y="147638"/>
            <a:ext cx="34470975" cy="20780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Deeply Supervised Salient Object Detection with Short Connections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 err="1"/>
              <a:t>Qibin</a:t>
            </a:r>
            <a:r>
              <a:rPr lang="en-US" altLang="zh-CN" dirty="0"/>
              <a:t> Hou, Ming-Ming Cheng, </a:t>
            </a:r>
            <a:r>
              <a:rPr lang="en-US" altLang="zh-CN" dirty="0" err="1"/>
              <a:t>Xiaowei</a:t>
            </a:r>
            <a:r>
              <a:rPr lang="en-US" altLang="zh-CN" dirty="0"/>
              <a:t> Hu, Ali </a:t>
            </a:r>
            <a:r>
              <a:rPr lang="en-US" altLang="zh-CN" dirty="0" err="1"/>
              <a:t>Borji</a:t>
            </a:r>
            <a:r>
              <a:rPr lang="en-US" altLang="zh-CN" dirty="0"/>
              <a:t>, </a:t>
            </a:r>
            <a:r>
              <a:rPr lang="en-US" altLang="zh-CN" dirty="0" err="1"/>
              <a:t>Zhuowen</a:t>
            </a:r>
            <a:r>
              <a:rPr lang="en-US" altLang="zh-CN" dirty="0"/>
              <a:t> Tu, Philip H. S. Torr</a:t>
            </a: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01663" y="3711576"/>
            <a:ext cx="5665785" cy="4975224"/>
          </a:xfrm>
        </p:spPr>
        <p:txBody>
          <a:bodyPr>
            <a:normAutofit/>
          </a:bodyPr>
          <a:lstStyle/>
          <a:p>
            <a:pPr marL="565150" indent="-565150" defTabSz="2033588" eaLnBrk="1" hangingPunct="1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 algn="just">
              <a:spcBef>
                <a:spcPts val="1800"/>
              </a:spcBef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3200" dirty="0"/>
              <a:t>The goal in salient object detection is to identify the most visually distinctive objects or regions in an image and then segment them out from the </a:t>
            </a:r>
            <a:r>
              <a:rPr lang="en-US" altLang="zh-CN" sz="3200" dirty="0" smtClean="0"/>
              <a:t>back-ground</a:t>
            </a:r>
            <a:r>
              <a:rPr lang="en-US" altLang="zh-CN" sz="3200" dirty="0"/>
              <a:t>.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756600" y="19843733"/>
            <a:ext cx="8956298" cy="535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565150" indent="-565150" defTabSz="2033588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defTabSz="2033588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Source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ode: 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https://</a:t>
            </a:r>
            <a:r>
              <a:rPr lang="en-US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mmcheng.net/dss/</a:t>
            </a:r>
            <a:r>
              <a:rPr lang="en-US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07" name="TextBox 2"/>
          <p:cNvSpPr txBox="1">
            <a:spLocks noChangeArrowheads="1"/>
          </p:cNvSpPr>
          <p:nvPr/>
        </p:nvSpPr>
        <p:spPr bwMode="auto">
          <a:xfrm>
            <a:off x="40595550" y="1814513"/>
            <a:ext cx="1841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700">
              <a:latin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D01FE55-A9FE-409B-874F-303CDE25A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62" b="24162"/>
          <a:stretch/>
        </p:blipFill>
        <p:spPr>
          <a:xfrm>
            <a:off x="1098378" y="244475"/>
            <a:ext cx="6397969" cy="27606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75CFE5-1764-4719-91EB-AEE33E244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878761"/>
            <a:ext cx="6867822" cy="342703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9E5E990-13C5-4CDE-A357-DE74702DBE0D}"/>
              </a:ext>
            </a:extLst>
          </p:cNvPr>
          <p:cNvSpPr/>
          <p:nvPr/>
        </p:nvSpPr>
        <p:spPr>
          <a:xfrm>
            <a:off x="373063" y="9326880"/>
            <a:ext cx="13647737" cy="1011047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37967BD7-87BE-43C8-8AFE-27F4EDB543ED}"/>
              </a:ext>
            </a:extLst>
          </p:cNvPr>
          <p:cNvSpPr txBox="1">
            <a:spLocks/>
          </p:cNvSpPr>
          <p:nvPr/>
        </p:nvSpPr>
        <p:spPr bwMode="auto">
          <a:xfrm>
            <a:off x="601663" y="9423718"/>
            <a:ext cx="13187362" cy="99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FCN-Based Methods: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9571BC-7F5C-4AE7-8467-EB884310D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362" y="13238089"/>
            <a:ext cx="8099952" cy="5319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5FE302D-8985-45F2-8D10-6208851BF862}"/>
              </a:ext>
            </a:extLst>
          </p:cNvPr>
          <p:cNvSpPr txBox="1"/>
          <p:nvPr/>
        </p:nvSpPr>
        <p:spPr>
          <a:xfrm>
            <a:off x="947983" y="13077885"/>
            <a:ext cx="4256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7988" lvl="3" indent="0" algn="just" defTabSz="2033588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for combining the        advantages of both deeper layers and shallower layers. While our approach can be extended to a variety of different structures, we just list two typical ones.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16CCC5-A5DF-45A8-AD65-82EF1F28D4F9}"/>
              </a:ext>
            </a:extLst>
          </p:cNvPr>
          <p:cNvSpPr txBox="1"/>
          <p:nvPr/>
        </p:nvSpPr>
        <p:spPr>
          <a:xfrm>
            <a:off x="373063" y="10871478"/>
            <a:ext cx="128955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3138" lvl="3" indent="-565150" defTabSz="2033588" eaLnBrk="1" hangingPunct="1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Illustration of different architectures. (a) </a:t>
            </a:r>
            <a:r>
              <a:rPr lang="en-US" altLang="en-US" sz="3200" dirty="0" err="1">
                <a:solidFill>
                  <a:srgbClr val="000000"/>
                </a:solidFill>
                <a:cs typeface="Arial" panose="020B0604020202020204" pitchFamily="34" charset="0"/>
              </a:rPr>
              <a:t>Hypercolumn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 [1], (b) FCN-8s [2], (c) HED [3], (d) and (e) different patterns of our proposed architecture.</a:t>
            </a: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A series 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of short connections are introduced in our architecture</a:t>
            </a:r>
          </a:p>
          <a:p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6270CAF-0C88-4D5D-8A20-0A376F9A54EC}"/>
              </a:ext>
            </a:extLst>
          </p:cNvPr>
          <p:cNvSpPr/>
          <p:nvPr/>
        </p:nvSpPr>
        <p:spPr>
          <a:xfrm>
            <a:off x="14546263" y="3081337"/>
            <a:ext cx="13647737" cy="10471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05DA6AE-7213-4CF6-9199-D89C6CE2353C}"/>
              </a:ext>
            </a:extLst>
          </p:cNvPr>
          <p:cNvSpPr/>
          <p:nvPr/>
        </p:nvSpPr>
        <p:spPr>
          <a:xfrm>
            <a:off x="14546263" y="3081338"/>
            <a:ext cx="13647737" cy="63423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0782E72-C362-4789-A9A3-44F20A7FB41E}"/>
              </a:ext>
            </a:extLst>
          </p:cNvPr>
          <p:cNvSpPr/>
          <p:nvPr/>
        </p:nvSpPr>
        <p:spPr>
          <a:xfrm>
            <a:off x="28714701" y="3081337"/>
            <a:ext cx="13647737" cy="1047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8C7C509-7D72-4109-B4AD-5DDCA8397695}"/>
              </a:ext>
            </a:extLst>
          </p:cNvPr>
          <p:cNvSpPr/>
          <p:nvPr/>
        </p:nvSpPr>
        <p:spPr>
          <a:xfrm>
            <a:off x="28714701" y="3081338"/>
            <a:ext cx="13647737" cy="50720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0C017496-E475-431D-A2EE-753885498036}"/>
              </a:ext>
            </a:extLst>
          </p:cNvPr>
          <p:cNvSpPr txBox="1">
            <a:spLocks/>
          </p:cNvSpPr>
          <p:nvPr/>
        </p:nvSpPr>
        <p:spPr bwMode="auto">
          <a:xfrm>
            <a:off x="14774069" y="3139653"/>
            <a:ext cx="13187362" cy="99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Observations: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8281F55-2D3F-45C1-95FA-ED6F3F08BD06}"/>
              </a:ext>
            </a:extLst>
          </p:cNvPr>
          <p:cNvSpPr/>
          <p:nvPr/>
        </p:nvSpPr>
        <p:spPr>
          <a:xfrm>
            <a:off x="14546263" y="10088481"/>
            <a:ext cx="13647737" cy="10471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89CB9DB-329E-4F3D-A25A-2C9003721EA4}"/>
              </a:ext>
            </a:extLst>
          </p:cNvPr>
          <p:cNvSpPr/>
          <p:nvPr/>
        </p:nvSpPr>
        <p:spPr>
          <a:xfrm>
            <a:off x="14546263" y="10078231"/>
            <a:ext cx="13647737" cy="93591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B86266C5-E2B8-4A1E-9F53-D7AD0C8D8EF3}"/>
              </a:ext>
            </a:extLst>
          </p:cNvPr>
          <p:cNvSpPr txBox="1">
            <a:spLocks/>
          </p:cNvSpPr>
          <p:nvPr/>
        </p:nvSpPr>
        <p:spPr bwMode="auto">
          <a:xfrm>
            <a:off x="14777772" y="10202745"/>
            <a:ext cx="13187362" cy="99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Architecture of Our DSS: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0A38705-4C56-4151-B414-47206B922CAA}"/>
              </a:ext>
            </a:extLst>
          </p:cNvPr>
          <p:cNvSpPr/>
          <p:nvPr/>
        </p:nvSpPr>
        <p:spPr>
          <a:xfrm>
            <a:off x="28714701" y="8827551"/>
            <a:ext cx="13647737" cy="1047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7D324A1-CA28-44B3-A1EA-F7E8CD49E5CF}"/>
              </a:ext>
            </a:extLst>
          </p:cNvPr>
          <p:cNvSpPr/>
          <p:nvPr/>
        </p:nvSpPr>
        <p:spPr>
          <a:xfrm>
            <a:off x="28714701" y="8827551"/>
            <a:ext cx="13647737" cy="106097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3D4CEA0-01DC-4F36-AA7E-4C300681B5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4809" y="4412938"/>
            <a:ext cx="8896191" cy="3475662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4C9D2C1-0E4A-4005-A88A-CBE62659E3CD}"/>
              </a:ext>
            </a:extLst>
          </p:cNvPr>
          <p:cNvSpPr/>
          <p:nvPr/>
        </p:nvSpPr>
        <p:spPr>
          <a:xfrm>
            <a:off x="14584184" y="4449533"/>
            <a:ext cx="132026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/>
              <a:t>Following HED, we add a stack of side supervisions after each stage to see the different behaviors brought by multi-level features.</a:t>
            </a:r>
            <a:endParaRPr lang="en-US" altLang="en-US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2242291-64C5-4AE4-8257-8487A6F14F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4959" y="5791200"/>
            <a:ext cx="8580622" cy="3300687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8581B222-0E8B-4DEE-BCCA-3BF604EE8F13}"/>
              </a:ext>
            </a:extLst>
          </p:cNvPr>
          <p:cNvSpPr/>
          <p:nvPr/>
        </p:nvSpPr>
        <p:spPr>
          <a:xfrm>
            <a:off x="14584185" y="5608711"/>
            <a:ext cx="4852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/>
              <a:t>Deeper layers are able to accurately locate the salient objects while lower layers encode rich detailed features which are required for refinement.</a:t>
            </a:r>
            <a:endParaRPr lang="en-US" altLang="en-US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153869C-B4F4-432B-BC7B-32C31C507964}"/>
              </a:ext>
            </a:extLst>
          </p:cNvPr>
          <p:cNvGrpSpPr/>
          <p:nvPr/>
        </p:nvGrpSpPr>
        <p:grpSpPr>
          <a:xfrm>
            <a:off x="21060949" y="11586943"/>
            <a:ext cx="6539268" cy="3741747"/>
            <a:chOff x="3769360" y="2067086"/>
            <a:chExt cx="7879634" cy="461111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7CAF9BA-82A7-45AD-AFE2-ED3055A212BC}"/>
                </a:ext>
              </a:extLst>
            </p:cNvPr>
            <p:cNvSpPr/>
            <p:nvPr/>
          </p:nvSpPr>
          <p:spPr>
            <a:xfrm>
              <a:off x="3769360" y="2067086"/>
              <a:ext cx="7879634" cy="46111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1D84FBAA-0F35-421C-9BC0-8C53F373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62400" y="2067086"/>
              <a:ext cx="7481110" cy="4470303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02A4CBFB-7FE5-4288-AB1A-1E77194C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8373" y="15392400"/>
            <a:ext cx="6524408" cy="3394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C229843-4F9E-4095-B35D-7E64B1C5E66B}"/>
              </a:ext>
            </a:extLst>
          </p:cNvPr>
          <p:cNvSpPr/>
          <p:nvPr/>
        </p:nvSpPr>
        <p:spPr>
          <a:xfrm>
            <a:off x="14584184" y="11489085"/>
            <a:ext cx="5832067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Introducing </a:t>
            </a:r>
            <a:r>
              <a:rPr lang="en-US" altLang="zh-CN" sz="3200" dirty="0"/>
              <a:t>short </a:t>
            </a:r>
            <a:r>
              <a:rPr lang="en-US" altLang="zh-CN" sz="3200" dirty="0" smtClean="0"/>
              <a:t>connect-ions </a:t>
            </a:r>
            <a:r>
              <a:rPr lang="en-US" altLang="zh-CN" sz="3200" dirty="0"/>
              <a:t>to the skip-layer structure within the HED architecture.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/>
              <a:t>High-level features can be transformed to shallower side-output </a:t>
            </a:r>
            <a:r>
              <a:rPr lang="en-US" altLang="zh-CN" sz="3200" dirty="0" smtClean="0"/>
              <a:t>layers.</a:t>
            </a:r>
            <a:endParaRPr lang="en-US" altLang="zh-CN" sz="3200" dirty="0"/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/>
              <a:t>Shallower side-output </a:t>
            </a:r>
            <a:r>
              <a:rPr lang="en-US" altLang="zh-CN" sz="3200" dirty="0" smtClean="0"/>
              <a:t>can </a:t>
            </a:r>
            <a:r>
              <a:rPr lang="en-US" altLang="zh-CN" sz="3200" dirty="0"/>
              <a:t>help refine the sparse and irregular prediction maps from deeper side-output layers.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8FAFBF3D-E9F9-4FF5-92AE-B613A6EBF5D0}"/>
              </a:ext>
            </a:extLst>
          </p:cNvPr>
          <p:cNvSpPr txBox="1">
            <a:spLocks/>
          </p:cNvSpPr>
          <p:nvPr/>
        </p:nvSpPr>
        <p:spPr bwMode="auto">
          <a:xfrm>
            <a:off x="28813124" y="3131598"/>
            <a:ext cx="13187362" cy="99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Additional Changes: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DBB0A0E-98A9-4D22-B439-E2BF321090E0}"/>
              </a:ext>
            </a:extLst>
          </p:cNvPr>
          <p:cNvSpPr/>
          <p:nvPr/>
        </p:nvSpPr>
        <p:spPr>
          <a:xfrm>
            <a:off x="28727400" y="4382238"/>
            <a:ext cx="45816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To enhance the ability of each side output, we also add another two convolutional layers with different kernel sizes  to each side output.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33D883B2-16FA-414C-8269-DE0EC3E91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74020" y="10155604"/>
            <a:ext cx="13126839" cy="5028998"/>
          </a:xfrm>
          <a:prstGeom prst="rect">
            <a:avLst/>
          </a:prstGeom>
        </p:spPr>
      </p:pic>
      <p:sp>
        <p:nvSpPr>
          <p:cNvPr id="53" name="Content Placeholder 14">
            <a:extLst>
              <a:ext uri="{FF2B5EF4-FFF2-40B4-BE49-F238E27FC236}">
                <a16:creationId xmlns:a16="http://schemas.microsoft.com/office/drawing/2014/main" id="{F37942F6-4CCE-473D-BF0A-1F422CA2D9E8}"/>
              </a:ext>
            </a:extLst>
          </p:cNvPr>
          <p:cNvSpPr txBox="1">
            <a:spLocks/>
          </p:cNvSpPr>
          <p:nvPr/>
        </p:nvSpPr>
        <p:spPr bwMode="auto">
          <a:xfrm>
            <a:off x="28757880" y="8922720"/>
            <a:ext cx="13187362" cy="99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Failure Cases: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3138" lvl="3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D2C8915-3CBB-4D62-8C37-3AB49B28AA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76278" y="15392400"/>
            <a:ext cx="13124581" cy="381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228</Words>
  <Application>Microsoft Office PowerPoint</Application>
  <PresentationFormat>自定义</PresentationFormat>
  <Paragraphs>30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宋体</vt:lpstr>
      <vt:lpstr>Arial</vt:lpstr>
      <vt:lpstr>Calibri</vt:lpstr>
      <vt:lpstr>Wingdings</vt:lpstr>
      <vt:lpstr>Office Theme</vt:lpstr>
      <vt:lpstr>Deeply Supervised Salient Object Detection with Short Connections Qibin Hou, Ming-Ming Cheng, Xiaowei Hu, Ali Borji, Zhuowen Tu, Philip H. S. Torr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MingMing Cheng</cp:lastModifiedBy>
  <cp:revision>55</cp:revision>
  <dcterms:created xsi:type="dcterms:W3CDTF">2014-05-29T01:41:03Z</dcterms:created>
  <dcterms:modified xsi:type="dcterms:W3CDTF">2017-07-07T07:51:58Z</dcterms:modified>
</cp:coreProperties>
</file>