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1"/>
  </p:sldMasterIdLst>
  <p:notesMasterIdLst>
    <p:notesMasterId r:id="rId30"/>
  </p:notesMasterIdLst>
  <p:sldIdLst>
    <p:sldId id="256" r:id="rId2"/>
    <p:sldId id="258" r:id="rId3"/>
    <p:sldId id="259" r:id="rId4"/>
    <p:sldId id="261" r:id="rId5"/>
    <p:sldId id="262" r:id="rId6"/>
    <p:sldId id="260" r:id="rId7"/>
    <p:sldId id="263" r:id="rId8"/>
    <p:sldId id="264" r:id="rId9"/>
    <p:sldId id="265" r:id="rId10"/>
    <p:sldId id="266" r:id="rId11"/>
    <p:sldId id="267" r:id="rId12"/>
    <p:sldId id="268" r:id="rId13"/>
    <p:sldId id="269" r:id="rId14"/>
    <p:sldId id="270" r:id="rId15"/>
    <p:sldId id="271" r:id="rId16"/>
    <p:sldId id="273" r:id="rId17"/>
    <p:sldId id="272" r:id="rId18"/>
    <p:sldId id="274" r:id="rId19"/>
    <p:sldId id="275" r:id="rId20"/>
    <p:sldId id="277" r:id="rId21"/>
    <p:sldId id="276" r:id="rId22"/>
    <p:sldId id="279" r:id="rId23"/>
    <p:sldId id="280" r:id="rId24"/>
    <p:sldId id="278" r:id="rId25"/>
    <p:sldId id="257" r:id="rId26"/>
    <p:sldId id="281" r:id="rId27"/>
    <p:sldId id="282" r:id="rId28"/>
    <p:sldId id="283"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038" autoAdjust="0"/>
    <p:restoredTop sz="92651"/>
  </p:normalViewPr>
  <p:slideViewPr>
    <p:cSldViewPr snapToGrid="0">
      <p:cViewPr varScale="1">
        <p:scale>
          <a:sx n="57" d="100"/>
          <a:sy n="57" d="100"/>
        </p:scale>
        <p:origin x="712"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notesMaster" Target="notesMasters/notesMaster1.xml"/><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7BE93A-B852-1A40-8B65-8777BF517737}" type="datetimeFigureOut">
              <a:rPr kumimoji="1" lang="zh-CN" altLang="en-US" smtClean="0"/>
              <a:t>15/10/8</a:t>
            </a:fld>
            <a:endParaRPr kumimoji="1"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6005D0-862D-BA47-8A43-6C53E860DB3C}" type="slidenum">
              <a:rPr kumimoji="1" lang="zh-CN" altLang="en-US" smtClean="0"/>
              <a:t>‹#›</a:t>
            </a:fld>
            <a:endParaRPr kumimoji="1" lang="zh-CN" altLang="en-US"/>
          </a:p>
        </p:txBody>
      </p:sp>
    </p:spTree>
    <p:extLst>
      <p:ext uri="{BB962C8B-B14F-4D97-AF65-F5344CB8AC3E}">
        <p14:creationId xmlns:p14="http://schemas.microsoft.com/office/powerpoint/2010/main" val="11701503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mn-cs"/>
              </a:rPr>
              <a:t>“GrabCut” — Interactive Foreground Extraction using Iterated Graph Cuts,</a:t>
            </a:r>
            <a:r>
              <a:rPr lang="en-US" altLang="zh-CN" sz="1200" kern="1200" baseline="0" dirty="0" smtClean="0">
                <a:solidFill>
                  <a:schemeClr val="tx1"/>
                </a:solidFill>
                <a:effectLst/>
                <a:latin typeface="+mn-lt"/>
                <a:ea typeface="+mn-ea"/>
                <a:cs typeface="+mn-cs"/>
              </a:rPr>
              <a:t> SIGGRAH 2004</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mtClean="0"/>
              <a:t>Symbiotic Segmentation and Part Localization for Fine-Grained Categorization, ICCV</a:t>
            </a:r>
            <a:r>
              <a:rPr lang="en-US" altLang="zh-CN" baseline="0" smtClean="0"/>
              <a:t> 2013</a:t>
            </a: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zh-CN" sz="1200" kern="120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dirty="0" smtClean="0"/>
          </a:p>
        </p:txBody>
      </p:sp>
      <p:sp>
        <p:nvSpPr>
          <p:cNvPr id="4" name="幻灯片编号占位符 3"/>
          <p:cNvSpPr>
            <a:spLocks noGrp="1"/>
          </p:cNvSpPr>
          <p:nvPr>
            <p:ph type="sldNum" sz="quarter" idx="10"/>
          </p:nvPr>
        </p:nvSpPr>
        <p:spPr/>
        <p:txBody>
          <a:bodyPr/>
          <a:lstStyle/>
          <a:p>
            <a:fld id="{376005D0-862D-BA47-8A43-6C53E860DB3C}" type="slidenum">
              <a:rPr kumimoji="1" lang="zh-CN" altLang="en-US" smtClean="0"/>
              <a:t>2</a:t>
            </a:fld>
            <a:endParaRPr kumimoji="1" lang="zh-CN" altLang="en-US"/>
          </a:p>
        </p:txBody>
      </p:sp>
    </p:spTree>
    <p:extLst>
      <p:ext uri="{BB962C8B-B14F-4D97-AF65-F5344CB8AC3E}">
        <p14:creationId xmlns:p14="http://schemas.microsoft.com/office/powerpoint/2010/main" val="622310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376005D0-862D-BA47-8A43-6C53E860DB3C}" type="slidenum">
              <a:rPr kumimoji="1" lang="zh-CN" altLang="en-US" smtClean="0"/>
              <a:t>4</a:t>
            </a:fld>
            <a:endParaRPr kumimoji="1" lang="zh-CN" altLang="en-US"/>
          </a:p>
        </p:txBody>
      </p:sp>
    </p:spTree>
    <p:extLst>
      <p:ext uri="{BB962C8B-B14F-4D97-AF65-F5344CB8AC3E}">
        <p14:creationId xmlns:p14="http://schemas.microsoft.com/office/powerpoint/2010/main" val="5514373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376005D0-862D-BA47-8A43-6C53E860DB3C}" type="slidenum">
              <a:rPr kumimoji="1" lang="zh-CN" altLang="en-US" smtClean="0"/>
              <a:t>6</a:t>
            </a:fld>
            <a:endParaRPr kumimoji="1" lang="zh-CN" altLang="en-US"/>
          </a:p>
        </p:txBody>
      </p:sp>
    </p:spTree>
    <p:extLst>
      <p:ext uri="{BB962C8B-B14F-4D97-AF65-F5344CB8AC3E}">
        <p14:creationId xmlns:p14="http://schemas.microsoft.com/office/powerpoint/2010/main" val="6668035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376005D0-862D-BA47-8A43-6C53E860DB3C}" type="slidenum">
              <a:rPr kumimoji="1" lang="zh-CN" altLang="en-US" smtClean="0"/>
              <a:t>10</a:t>
            </a:fld>
            <a:endParaRPr kumimoji="1" lang="zh-CN" altLang="en-US"/>
          </a:p>
        </p:txBody>
      </p:sp>
    </p:spTree>
    <p:extLst>
      <p:ext uri="{BB962C8B-B14F-4D97-AF65-F5344CB8AC3E}">
        <p14:creationId xmlns:p14="http://schemas.microsoft.com/office/powerpoint/2010/main" val="11440433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smtClean="0">
                <a:solidFill>
                  <a:schemeClr val="tx1"/>
                </a:solidFill>
                <a:effectLst/>
                <a:latin typeface="+mn-lt"/>
                <a:ea typeface="+mn-ea"/>
                <a:cs typeface="+mn-cs"/>
              </a:rPr>
              <a:t>Compared to histograms, GMMs can better adapt to the </a:t>
            </a:r>
            <a:r>
              <a:rPr lang="en-US" altLang="zh-CN" sz="1200" kern="1200" dirty="0" err="1" smtClean="0">
                <a:solidFill>
                  <a:schemeClr val="tx1"/>
                </a:solidFill>
                <a:effectLst/>
                <a:latin typeface="+mn-lt"/>
                <a:ea typeface="+mn-ea"/>
                <a:cs typeface="+mn-cs"/>
              </a:rPr>
              <a:t>colours</a:t>
            </a:r>
            <a:r>
              <a:rPr lang="en-US" altLang="zh-CN" sz="1200" kern="1200" dirty="0" smtClean="0">
                <a:solidFill>
                  <a:schemeClr val="tx1"/>
                </a:solidFill>
                <a:effectLst/>
                <a:latin typeface="+mn-lt"/>
                <a:ea typeface="+mn-ea"/>
                <a:cs typeface="+mn-cs"/>
              </a:rPr>
              <a:t> of the image, while still being effective at capturing small appearance differences between foreground and background. Furthermore, the histogram representation will treat different </a:t>
            </a:r>
            <a:r>
              <a:rPr lang="en-US" altLang="zh-CN" sz="1200" kern="1200" dirty="0" err="1" smtClean="0">
                <a:solidFill>
                  <a:schemeClr val="tx1"/>
                </a:solidFill>
                <a:effectLst/>
                <a:latin typeface="+mn-lt"/>
                <a:ea typeface="+mn-ea"/>
                <a:cs typeface="+mn-cs"/>
              </a:rPr>
              <a:t>colours</a:t>
            </a:r>
            <a:r>
              <a:rPr lang="en-US" altLang="zh-CN" sz="1200" kern="1200" dirty="0" smtClean="0">
                <a:solidFill>
                  <a:schemeClr val="tx1"/>
                </a:solidFill>
                <a:effectLst/>
                <a:latin typeface="+mn-lt"/>
                <a:ea typeface="+mn-ea"/>
                <a:cs typeface="+mn-cs"/>
              </a:rPr>
              <a:t> equally differently, ignoring the color values of the histogram bins.</a:t>
            </a:r>
            <a:endParaRPr lang="en-US" altLang="zh-CN" dirty="0"/>
          </a:p>
        </p:txBody>
      </p:sp>
      <p:sp>
        <p:nvSpPr>
          <p:cNvPr id="4" name="幻灯片编号占位符 3"/>
          <p:cNvSpPr>
            <a:spLocks noGrp="1"/>
          </p:cNvSpPr>
          <p:nvPr>
            <p:ph type="sldNum" sz="quarter" idx="10"/>
          </p:nvPr>
        </p:nvSpPr>
        <p:spPr/>
        <p:txBody>
          <a:bodyPr/>
          <a:lstStyle/>
          <a:p>
            <a:fld id="{376005D0-862D-BA47-8A43-6C53E860DB3C}" type="slidenum">
              <a:rPr kumimoji="1" lang="zh-CN" altLang="en-US" smtClean="0"/>
              <a:t>13</a:t>
            </a:fld>
            <a:endParaRPr kumimoji="1" lang="zh-CN" altLang="en-US"/>
          </a:p>
        </p:txBody>
      </p:sp>
    </p:spTree>
    <p:extLst>
      <p:ext uri="{BB962C8B-B14F-4D97-AF65-F5344CB8AC3E}">
        <p14:creationId xmlns:p14="http://schemas.microsoft.com/office/powerpoint/2010/main" val="12732073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smtClean="0"/>
              <a:t>Equal</a:t>
            </a:r>
            <a:r>
              <a:rPr kumimoji="1" lang="en-US" altLang="zh-CN" baseline="0" dirty="0" smtClean="0"/>
              <a:t> area </a:t>
            </a:r>
            <a:r>
              <a:rPr kumimoji="1" lang="en-US" altLang="zh-CN" baseline="0" dirty="0" smtClean="0">
                <a:sym typeface="Wingdings"/>
              </a:rPr>
              <a:t> we derived a theoretically sound method. Ignoring this ratio constraint gives us good results in practice, as in </a:t>
            </a:r>
            <a:r>
              <a:rPr kumimoji="1" lang="en-US" altLang="zh-CN" baseline="0" dirty="0" err="1" smtClean="0">
                <a:sym typeface="Wingdings"/>
              </a:rPr>
              <a:t>OneCut</a:t>
            </a:r>
            <a:r>
              <a:rPr kumimoji="1" lang="en-US" altLang="zh-CN" baseline="0" dirty="0" smtClean="0">
                <a:sym typeface="Wingdings"/>
              </a:rPr>
              <a:t>.</a:t>
            </a:r>
          </a:p>
          <a:p>
            <a:endParaRPr kumimoji="1" lang="zh-CN" altLang="en-US" dirty="0"/>
          </a:p>
        </p:txBody>
      </p:sp>
      <p:sp>
        <p:nvSpPr>
          <p:cNvPr id="4" name="幻灯片编号占位符 3"/>
          <p:cNvSpPr>
            <a:spLocks noGrp="1"/>
          </p:cNvSpPr>
          <p:nvPr>
            <p:ph type="sldNum" sz="quarter" idx="10"/>
          </p:nvPr>
        </p:nvSpPr>
        <p:spPr/>
        <p:txBody>
          <a:bodyPr/>
          <a:lstStyle/>
          <a:p>
            <a:fld id="{376005D0-862D-BA47-8A43-6C53E860DB3C}" type="slidenum">
              <a:rPr kumimoji="1" lang="zh-CN" altLang="en-US" smtClean="0"/>
              <a:t>16</a:t>
            </a:fld>
            <a:endParaRPr kumimoji="1" lang="zh-CN" altLang="en-US"/>
          </a:p>
        </p:txBody>
      </p:sp>
    </p:spTree>
    <p:extLst>
      <p:ext uri="{BB962C8B-B14F-4D97-AF65-F5344CB8AC3E}">
        <p14:creationId xmlns:p14="http://schemas.microsoft.com/office/powerpoint/2010/main" val="4807146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mn-cs"/>
              </a:rPr>
              <a:t>In the first example, the shadow part occurs only inside the bounding box and its appearance is quite different compared with pixels outside the bounding boxes, forcing the algorithm consider it as an object region. In the other two failure cases, some foreground regions have a large portion of similar appearance regions outside the bounding box, which confuses the algorithm and leads to missing regions for the target object. </a:t>
            </a:r>
            <a:endParaRPr lang="en-US" altLang="zh-CN" dirty="0" smtClean="0"/>
          </a:p>
          <a:p>
            <a:endParaRPr kumimoji="1" lang="zh-CN" altLang="en-US" dirty="0"/>
          </a:p>
        </p:txBody>
      </p:sp>
      <p:sp>
        <p:nvSpPr>
          <p:cNvPr id="4" name="幻灯片编号占位符 3"/>
          <p:cNvSpPr>
            <a:spLocks noGrp="1"/>
          </p:cNvSpPr>
          <p:nvPr>
            <p:ph type="sldNum" sz="quarter" idx="10"/>
          </p:nvPr>
        </p:nvSpPr>
        <p:spPr/>
        <p:txBody>
          <a:bodyPr/>
          <a:lstStyle/>
          <a:p>
            <a:fld id="{376005D0-862D-BA47-8A43-6C53E860DB3C}" type="slidenum">
              <a:rPr kumimoji="1" lang="zh-CN" altLang="en-US" smtClean="0"/>
              <a:t>22</a:t>
            </a:fld>
            <a:endParaRPr kumimoji="1" lang="zh-CN" altLang="en-US"/>
          </a:p>
        </p:txBody>
      </p:sp>
    </p:spTree>
    <p:extLst>
      <p:ext uri="{BB962C8B-B14F-4D97-AF65-F5344CB8AC3E}">
        <p14:creationId xmlns:p14="http://schemas.microsoft.com/office/powerpoint/2010/main" val="10836046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mn-cs"/>
              </a:rPr>
              <a:t>In the first example, the shadow part occurs only inside the bounding box and its appearance is quite different compared with pixels outside the bounding boxes, forcing the algorithm consider it as an object region. In the other </a:t>
            </a:r>
            <a:r>
              <a:rPr lang="en-US" altLang="zh-CN" sz="1200" kern="1200" smtClean="0">
                <a:solidFill>
                  <a:schemeClr val="tx1"/>
                </a:solidFill>
                <a:effectLst/>
                <a:latin typeface="+mn-lt"/>
                <a:ea typeface="+mn-ea"/>
                <a:cs typeface="+mn-cs"/>
              </a:rPr>
              <a:t>two failure </a:t>
            </a:r>
            <a:r>
              <a:rPr lang="en-US" altLang="zh-CN" sz="1200" kern="1200" dirty="0" smtClean="0">
                <a:solidFill>
                  <a:schemeClr val="tx1"/>
                </a:solidFill>
                <a:effectLst/>
                <a:latin typeface="+mn-lt"/>
                <a:ea typeface="+mn-ea"/>
                <a:cs typeface="+mn-cs"/>
              </a:rPr>
              <a:t>cases, some foreground regions have a large portion of similar appearance regions outside the bounding box, which confuses the algorithm and leads to missing regions for the target object. </a:t>
            </a:r>
            <a:endParaRPr lang="en-US" altLang="zh-CN" dirty="0" smtClean="0"/>
          </a:p>
          <a:p>
            <a:endParaRPr kumimoji="1" lang="zh-CN" altLang="en-US" dirty="0"/>
          </a:p>
        </p:txBody>
      </p:sp>
      <p:sp>
        <p:nvSpPr>
          <p:cNvPr id="4" name="幻灯片编号占位符 3"/>
          <p:cNvSpPr>
            <a:spLocks noGrp="1"/>
          </p:cNvSpPr>
          <p:nvPr>
            <p:ph type="sldNum" sz="quarter" idx="10"/>
          </p:nvPr>
        </p:nvSpPr>
        <p:spPr/>
        <p:txBody>
          <a:bodyPr/>
          <a:lstStyle/>
          <a:p>
            <a:fld id="{376005D0-862D-BA47-8A43-6C53E860DB3C}" type="slidenum">
              <a:rPr kumimoji="1" lang="zh-CN" altLang="en-US" smtClean="0"/>
              <a:t>23</a:t>
            </a:fld>
            <a:endParaRPr kumimoji="1" lang="zh-CN" altLang="en-US"/>
          </a:p>
        </p:txBody>
      </p:sp>
    </p:spTree>
    <p:extLst>
      <p:ext uri="{BB962C8B-B14F-4D97-AF65-F5344CB8AC3E}">
        <p14:creationId xmlns:p14="http://schemas.microsoft.com/office/powerpoint/2010/main" val="16095461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0" name="Rectangle 19"/>
          <p:cNvSpPr/>
          <p:nvPr userDrawn="1"/>
        </p:nvSpPr>
        <p:spPr>
          <a:xfrm>
            <a:off x="-1" y="437259"/>
            <a:ext cx="9144001" cy="4431079"/>
          </a:xfrm>
          <a:prstGeom prst="rect">
            <a:avLst/>
          </a:prstGeom>
          <a:blipFill>
            <a:blip r:embed="rId2" cstate="email">
              <a:duotone>
                <a:schemeClr val="dk2">
                  <a:shade val="69000"/>
                  <a:hueMod val="91000"/>
                  <a:satMod val="164000"/>
                  <a:lumMod val="74000"/>
                </a:schemeClr>
                <a:schemeClr val="dk2">
                  <a:hueMod val="124000"/>
                  <a:satMod val="140000"/>
                  <a:lumMod val="142000"/>
                </a:schemeClr>
              </a:duotone>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82130" y="1130139"/>
            <a:ext cx="7179733" cy="1950346"/>
          </a:xfrm>
        </p:spPr>
        <p:txBody>
          <a:bodyPr anchor="ctr"/>
          <a:lstStyle>
            <a:lvl1pPr algn="ctr">
              <a:defRPr sz="3600" b="0" cap="none"/>
            </a:lvl1pPr>
          </a:lstStyle>
          <a:p>
            <a:r>
              <a:rPr lang="en-US" smtClean="0"/>
              <a:t>Click to edit Master title style</a:t>
            </a:r>
            <a:endParaRPr lang="en-US" dirty="0"/>
          </a:p>
        </p:txBody>
      </p:sp>
      <p:pic>
        <p:nvPicPr>
          <p:cNvPr id="9" name="Pictur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648943" y="5122333"/>
            <a:ext cx="3846106" cy="1461520"/>
          </a:xfrm>
          <a:prstGeom prst="rect">
            <a:avLst/>
          </a:prstGeom>
        </p:spPr>
      </p:pic>
      <p:sp>
        <p:nvSpPr>
          <p:cNvPr id="22" name="Text Placeholder 3"/>
          <p:cNvSpPr>
            <a:spLocks noGrp="1"/>
          </p:cNvSpPr>
          <p:nvPr>
            <p:ph type="body" sz="half" idx="2"/>
          </p:nvPr>
        </p:nvSpPr>
        <p:spPr bwMode="gray">
          <a:xfrm>
            <a:off x="2237151" y="3475441"/>
            <a:ext cx="4669693" cy="533652"/>
          </a:xfrm>
        </p:spPr>
        <p:txBody>
          <a:bodyPr anchor="ctr">
            <a:normAutofit/>
          </a:bodyPr>
          <a:lstStyle>
            <a:lvl1pPr marL="0" indent="0" algn="ctr">
              <a:buNone/>
              <a:defRPr sz="20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24" name="Oval 23"/>
          <p:cNvSpPr/>
          <p:nvPr userDrawn="1"/>
        </p:nvSpPr>
        <p:spPr>
          <a:xfrm>
            <a:off x="702730" y="64729"/>
            <a:ext cx="558800" cy="5588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userDrawn="1"/>
        </p:nvSpPr>
        <p:spPr>
          <a:xfrm>
            <a:off x="262467" y="344129"/>
            <a:ext cx="372529" cy="372529"/>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userDrawn="1"/>
        </p:nvSpPr>
        <p:spPr>
          <a:xfrm>
            <a:off x="8227249" y="4196721"/>
            <a:ext cx="718182" cy="718182"/>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userDrawn="1"/>
        </p:nvSpPr>
        <p:spPr>
          <a:xfrm>
            <a:off x="7743223" y="4581217"/>
            <a:ext cx="418640" cy="418640"/>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734094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0235" y="224364"/>
            <a:ext cx="8565898" cy="709865"/>
          </a:xfrm>
        </p:spPr>
        <p:txBody>
          <a:bodyPr anchor="ctr"/>
          <a:lstStyle>
            <a:lvl1pPr>
              <a:defRPr sz="3200"/>
            </a:lvl1pPr>
          </a:lstStyle>
          <a:p>
            <a:r>
              <a:rPr lang="en-US" dirty="0" smtClean="0"/>
              <a:t>Click to edit Master title style</a:t>
            </a:r>
            <a:endParaRPr lang="en-US" dirty="0"/>
          </a:p>
        </p:txBody>
      </p:sp>
      <p:sp>
        <p:nvSpPr>
          <p:cNvPr id="3" name="Content Placeholder 2"/>
          <p:cNvSpPr>
            <a:spLocks noGrp="1"/>
          </p:cNvSpPr>
          <p:nvPr>
            <p:ph idx="1"/>
          </p:nvPr>
        </p:nvSpPr>
        <p:spPr>
          <a:xfrm>
            <a:off x="314046" y="1396999"/>
            <a:ext cx="8542087" cy="501226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97293841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4"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6" name="Group 5"/>
          <p:cNvGrpSpPr/>
          <p:nvPr/>
        </p:nvGrpSpPr>
        <p:grpSpPr>
          <a:xfrm>
            <a:off x="0" y="0"/>
            <a:ext cx="9144000" cy="6860798"/>
            <a:chOff x="-1588" y="0"/>
            <a:chExt cx="9118832" cy="6860798"/>
          </a:xfrm>
        </p:grpSpPr>
        <p:sp>
          <p:nvSpPr>
            <p:cNvPr id="14" name="Rectangle 13"/>
            <p:cNvSpPr/>
            <p:nvPr userDrawn="1"/>
          </p:nvSpPr>
          <p:spPr>
            <a:xfrm>
              <a:off x="-1588" y="0"/>
              <a:ext cx="9118832" cy="6858000"/>
            </a:xfrm>
            <a:prstGeom prst="rect">
              <a:avLst/>
            </a:prstGeom>
            <a:blipFill>
              <a:blip r:embed="rId4" cstate="email">
                <a:duotone>
                  <a:schemeClr val="dk2">
                    <a:shade val="69000"/>
                    <a:hueMod val="91000"/>
                    <a:satMod val="164000"/>
                    <a:lumMod val="74000"/>
                  </a:schemeClr>
                  <a:schemeClr val="dk2">
                    <a:hueMod val="124000"/>
                    <a:satMod val="140000"/>
                    <a:lumMod val="142000"/>
                  </a:schemeClr>
                </a:duotone>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Oval 20"/>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bwMode="gray">
          <a:xfrm>
            <a:off x="333040" y="356935"/>
            <a:ext cx="8215052" cy="709865"/>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7" name="Rectangle 6"/>
          <p:cNvSpPr/>
          <p:nvPr userDrawn="1"/>
        </p:nvSpPr>
        <p:spPr>
          <a:xfrm>
            <a:off x="0" y="1312333"/>
            <a:ext cx="9144000" cy="52577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414900" y="1435099"/>
            <a:ext cx="8133192" cy="452543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260523322"/>
      </p:ext>
    </p:extLst>
  </p:cSld>
  <p:clrMap bg1="lt1" tx1="dk1" bg2="lt2" tx2="dk2" accent1="accent1" accent2="accent2" accent3="accent3" accent4="accent4" accent5="accent5" accent6="accent6" hlink="hlink" folHlink="folHlink"/>
  <p:sldLayoutIdLst>
    <p:sldLayoutId id="2147483679" r:id="rId1"/>
    <p:sldLayoutId id="2147483678" r:id="rId2"/>
  </p:sldLayoutIdLst>
  <p:timing>
    <p:tnLst>
      <p:par>
        <p:cTn id="1" dur="indefinite" restart="never" nodeType="tmRoot"/>
      </p:par>
    </p:tnLst>
  </p:timing>
  <p:txStyles>
    <p:titleStyle>
      <a:lvl1pPr algn="l" defTabSz="457200" rtl="0" eaLnBrk="1" latinLnBrk="0" hangingPunct="1">
        <a:spcBef>
          <a:spcPct val="0"/>
        </a:spcBef>
        <a:buNone/>
        <a:defRPr sz="3200" b="0" i="0" kern="12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685800" indent="-283464"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96012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23444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150876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18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0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225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24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tiff"/><Relationship Id="rId5"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3.tiff"/></Relationships>
</file>

<file path=ppt/slides/_rels/slide14.xml.rels><?xml version="1.0" encoding="UTF-8" standalone="yes"?>
<Relationships xmlns="http://schemas.openxmlformats.org/package/2006/relationships"><Relationship Id="rId3" Type="http://schemas.openxmlformats.org/officeDocument/2006/relationships/image" Target="../media/image24.tiff"/><Relationship Id="rId4"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 Id="rId3"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7.xml.rels><?xml version="1.0" encoding="UTF-8" standalone="yes"?>
<Relationships xmlns="http://schemas.openxmlformats.org/package/2006/relationships"><Relationship Id="rId3" Type="http://schemas.openxmlformats.org/officeDocument/2006/relationships/image" Target="../media/image390.png"/><Relationship Id="rId4" Type="http://schemas.openxmlformats.org/officeDocument/2006/relationships/image" Target="../media/image400.png"/><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tiff"/></Relationships>
</file>

<file path=ppt/slides/_rels/slide2.xml.rels><?xml version="1.0" encoding="UTF-8" standalone="yes"?>
<Relationships xmlns="http://schemas.openxmlformats.org/package/2006/relationships"><Relationship Id="rId3" Type="http://schemas.openxmlformats.org/officeDocument/2006/relationships/image" Target="../media/image5.tiff"/><Relationship Id="rId4" Type="http://schemas.openxmlformats.org/officeDocument/2006/relationships/image" Target="../media/image6.png"/><Relationship Id="rId5" Type="http://schemas.openxmlformats.org/officeDocument/2006/relationships/image" Target="../media/image7.tiff"/><Relationship Id="rId6" Type="http://schemas.openxmlformats.org/officeDocument/2006/relationships/image" Target="../media/image8.tiff"/><Relationship Id="rId7" Type="http://schemas.openxmlformats.org/officeDocument/2006/relationships/image" Target="../media/image9.tiff"/><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jpeg"/><Relationship Id="rId1" Type="http://schemas.openxmlformats.org/officeDocument/2006/relationships/slideLayout" Target="../slideLayouts/slideLayout2.xml"/><Relationship Id="rId2" Type="http://schemas.openxmlformats.org/officeDocument/2006/relationships/image" Target="../media/image26.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0.tiff"/></Relationships>
</file>

<file path=ppt/slides/_rels/slide23.xml.rels><?xml version="1.0" encoding="UTF-8" standalone="yes"?>
<Relationships xmlns="http://schemas.openxmlformats.org/package/2006/relationships"><Relationship Id="rId3" Type="http://schemas.openxmlformats.org/officeDocument/2006/relationships/image" Target="../media/image31.tiff"/><Relationship Id="rId4" Type="http://schemas.openxmlformats.org/officeDocument/2006/relationships/image" Target="../media/image32.tiff"/><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mmcheng.net/densecut/"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mmcheng.net/sketch2photo/" TargetMode="External"/><Relationship Id="rId4" Type="http://schemas.openxmlformats.org/officeDocument/2006/relationships/hyperlink" Target="http://mmcheng.net/gsal/" TargetMode="External"/><Relationship Id="rId5" Type="http://schemas.openxmlformats.org/officeDocument/2006/relationships/hyperlink" Target="http://www.ece.nus.edu.sg/stfpage/eletp/Publication.htm" TargetMode="External"/><Relationship Id="rId6" Type="http://schemas.openxmlformats.org/officeDocument/2006/relationships/hyperlink" Target="http://cs.bit.edu.cn/zhanglei/publications/TOG_11/arcimboldo_project.html" TargetMode="External"/><Relationship Id="rId7" Type="http://schemas.openxmlformats.org/officeDocument/2006/relationships/hyperlink" Target="http://jiajunwu.com/projects/bmcl.html" TargetMode="External"/><Relationship Id="rId8" Type="http://schemas.openxmlformats.org/officeDocument/2006/relationships/hyperlink" Target="http://people.csail.mit.edu/mrub/ObjectDiscovery/" TargetMode="External"/><Relationship Id="rId9" Type="http://schemas.openxmlformats.org/officeDocument/2006/relationships/image" Target="../media/image35.png"/><Relationship Id="rId10" Type="http://schemas.openxmlformats.org/officeDocument/2006/relationships/image" Target="../media/image41.png"/><Relationship Id="rId11"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tiff"/><Relationship Id="rId3" Type="http://schemas.openxmlformats.org/officeDocument/2006/relationships/image" Target="../media/image4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tiff"/><Relationship Id="rId3" Type="http://schemas.openxmlformats.org/officeDocument/2006/relationships/image" Target="../media/image46.tiff"/></Relationships>
</file>

<file path=ppt/slides/_rels/slide3.xml.rels><?xml version="1.0" encoding="UTF-8" standalone="yes"?>
<Relationships xmlns="http://schemas.openxmlformats.org/package/2006/relationships"><Relationship Id="rId3" Type="http://schemas.openxmlformats.org/officeDocument/2006/relationships/image" Target="../media/image11.tiff"/><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image" Target="../media/image10.tiff"/></Relationships>
</file>

<file path=ppt/slides/_rels/slide4.xml.rels><?xml version="1.0" encoding="UTF-8" standalone="yes"?>
<Relationships xmlns="http://schemas.openxmlformats.org/package/2006/relationships"><Relationship Id="rId3" Type="http://schemas.openxmlformats.org/officeDocument/2006/relationships/image" Target="../media/image10.tiff"/><Relationship Id="rId4" Type="http://schemas.openxmlformats.org/officeDocument/2006/relationships/image" Target="../media/image11.tiff"/><Relationship Id="rId5" Type="http://schemas.openxmlformats.org/officeDocument/2006/relationships/image" Target="../media/image15.png"/><Relationship Id="rId6"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11.tiff"/><Relationship Id="rId4" Type="http://schemas.openxmlformats.org/officeDocument/2006/relationships/image" Target="../media/image15.png"/><Relationship Id="rId5"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image" Target="../media/image10.tiff"/></Relationships>
</file>

<file path=ppt/slides/_rels/slide6.xml.rels><?xml version="1.0" encoding="UTF-8" standalone="yes"?>
<Relationships xmlns="http://schemas.openxmlformats.org/package/2006/relationships"><Relationship Id="rId3" Type="http://schemas.openxmlformats.org/officeDocument/2006/relationships/image" Target="../media/image12.tiff"/><Relationship Id="rId4" Type="http://schemas.openxmlformats.org/officeDocument/2006/relationships/image" Target="../media/image13.tiff"/><Relationship Id="rId5" Type="http://schemas.openxmlformats.org/officeDocument/2006/relationships/image" Target="../media/image15.png"/><Relationship Id="rId6"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15.tiff"/><Relationship Id="rId4" Type="http://schemas.openxmlformats.org/officeDocument/2006/relationships/image" Target="../media/image16.tiff"/><Relationship Id="rId5" Type="http://schemas.openxmlformats.org/officeDocument/2006/relationships/image" Target="../media/image24.png"/><Relationship Id="rId6"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image" Target="../media/image14.tiff"/></Relationships>
</file>

<file path=ppt/slides/_rels/slide8.xml.rels><?xml version="1.0" encoding="UTF-8" standalone="yes"?>
<Relationships xmlns="http://schemas.openxmlformats.org/package/2006/relationships"><Relationship Id="rId3" Type="http://schemas.openxmlformats.org/officeDocument/2006/relationships/image" Target="../media/image17.tiff"/><Relationship Id="rId4" Type="http://schemas.openxmlformats.org/officeDocument/2006/relationships/image" Target="../media/image18.tiff"/><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518" y="742960"/>
            <a:ext cx="8806249" cy="1275310"/>
          </a:xfrm>
        </p:spPr>
        <p:txBody>
          <a:bodyPr/>
          <a:lstStyle/>
          <a:p>
            <a:r>
              <a:rPr lang="en-US" sz="4000" b="1" dirty="0">
                <a:ln w="0"/>
                <a:effectLst>
                  <a:outerShdw blurRad="38100" dist="19050" dir="2700000" algn="tl" rotWithShape="0">
                    <a:schemeClr val="dk1">
                      <a:alpha val="40000"/>
                    </a:schemeClr>
                  </a:outerShdw>
                </a:effectLst>
              </a:rPr>
              <a:t>DenseCut: Densely Connected CRFs for Realtime GrabCut</a:t>
            </a:r>
          </a:p>
        </p:txBody>
      </p:sp>
      <p:sp>
        <p:nvSpPr>
          <p:cNvPr id="3" name="Text Placeholder 2"/>
          <p:cNvSpPr>
            <a:spLocks noGrp="1"/>
          </p:cNvSpPr>
          <p:nvPr>
            <p:ph type="body" sz="half" idx="2"/>
          </p:nvPr>
        </p:nvSpPr>
        <p:spPr>
          <a:xfrm>
            <a:off x="250522" y="2573566"/>
            <a:ext cx="8617906" cy="1848121"/>
          </a:xfrm>
        </p:spPr>
        <p:txBody>
          <a:bodyPr>
            <a:normAutofit/>
          </a:bodyPr>
          <a:lstStyle/>
          <a:p>
            <a:r>
              <a:rPr lang="en-US" b="1" dirty="0" smtClean="0">
                <a:ln w="0">
                  <a:solidFill>
                    <a:schemeClr val="bg1"/>
                  </a:solidFill>
                </a:ln>
                <a:effectLst>
                  <a:outerShdw blurRad="38100" dist="19050" dir="2700000" algn="tl" rotWithShape="0">
                    <a:schemeClr val="dk1">
                      <a:alpha val="40000"/>
                    </a:schemeClr>
                  </a:outerShdw>
                </a:effectLst>
              </a:rPr>
              <a:t>Ming-Ming Cheng</a:t>
            </a:r>
            <a:r>
              <a:rPr lang="en-US" altLang="zh-CN" baseline="30000" dirty="0" smtClean="0">
                <a:ln w="0">
                  <a:solidFill>
                    <a:schemeClr val="bg1"/>
                  </a:solidFill>
                </a:ln>
                <a:effectLst>
                  <a:outerShdw blurRad="38100" dist="19050" dir="2700000" algn="tl" rotWithShape="0">
                    <a:schemeClr val="dk1">
                      <a:alpha val="40000"/>
                    </a:schemeClr>
                  </a:outerShdw>
                </a:effectLst>
              </a:rPr>
              <a:t>1,</a:t>
            </a:r>
            <a:r>
              <a:rPr lang="en-US" altLang="zh-CN" baseline="30000" dirty="0">
                <a:ln w="0">
                  <a:solidFill>
                    <a:schemeClr val="bg1"/>
                  </a:solidFill>
                </a:ln>
                <a:effectLst>
                  <a:outerShdw blurRad="38100" dist="19050" dir="2700000" algn="tl" rotWithShape="0">
                    <a:schemeClr val="dk1">
                      <a:alpha val="40000"/>
                    </a:schemeClr>
                  </a:outerShdw>
                </a:effectLst>
              </a:rPr>
              <a:t> </a:t>
            </a:r>
            <a:r>
              <a:rPr lang="en-US" altLang="zh-CN" baseline="30000" dirty="0" smtClean="0">
                <a:ln w="0">
                  <a:solidFill>
                    <a:schemeClr val="bg1"/>
                  </a:solidFill>
                </a:ln>
                <a:effectLst>
                  <a:outerShdw blurRad="38100" dist="19050" dir="2700000" algn="tl" rotWithShape="0">
                    <a:schemeClr val="dk1">
                      <a:alpha val="40000"/>
                    </a:schemeClr>
                  </a:outerShdw>
                </a:effectLst>
              </a:rPr>
              <a:t>2</a:t>
            </a:r>
            <a:r>
              <a:rPr lang="en-US" altLang="zh-CN" dirty="0">
                <a:ln w="0">
                  <a:solidFill>
                    <a:schemeClr val="bg1"/>
                  </a:solidFill>
                </a:ln>
                <a:effectLst>
                  <a:outerShdw blurRad="38100" dist="19050" dir="2700000" algn="tl" rotWithShape="0">
                    <a:schemeClr val="dk1">
                      <a:alpha val="40000"/>
                    </a:schemeClr>
                  </a:outerShdw>
                </a:effectLst>
              </a:rPr>
              <a:t> </a:t>
            </a:r>
            <a:r>
              <a:rPr lang="en-US" dirty="0" smtClean="0">
                <a:ln w="0">
                  <a:solidFill>
                    <a:schemeClr val="bg1"/>
                  </a:solidFill>
                </a:ln>
                <a:effectLst>
                  <a:outerShdw blurRad="38100" dist="19050" dir="2700000" algn="tl" rotWithShape="0">
                    <a:schemeClr val="dk1">
                      <a:alpha val="40000"/>
                    </a:schemeClr>
                  </a:outerShdw>
                </a:effectLst>
              </a:rPr>
              <a:t>    </a:t>
            </a:r>
            <a:r>
              <a:rPr lang="en-US" altLang="zh-CN" dirty="0" smtClean="0">
                <a:ln w="0">
                  <a:solidFill>
                    <a:schemeClr val="bg1"/>
                  </a:solidFill>
                </a:ln>
                <a:effectLst>
                  <a:outerShdw blurRad="38100" dist="19050" dir="2700000" algn="tl" rotWithShape="0">
                    <a:schemeClr val="dk1">
                      <a:alpha val="40000"/>
                    </a:schemeClr>
                  </a:outerShdw>
                </a:effectLst>
              </a:rPr>
              <a:t>Victor </a:t>
            </a:r>
            <a:r>
              <a:rPr lang="en-US" altLang="zh-CN" dirty="0">
                <a:ln w="0">
                  <a:solidFill>
                    <a:schemeClr val="bg1"/>
                  </a:solidFill>
                </a:ln>
                <a:effectLst>
                  <a:outerShdw blurRad="38100" dist="19050" dir="2700000" algn="tl" rotWithShape="0">
                    <a:schemeClr val="dk1">
                      <a:alpha val="40000"/>
                    </a:schemeClr>
                  </a:outerShdw>
                </a:effectLst>
              </a:rPr>
              <a:t>Adrian </a:t>
            </a:r>
            <a:r>
              <a:rPr lang="en-US" altLang="zh-CN" dirty="0" smtClean="0">
                <a:ln w="0">
                  <a:solidFill>
                    <a:schemeClr val="bg1"/>
                  </a:solidFill>
                </a:ln>
                <a:effectLst>
                  <a:outerShdw blurRad="38100" dist="19050" dir="2700000" algn="tl" rotWithShape="0">
                    <a:schemeClr val="dk1">
                      <a:alpha val="40000"/>
                    </a:schemeClr>
                  </a:outerShdw>
                </a:effectLst>
              </a:rPr>
              <a:t>Prisacariu</a:t>
            </a:r>
            <a:r>
              <a:rPr lang="en-US" altLang="zh-CN" baseline="30000" dirty="0" smtClean="0">
                <a:ln w="0">
                  <a:solidFill>
                    <a:schemeClr val="bg1"/>
                  </a:solidFill>
                </a:ln>
                <a:effectLst>
                  <a:outerShdw blurRad="38100" dist="19050" dir="2700000" algn="tl" rotWithShape="0">
                    <a:schemeClr val="dk1">
                      <a:alpha val="40000"/>
                    </a:schemeClr>
                  </a:outerShdw>
                </a:effectLst>
              </a:rPr>
              <a:t>2       </a:t>
            </a:r>
            <a:r>
              <a:rPr lang="en-US" altLang="zh-CN" dirty="0" smtClean="0">
                <a:ln w="0">
                  <a:solidFill>
                    <a:schemeClr val="bg1"/>
                  </a:solidFill>
                </a:ln>
                <a:effectLst>
                  <a:outerShdw blurRad="38100" dist="19050" dir="2700000" algn="tl" rotWithShape="0">
                    <a:schemeClr val="dk1">
                      <a:alpha val="40000"/>
                    </a:schemeClr>
                  </a:outerShdw>
                </a:effectLst>
              </a:rPr>
              <a:t> </a:t>
            </a:r>
            <a:r>
              <a:rPr lang="en-US" altLang="zh-CN" dirty="0">
                <a:ln w="0">
                  <a:solidFill>
                    <a:schemeClr val="bg1"/>
                  </a:solidFill>
                </a:ln>
                <a:effectLst>
                  <a:outerShdw blurRad="38100" dist="19050" dir="2700000" algn="tl" rotWithShape="0">
                    <a:schemeClr val="dk1">
                      <a:alpha val="40000"/>
                    </a:schemeClr>
                  </a:outerShdw>
                </a:effectLst>
              </a:rPr>
              <a:t>Shuai </a:t>
            </a:r>
            <a:r>
              <a:rPr lang="en-US" altLang="zh-CN" dirty="0" smtClean="0">
                <a:ln w="0">
                  <a:solidFill>
                    <a:schemeClr val="bg1"/>
                  </a:solidFill>
                </a:ln>
                <a:effectLst>
                  <a:outerShdw blurRad="38100" dist="19050" dir="2700000" algn="tl" rotWithShape="0">
                    <a:schemeClr val="dk1">
                      <a:alpha val="40000"/>
                    </a:schemeClr>
                  </a:outerShdw>
                </a:effectLst>
              </a:rPr>
              <a:t>Zheng</a:t>
            </a:r>
            <a:r>
              <a:rPr lang="en-US" altLang="zh-CN" baseline="30000" dirty="0" smtClean="0">
                <a:ln w="0">
                  <a:solidFill>
                    <a:schemeClr val="bg1"/>
                  </a:solidFill>
                </a:ln>
                <a:effectLst>
                  <a:outerShdw blurRad="38100" dist="19050" dir="2700000" algn="tl" rotWithShape="0">
                    <a:schemeClr val="dk1">
                      <a:alpha val="40000"/>
                    </a:schemeClr>
                  </a:outerShdw>
                </a:effectLst>
              </a:rPr>
              <a:t>2</a:t>
            </a:r>
            <a:endParaRPr lang="en-US" altLang="zh-CN" dirty="0" smtClean="0">
              <a:ln w="0">
                <a:solidFill>
                  <a:schemeClr val="bg1"/>
                </a:solidFill>
              </a:ln>
              <a:effectLst>
                <a:outerShdw blurRad="38100" dist="19050" dir="2700000" algn="tl" rotWithShape="0">
                  <a:schemeClr val="dk1">
                    <a:alpha val="40000"/>
                  </a:schemeClr>
                </a:outerShdw>
              </a:effectLst>
            </a:endParaRPr>
          </a:p>
          <a:p>
            <a:r>
              <a:rPr lang="en-US" altLang="zh-CN" dirty="0" smtClean="0">
                <a:ln w="0">
                  <a:solidFill>
                    <a:schemeClr val="bg1"/>
                  </a:solidFill>
                </a:ln>
                <a:effectLst>
                  <a:outerShdw blurRad="38100" dist="19050" dir="2700000" algn="tl" rotWithShape="0">
                    <a:schemeClr val="dk1">
                      <a:alpha val="40000"/>
                    </a:schemeClr>
                  </a:outerShdw>
                </a:effectLst>
              </a:rPr>
              <a:t>Philip </a:t>
            </a:r>
            <a:r>
              <a:rPr lang="en-US" altLang="zh-CN" dirty="0">
                <a:ln w="0">
                  <a:solidFill>
                    <a:schemeClr val="bg1"/>
                  </a:solidFill>
                </a:ln>
                <a:effectLst>
                  <a:outerShdw blurRad="38100" dist="19050" dir="2700000" algn="tl" rotWithShape="0">
                    <a:schemeClr val="dk1">
                      <a:alpha val="40000"/>
                    </a:schemeClr>
                  </a:outerShdw>
                </a:effectLst>
              </a:rPr>
              <a:t>H. S. </a:t>
            </a:r>
            <a:r>
              <a:rPr lang="en-US" altLang="zh-CN" dirty="0" smtClean="0">
                <a:ln w="0">
                  <a:solidFill>
                    <a:schemeClr val="bg1"/>
                  </a:solidFill>
                </a:ln>
                <a:effectLst>
                  <a:outerShdw blurRad="38100" dist="19050" dir="2700000" algn="tl" rotWithShape="0">
                    <a:schemeClr val="dk1">
                      <a:alpha val="40000"/>
                    </a:schemeClr>
                  </a:outerShdw>
                </a:effectLst>
              </a:rPr>
              <a:t>Torr</a:t>
            </a:r>
            <a:r>
              <a:rPr lang="en-US" altLang="zh-CN" baseline="30000" dirty="0">
                <a:ln w="0">
                  <a:solidFill>
                    <a:schemeClr val="bg1"/>
                  </a:solidFill>
                </a:ln>
                <a:effectLst>
                  <a:outerShdw blurRad="38100" dist="19050" dir="2700000" algn="tl" rotWithShape="0">
                    <a:schemeClr val="dk1">
                      <a:alpha val="40000"/>
                    </a:schemeClr>
                  </a:outerShdw>
                </a:effectLst>
              </a:rPr>
              <a:t>2</a:t>
            </a:r>
            <a:r>
              <a:rPr lang="en-US" altLang="zh-CN" dirty="0" smtClean="0">
                <a:ln w="0">
                  <a:solidFill>
                    <a:schemeClr val="bg1"/>
                  </a:solidFill>
                </a:ln>
                <a:effectLst>
                  <a:outerShdw blurRad="38100" dist="19050" dir="2700000" algn="tl" rotWithShape="0">
                    <a:schemeClr val="dk1">
                      <a:alpha val="40000"/>
                    </a:schemeClr>
                  </a:outerShdw>
                </a:effectLst>
              </a:rPr>
              <a:t>     Carsten Rother</a:t>
            </a:r>
            <a:r>
              <a:rPr lang="en-US" altLang="zh-CN" baseline="30000" dirty="0" smtClean="0">
                <a:ln w="0">
                  <a:solidFill>
                    <a:schemeClr val="bg1"/>
                  </a:solidFill>
                </a:ln>
                <a:effectLst>
                  <a:outerShdw blurRad="38100" dist="19050" dir="2700000" algn="tl" rotWithShape="0">
                    <a:schemeClr val="dk1">
                      <a:alpha val="40000"/>
                    </a:schemeClr>
                  </a:outerShdw>
                </a:effectLst>
              </a:rPr>
              <a:t>3</a:t>
            </a:r>
            <a:endParaRPr lang="en-US" altLang="zh-CN" dirty="0" smtClean="0">
              <a:ln w="0">
                <a:solidFill>
                  <a:schemeClr val="bg1"/>
                </a:solidFill>
              </a:ln>
              <a:effectLst>
                <a:outerShdw blurRad="38100" dist="19050" dir="2700000" algn="tl" rotWithShape="0">
                  <a:schemeClr val="dk1">
                    <a:alpha val="40000"/>
                  </a:schemeClr>
                </a:outerShdw>
              </a:effectLst>
            </a:endParaRPr>
          </a:p>
          <a:p>
            <a:endParaRPr lang="en-US" dirty="0">
              <a:ln w="0">
                <a:solidFill>
                  <a:schemeClr val="bg1"/>
                </a:solidFill>
              </a:ln>
              <a:effectLst>
                <a:outerShdw blurRad="38100" dist="19050" dir="2700000" algn="tl" rotWithShape="0">
                  <a:schemeClr val="dk1">
                    <a:alpha val="40000"/>
                  </a:schemeClr>
                </a:outerShdw>
              </a:effectLst>
            </a:endParaRPr>
          </a:p>
          <a:p>
            <a:r>
              <a:rPr lang="en-US" baseline="30000" dirty="0" smtClean="0">
                <a:ln w="0">
                  <a:solidFill>
                    <a:schemeClr val="bg1"/>
                  </a:solidFill>
                </a:ln>
                <a:effectLst>
                  <a:outerShdw blurRad="38100" dist="19050" dir="2700000" algn="tl" rotWithShape="0">
                    <a:schemeClr val="dk1">
                      <a:alpha val="40000"/>
                    </a:schemeClr>
                  </a:outerShdw>
                </a:effectLst>
              </a:rPr>
              <a:t>1</a:t>
            </a:r>
            <a:r>
              <a:rPr lang="en-US" dirty="0" smtClean="0">
                <a:ln w="0">
                  <a:solidFill>
                    <a:schemeClr val="bg1"/>
                  </a:solidFill>
                </a:ln>
                <a:effectLst>
                  <a:outerShdw blurRad="38100" dist="19050" dir="2700000" algn="tl" rotWithShape="0">
                    <a:schemeClr val="dk1">
                      <a:alpha val="40000"/>
                    </a:schemeClr>
                  </a:outerShdw>
                </a:effectLst>
              </a:rPr>
              <a:t>Nankai University         </a:t>
            </a:r>
            <a:r>
              <a:rPr lang="en-US" baseline="30000" dirty="0">
                <a:ln w="0">
                  <a:solidFill>
                    <a:schemeClr val="bg1"/>
                  </a:solidFill>
                </a:ln>
                <a:effectLst>
                  <a:outerShdw blurRad="38100" dist="19050" dir="2700000" algn="tl" rotWithShape="0">
                    <a:schemeClr val="dk1">
                      <a:alpha val="40000"/>
                    </a:schemeClr>
                  </a:outerShdw>
                </a:effectLst>
              </a:rPr>
              <a:t>2</a:t>
            </a:r>
            <a:r>
              <a:rPr lang="en-US" dirty="0" smtClean="0">
                <a:ln w="0">
                  <a:solidFill>
                    <a:schemeClr val="bg1"/>
                  </a:solidFill>
                </a:ln>
                <a:effectLst>
                  <a:outerShdw blurRad="38100" dist="19050" dir="2700000" algn="tl" rotWithShape="0">
                    <a:schemeClr val="dk1">
                      <a:alpha val="40000"/>
                    </a:schemeClr>
                  </a:outerShdw>
                </a:effectLst>
              </a:rPr>
              <a:t>Oxford University         </a:t>
            </a:r>
            <a:r>
              <a:rPr lang="en-US" baseline="30000" dirty="0">
                <a:ln w="0">
                  <a:solidFill>
                    <a:schemeClr val="bg1"/>
                  </a:solidFill>
                </a:ln>
                <a:effectLst>
                  <a:outerShdw blurRad="38100" dist="19050" dir="2700000" algn="tl" rotWithShape="0">
                    <a:schemeClr val="dk1">
                      <a:alpha val="40000"/>
                    </a:schemeClr>
                  </a:outerShdw>
                </a:effectLst>
              </a:rPr>
              <a:t>3</a:t>
            </a:r>
            <a:r>
              <a:rPr lang="en-US" dirty="0" smtClean="0">
                <a:ln w="0">
                  <a:solidFill>
                    <a:schemeClr val="bg1"/>
                  </a:solidFill>
                </a:ln>
                <a:effectLst>
                  <a:outerShdw blurRad="38100" dist="19050" dir="2700000" algn="tl" rotWithShape="0">
                    <a:schemeClr val="dk1">
                      <a:alpha val="40000"/>
                    </a:schemeClr>
                  </a:outerShdw>
                </a:effectLst>
              </a:rPr>
              <a:t>TU Dresden</a:t>
            </a:r>
            <a:endParaRPr lang="en-US" dirty="0">
              <a:ln w="0">
                <a:solidFill>
                  <a:schemeClr val="bg1"/>
                </a:solidFill>
              </a:ln>
              <a:effectLst>
                <a:outerShdw blurRad="38100" dist="19050" dir="2700000" algn="tl" rotWithShape="0">
                  <a:schemeClr val="dk1">
                    <a:alpha val="40000"/>
                  </a:schemeClr>
                </a:outerShdw>
              </a:effectLst>
            </a:endParaRPr>
          </a:p>
        </p:txBody>
      </p:sp>
      <p:sp>
        <p:nvSpPr>
          <p:cNvPr id="4" name="文本框 3"/>
          <p:cNvSpPr txBox="1"/>
          <p:nvPr/>
        </p:nvSpPr>
        <p:spPr>
          <a:xfrm>
            <a:off x="-3158836" y="2050473"/>
            <a:ext cx="184731" cy="369332"/>
          </a:xfrm>
          <a:prstGeom prst="rect">
            <a:avLst/>
          </a:prstGeom>
          <a:noFill/>
        </p:spPr>
        <p:txBody>
          <a:bodyPr wrap="none" rtlCol="0">
            <a:spAutoFit/>
          </a:bodyPr>
          <a:lstStyle/>
          <a:p>
            <a:endParaRPr kumimoji="1" lang="zh-CN" altLang="en-US"/>
          </a:p>
        </p:txBody>
      </p:sp>
    </p:spTree>
    <p:extLst>
      <p:ext uri="{BB962C8B-B14F-4D97-AF65-F5344CB8AC3E}">
        <p14:creationId xmlns:p14="http://schemas.microsoft.com/office/powerpoint/2010/main" val="11005592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#1: </a:t>
            </a:r>
            <a:r>
              <a:rPr lang="en-US" altLang="zh-CN" dirty="0"/>
              <a:t>A </a:t>
            </a:r>
            <a:r>
              <a:rPr lang="en-US" altLang="zh-CN" dirty="0" smtClean="0"/>
              <a:t>global </a:t>
            </a:r>
            <a:r>
              <a:rPr lang="en-US" altLang="zh-CN" dirty="0"/>
              <a:t>optimizer </a:t>
            </a:r>
            <a:endParaRPr kumimoji="1" lang="zh-CN" altLang="en-US" dirty="0"/>
          </a:p>
        </p:txBody>
      </p:sp>
      <p:pic>
        <p:nvPicPr>
          <p:cNvPr id="5" name="内容占位符 4"/>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775235" y="1397000"/>
            <a:ext cx="7513154" cy="3852917"/>
          </a:xfrm>
          <a:prstGeom prst="rect">
            <a:avLst/>
          </a:prstGeom>
        </p:spPr>
      </p:pic>
      <mc:AlternateContent xmlns:mc="http://schemas.openxmlformats.org/markup-compatibility/2006" xmlns:a14="http://schemas.microsoft.com/office/drawing/2010/main">
        <mc:Choice Requires="a14">
          <p:sp>
            <p:nvSpPr>
              <p:cNvPr id="6" name="文本框 5"/>
              <p:cNvSpPr txBox="1"/>
              <p:nvPr/>
            </p:nvSpPr>
            <p:spPr>
              <a:xfrm>
                <a:off x="248863" y="5326476"/>
                <a:ext cx="8565898" cy="923330"/>
              </a:xfrm>
              <a:prstGeom prst="rect">
                <a:avLst/>
              </a:prstGeom>
              <a:noFill/>
              <a:ln w="34925">
                <a:solidFill>
                  <a:schemeClr val="tx1"/>
                </a:solidFill>
              </a:ln>
            </p:spPr>
            <p:txBody>
              <a:bodyPr wrap="square" rtlCol="0">
                <a:spAutoFit/>
              </a:bodyPr>
              <a:lstStyle/>
              <a:p>
                <a:pPr marL="285750" indent="-285750">
                  <a:buFont typeface="Arial" charset="0"/>
                  <a:buChar char="•"/>
                </a:pPr>
                <a:r>
                  <a:rPr kumimoji="1" lang="en-US" altLang="zh-CN" dirty="0" smtClean="0">
                    <a:ln w="0"/>
                    <a:effectLst>
                      <a:outerShdw blurRad="38100" dist="19050" dir="2700000" algn="tl" rotWithShape="0">
                        <a:schemeClr val="dk1">
                          <a:alpha val="40000"/>
                        </a:schemeClr>
                      </a:outerShdw>
                    </a:effectLst>
                  </a:rPr>
                  <a:t>GMM </a:t>
                </a:r>
                <a14:m>
                  <m:oMath xmlns:m="http://schemas.openxmlformats.org/officeDocument/2006/math">
                    <m:r>
                      <a:rPr kumimoji="1" lang="is-IS" altLang="zh-CN" i="1" smtClean="0">
                        <a:ln w="0"/>
                        <a:effectLst>
                          <a:outerShdw blurRad="38100" dist="19050" dir="2700000" algn="tl" rotWithShape="0">
                            <a:schemeClr val="dk1">
                              <a:alpha val="40000"/>
                            </a:schemeClr>
                          </a:outerShdw>
                        </a:effectLst>
                        <a:latin typeface="Cambria Math" charset="0"/>
                        <a:ea typeface="Cambria Math" charset="0"/>
                        <a:cs typeface="Cambria Math" charset="0"/>
                      </a:rPr>
                      <m:t>→</m:t>
                    </m:r>
                  </m:oMath>
                </a14:m>
                <a:r>
                  <a:rPr kumimoji="1" lang="en-US" altLang="zh-CN" dirty="0" smtClean="0">
                    <a:ln w="0"/>
                    <a:effectLst>
                      <a:outerShdw blurRad="38100" dist="19050" dir="2700000" algn="tl" rotWithShape="0">
                        <a:schemeClr val="dk1">
                          <a:alpha val="40000"/>
                        </a:schemeClr>
                      </a:outerShdw>
                    </a:effectLst>
                  </a:rPr>
                  <a:t> histogram, reformulate purely in terms of unknown segmentation, using high order MRF.</a:t>
                </a:r>
              </a:p>
              <a:p>
                <a:pPr marL="285750" indent="-285750">
                  <a:buFont typeface="Arial" charset="0"/>
                  <a:buChar char="•"/>
                </a:pPr>
                <a:r>
                  <a:rPr kumimoji="1" lang="en-US" altLang="zh-CN" dirty="0" smtClean="0">
                    <a:ln w="0"/>
                    <a:effectLst>
                      <a:outerShdw blurRad="38100" dist="19050" dir="2700000" algn="tl" rotWithShape="0">
                        <a:schemeClr val="dk1">
                          <a:alpha val="40000"/>
                        </a:schemeClr>
                      </a:outerShdw>
                    </a:effectLst>
                  </a:rPr>
                  <a:t>A tight lower bound verify global optimal for many real-world examples.</a:t>
                </a:r>
                <a:endParaRPr kumimoji="1" lang="zh-CN" altLang="en-US" dirty="0">
                  <a:ln w="0"/>
                  <a:effectLst>
                    <a:outerShdw blurRad="38100" dist="19050" dir="2700000" algn="tl" rotWithShape="0">
                      <a:schemeClr val="dk1">
                        <a:alpha val="40000"/>
                      </a:schemeClr>
                    </a:outerShdw>
                  </a:effectLst>
                </a:endParaRPr>
              </a:p>
            </p:txBody>
          </p:sp>
        </mc:Choice>
        <mc:Fallback xmlns="">
          <p:sp>
            <p:nvSpPr>
              <p:cNvPr id="6" name="文本框 5"/>
              <p:cNvSpPr txBox="1">
                <a:spLocks noRot="1" noChangeAspect="1" noMove="1" noResize="1" noEditPoints="1" noAdjustHandles="1" noChangeArrowheads="1" noChangeShapeType="1" noTextEdit="1"/>
              </p:cNvSpPr>
              <p:nvPr/>
            </p:nvSpPr>
            <p:spPr>
              <a:xfrm>
                <a:off x="248863" y="5326476"/>
                <a:ext cx="8565898" cy="923330"/>
              </a:xfrm>
              <a:prstGeom prst="rect">
                <a:avLst/>
              </a:prstGeom>
              <a:blipFill rotWithShape="0">
                <a:blip r:embed="rId5"/>
                <a:stretch>
                  <a:fillRect l="-354" t="-2548" r="-2055" b="-9554"/>
                </a:stretch>
              </a:blipFill>
              <a:ln w="34925">
                <a:solidFill>
                  <a:schemeClr val="tx1"/>
                </a:solidFill>
              </a:ln>
            </p:spPr>
            <p:txBody>
              <a:bodyPr/>
              <a:lstStyle/>
              <a:p>
                <a:r>
                  <a:rPr lang="zh-CN" altLang="en-US">
                    <a:noFill/>
                  </a:rPr>
                  <a:t> </a:t>
                </a:r>
              </a:p>
            </p:txBody>
          </p:sp>
        </mc:Fallback>
      </mc:AlternateContent>
      <p:sp>
        <p:nvSpPr>
          <p:cNvPr id="7" name="文本框 6"/>
          <p:cNvSpPr txBox="1"/>
          <p:nvPr/>
        </p:nvSpPr>
        <p:spPr>
          <a:xfrm>
            <a:off x="2029522" y="6266991"/>
            <a:ext cx="7098123" cy="307777"/>
          </a:xfrm>
          <a:prstGeom prst="rect">
            <a:avLst/>
          </a:prstGeom>
          <a:noFill/>
          <a:ln w="19050">
            <a:noFill/>
          </a:ln>
        </p:spPr>
        <p:txBody>
          <a:bodyPr wrap="square" rtlCol="0">
            <a:spAutoFit/>
          </a:bodyPr>
          <a:lstStyle/>
          <a:p>
            <a:pPr algn="r"/>
            <a:r>
              <a:rPr lang="en-US" altLang="zh-CN" sz="1400" dirty="0" smtClean="0">
                <a:ln w="0"/>
                <a:effectLst>
                  <a:outerShdw blurRad="38100" dist="19050" dir="2700000" algn="tl" rotWithShape="0">
                    <a:schemeClr val="dk1">
                      <a:alpha val="40000"/>
                    </a:schemeClr>
                  </a:outerShdw>
                </a:effectLst>
              </a:rPr>
              <a:t>Joint Optimization of Appearance and Segmentation [Vicente et al. ICCV’09]</a:t>
            </a:r>
            <a:endParaRPr lang="en-US" altLang="zh-CN" sz="1400"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4264688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Some results</a:t>
            </a:r>
            <a:endParaRPr kumimoji="1" lang="zh-CN" altLang="en-US" dirty="0"/>
          </a:p>
        </p:txBody>
      </p:sp>
      <p:pic>
        <p:nvPicPr>
          <p:cNvPr id="4" name="内容占位符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088453" y="1380375"/>
            <a:ext cx="6708883" cy="4717663"/>
          </a:xfrm>
          <a:prstGeom prst="rect">
            <a:avLst/>
          </a:prstGeom>
        </p:spPr>
      </p:pic>
      <p:sp>
        <p:nvSpPr>
          <p:cNvPr id="5" name="文本框 4"/>
          <p:cNvSpPr txBox="1"/>
          <p:nvPr/>
        </p:nvSpPr>
        <p:spPr>
          <a:xfrm>
            <a:off x="0" y="6181163"/>
            <a:ext cx="9144000" cy="369332"/>
          </a:xfrm>
          <a:prstGeom prst="rect">
            <a:avLst/>
          </a:prstGeom>
          <a:noFill/>
        </p:spPr>
        <p:txBody>
          <a:bodyPr wrap="square" rtlCol="0">
            <a:spAutoFit/>
          </a:bodyPr>
          <a:lstStyle/>
          <a:p>
            <a:pPr algn="ctr"/>
            <a:r>
              <a:rPr kumimoji="1" lang="en-US" altLang="zh-CN" dirty="0">
                <a:ln w="0"/>
                <a:effectLst>
                  <a:outerShdw blurRad="38100" dist="19050" dir="2700000" algn="tl" rotWithShape="0">
                    <a:schemeClr val="dk1">
                      <a:alpha val="40000"/>
                    </a:schemeClr>
                  </a:outerShdw>
                </a:effectLst>
              </a:rPr>
              <a:t>Globally Optimal in 61% of cases ... but runtime is ~</a:t>
            </a:r>
            <a:r>
              <a:rPr kumimoji="1" lang="en-US" altLang="zh-CN" dirty="0" smtClean="0">
                <a:ln w="0"/>
                <a:effectLst>
                  <a:outerShdw blurRad="38100" dist="19050" dir="2700000" algn="tl" rotWithShape="0">
                    <a:schemeClr val="dk1">
                      <a:alpha val="40000"/>
                    </a:schemeClr>
                  </a:outerShdw>
                </a:effectLst>
              </a:rPr>
              <a:t>90s </a:t>
            </a:r>
            <a:r>
              <a:rPr kumimoji="1" lang="en-US" altLang="zh-CN" dirty="0">
                <a:ln w="0"/>
                <a:effectLst>
                  <a:outerShdw blurRad="38100" dist="19050" dir="2700000" algn="tl" rotWithShape="0">
                    <a:schemeClr val="dk1">
                      <a:alpha val="40000"/>
                    </a:schemeClr>
                  </a:outerShdw>
                </a:effectLst>
              </a:rPr>
              <a:t>for a 250 x 160 </a:t>
            </a:r>
            <a:r>
              <a:rPr kumimoji="1" lang="en-US" altLang="zh-CN" dirty="0" smtClean="0">
                <a:ln w="0"/>
                <a:effectLst>
                  <a:outerShdw blurRad="38100" dist="19050" dir="2700000" algn="tl" rotWithShape="0">
                    <a:schemeClr val="dk1">
                      <a:alpha val="40000"/>
                    </a:schemeClr>
                  </a:outerShdw>
                </a:effectLst>
              </a:rPr>
              <a:t>image</a:t>
            </a:r>
            <a:endParaRPr kumimoji="1" lang="en-US" altLang="zh-CN"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47454152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#2: </a:t>
            </a:r>
            <a:r>
              <a:rPr lang="en-US" altLang="zh-CN" dirty="0"/>
              <a:t>Adapt parts that are hard to </a:t>
            </a:r>
            <a:r>
              <a:rPr lang="en-US" altLang="zh-CN" dirty="0" smtClean="0"/>
              <a:t>optimize</a:t>
            </a:r>
            <a:endParaRPr kumimoji="1" lang="zh-CN" altLang="en-US" dirty="0"/>
          </a:p>
        </p:txBody>
      </p:sp>
      <p:sp>
        <p:nvSpPr>
          <p:cNvPr id="3" name="内容占位符 2"/>
          <p:cNvSpPr>
            <a:spLocks noGrp="1"/>
          </p:cNvSpPr>
          <p:nvPr>
            <p:ph idx="1"/>
          </p:nvPr>
        </p:nvSpPr>
        <p:spPr/>
        <p:txBody>
          <a:bodyPr/>
          <a:lstStyle/>
          <a:p>
            <a:r>
              <a:rPr kumimoji="1" lang="en-US" altLang="zh-CN" dirty="0" smtClean="0"/>
              <a:t>The part of the higher order MRF that make the problem NP-Hard, volume regularization for ‘equal area’, is less relevant in practical applications.</a:t>
            </a:r>
            <a:endParaRPr kumimoji="1" lang="zh-CN" altLang="en-US" dirty="0"/>
          </a:p>
        </p:txBody>
      </p:sp>
      <p:sp>
        <p:nvSpPr>
          <p:cNvPr id="4" name="文本框 3"/>
          <p:cNvSpPr txBox="1"/>
          <p:nvPr/>
        </p:nvSpPr>
        <p:spPr>
          <a:xfrm>
            <a:off x="0" y="6181163"/>
            <a:ext cx="9144000" cy="369332"/>
          </a:xfrm>
          <a:prstGeom prst="rect">
            <a:avLst/>
          </a:prstGeom>
          <a:noFill/>
        </p:spPr>
        <p:txBody>
          <a:bodyPr wrap="square" rtlCol="0">
            <a:spAutoFit/>
          </a:bodyPr>
          <a:lstStyle/>
          <a:p>
            <a:pPr algn="r"/>
            <a:r>
              <a:rPr kumimoji="1" lang="en-US" altLang="zh-CN" dirty="0">
                <a:ln w="0"/>
                <a:effectLst>
                  <a:outerShdw blurRad="38100" dist="19050" dir="2700000" algn="tl" rotWithShape="0">
                    <a:schemeClr val="dk1">
                      <a:alpha val="40000"/>
                    </a:schemeClr>
                  </a:outerShdw>
                </a:effectLst>
              </a:rPr>
              <a:t>[GrabCut in One Cut, Tang, </a:t>
            </a:r>
            <a:r>
              <a:rPr kumimoji="1" lang="en-US" altLang="zh-CN" dirty="0" err="1">
                <a:ln w="0"/>
                <a:effectLst>
                  <a:outerShdw blurRad="38100" dist="19050" dir="2700000" algn="tl" rotWithShape="0">
                    <a:schemeClr val="dk1">
                      <a:alpha val="40000"/>
                    </a:schemeClr>
                  </a:outerShdw>
                </a:effectLst>
              </a:rPr>
              <a:t>Gorelick</a:t>
            </a:r>
            <a:r>
              <a:rPr kumimoji="1" lang="en-US" altLang="zh-CN" dirty="0">
                <a:ln w="0"/>
                <a:effectLst>
                  <a:outerShdw blurRad="38100" dist="19050" dir="2700000" algn="tl" rotWithShape="0">
                    <a:schemeClr val="dk1">
                      <a:alpha val="40000"/>
                    </a:schemeClr>
                  </a:outerShdw>
                </a:effectLst>
              </a:rPr>
              <a:t>, </a:t>
            </a:r>
            <a:r>
              <a:rPr kumimoji="1" lang="en-US" altLang="zh-CN" dirty="0" err="1">
                <a:ln w="0"/>
                <a:effectLst>
                  <a:outerShdw blurRad="38100" dist="19050" dir="2700000" algn="tl" rotWithShape="0">
                    <a:schemeClr val="dk1">
                      <a:alpha val="40000"/>
                    </a:schemeClr>
                  </a:outerShdw>
                </a:effectLst>
              </a:rPr>
              <a:t>Veksler</a:t>
            </a:r>
            <a:r>
              <a:rPr kumimoji="1" lang="en-US" altLang="zh-CN" dirty="0">
                <a:ln w="0"/>
                <a:effectLst>
                  <a:outerShdw blurRad="38100" dist="19050" dir="2700000" algn="tl" rotWithShape="0">
                    <a:schemeClr val="dk1">
                      <a:alpha val="40000"/>
                    </a:schemeClr>
                  </a:outerShdw>
                </a:effectLst>
              </a:rPr>
              <a:t>, </a:t>
            </a:r>
            <a:r>
              <a:rPr kumimoji="1" lang="en-US" altLang="zh-CN" dirty="0" err="1">
                <a:ln w="0"/>
                <a:effectLst>
                  <a:outerShdw blurRad="38100" dist="19050" dir="2700000" algn="tl" rotWithShape="0">
                    <a:schemeClr val="dk1">
                      <a:alpha val="40000"/>
                    </a:schemeClr>
                  </a:outerShdw>
                </a:effectLst>
              </a:rPr>
              <a:t>Boykov</a:t>
            </a:r>
            <a:r>
              <a:rPr kumimoji="1" lang="en-US" altLang="zh-CN" dirty="0">
                <a:ln w="0"/>
                <a:effectLst>
                  <a:outerShdw blurRad="38100" dist="19050" dir="2700000" algn="tl" rotWithShape="0">
                    <a:schemeClr val="dk1">
                      <a:alpha val="40000"/>
                    </a:schemeClr>
                  </a:outerShdw>
                </a:effectLst>
              </a:rPr>
              <a:t>, ICCV ’13</a:t>
            </a:r>
            <a:r>
              <a:rPr kumimoji="1" lang="en-US" altLang="zh-CN" dirty="0" smtClean="0">
                <a:ln w="0"/>
                <a:effectLst>
                  <a:outerShdw blurRad="38100" dist="19050" dir="2700000" algn="tl" rotWithShape="0">
                    <a:schemeClr val="dk1">
                      <a:alpha val="40000"/>
                    </a:schemeClr>
                  </a:outerShdw>
                </a:effectLst>
              </a:rPr>
              <a:t>]</a:t>
            </a:r>
            <a:endParaRPr kumimoji="1" lang="en-US" altLang="zh-CN" dirty="0">
              <a:ln w="0"/>
              <a:effectLst>
                <a:outerShdw blurRad="38100" dist="19050" dir="2700000" algn="tl" rotWithShape="0">
                  <a:schemeClr val="dk1">
                    <a:alpha val="40000"/>
                  </a:schemeClr>
                </a:outerShdw>
              </a:effectLst>
            </a:endParaRPr>
          </a:p>
        </p:txBody>
      </p:sp>
      <p:pic>
        <p:nvPicPr>
          <p:cNvPr id="5" name="图片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30350" y="2584278"/>
            <a:ext cx="6083300" cy="3365500"/>
          </a:xfrm>
          <a:prstGeom prst="rect">
            <a:avLst/>
          </a:prstGeom>
        </p:spPr>
      </p:pic>
    </p:spTree>
    <p:extLst>
      <p:ext uri="{BB962C8B-B14F-4D97-AF65-F5344CB8AC3E}">
        <p14:creationId xmlns:p14="http://schemas.microsoft.com/office/powerpoint/2010/main" val="92534397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GMMs vs. Histograms</a:t>
            </a:r>
            <a:endParaRPr kumimoji="1" lang="zh-CN" altLang="en-US" dirty="0"/>
          </a:p>
        </p:txBody>
      </p:sp>
      <p:pic>
        <p:nvPicPr>
          <p:cNvPr id="6" name="内容占位符 5"/>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b="69481"/>
          <a:stretch/>
        </p:blipFill>
        <p:spPr>
          <a:xfrm>
            <a:off x="313795" y="2387666"/>
            <a:ext cx="8542338" cy="798880"/>
          </a:xfrm>
          <a:prstGeom prst="rect">
            <a:avLst/>
          </a:prstGeom>
        </p:spPr>
      </p:pic>
      <p:sp>
        <p:nvSpPr>
          <p:cNvPr id="7" name="文本框 6"/>
          <p:cNvSpPr txBox="1"/>
          <p:nvPr/>
        </p:nvSpPr>
        <p:spPr>
          <a:xfrm>
            <a:off x="0" y="4856859"/>
            <a:ext cx="9144000" cy="923330"/>
          </a:xfrm>
          <a:prstGeom prst="rect">
            <a:avLst/>
          </a:prstGeom>
          <a:noFill/>
        </p:spPr>
        <p:txBody>
          <a:bodyPr wrap="square" rtlCol="0">
            <a:spAutoFit/>
          </a:bodyPr>
          <a:lstStyle/>
          <a:p>
            <a:pPr marL="285750" indent="-285750">
              <a:buFont typeface="Arial" charset="0"/>
              <a:buChar char="•"/>
            </a:pPr>
            <a:r>
              <a:rPr kumimoji="1" lang="en-US" altLang="zh-CN" dirty="0">
                <a:ln w="0"/>
                <a:effectLst>
                  <a:outerShdw blurRad="38100" dist="19050" dir="2700000" algn="tl" rotWithShape="0">
                    <a:schemeClr val="dk1">
                      <a:alpha val="40000"/>
                    </a:schemeClr>
                  </a:outerShdw>
                </a:effectLst>
              </a:rPr>
              <a:t>GMMs can better adapt to the colors of the image</a:t>
            </a:r>
          </a:p>
          <a:p>
            <a:pPr marL="285750" indent="-285750">
              <a:buFont typeface="Arial" charset="0"/>
              <a:buChar char="•"/>
            </a:pPr>
            <a:r>
              <a:rPr kumimoji="1" lang="en-US" altLang="zh-CN" dirty="0">
                <a:ln w="0"/>
                <a:effectLst>
                  <a:outerShdw blurRad="38100" dist="19050" dir="2700000" algn="tl" rotWithShape="0">
                    <a:schemeClr val="dk1">
                      <a:alpha val="40000"/>
                    </a:schemeClr>
                  </a:outerShdw>
                </a:effectLst>
              </a:rPr>
              <a:t>Histogram </a:t>
            </a:r>
            <a:r>
              <a:rPr kumimoji="1" lang="en-US" altLang="zh-CN" dirty="0" smtClean="0">
                <a:ln w="0"/>
                <a:effectLst>
                  <a:outerShdw blurRad="38100" dist="19050" dir="2700000" algn="tl" rotWithShape="0">
                    <a:schemeClr val="dk1">
                      <a:alpha val="40000"/>
                    </a:schemeClr>
                  </a:outerShdw>
                </a:effectLst>
              </a:rPr>
              <a:t>treat </a:t>
            </a:r>
            <a:r>
              <a:rPr kumimoji="1" lang="en-US" altLang="zh-CN" dirty="0">
                <a:ln w="0"/>
                <a:effectLst>
                  <a:outerShdw blurRad="38100" dist="19050" dir="2700000" algn="tl" rotWithShape="0">
                    <a:schemeClr val="dk1">
                      <a:alpha val="40000"/>
                    </a:schemeClr>
                  </a:outerShdw>
                </a:effectLst>
              </a:rPr>
              <a:t>different </a:t>
            </a:r>
            <a:r>
              <a:rPr kumimoji="1" lang="en-US" altLang="zh-CN" dirty="0" smtClean="0">
                <a:ln w="0"/>
                <a:effectLst>
                  <a:outerShdw blurRad="38100" dist="19050" dir="2700000" algn="tl" rotWithShape="0">
                    <a:schemeClr val="dk1">
                      <a:alpha val="40000"/>
                    </a:schemeClr>
                  </a:outerShdw>
                </a:effectLst>
              </a:rPr>
              <a:t>color bins </a:t>
            </a:r>
            <a:r>
              <a:rPr kumimoji="1" lang="en-US" altLang="zh-CN" dirty="0">
                <a:ln w="0"/>
                <a:effectLst>
                  <a:outerShdw blurRad="38100" dist="19050" dir="2700000" algn="tl" rotWithShape="0">
                    <a:schemeClr val="dk1">
                      <a:alpha val="40000"/>
                    </a:schemeClr>
                  </a:outerShdw>
                </a:effectLst>
              </a:rPr>
              <a:t>equally differently, ignoring </a:t>
            </a:r>
            <a:r>
              <a:rPr kumimoji="1" lang="en-US" altLang="zh-CN" dirty="0" smtClean="0">
                <a:ln w="0"/>
                <a:effectLst>
                  <a:outerShdw blurRad="38100" dist="19050" dir="2700000" algn="tl" rotWithShape="0">
                    <a:schemeClr val="dk1">
                      <a:alpha val="40000"/>
                    </a:schemeClr>
                  </a:outerShdw>
                </a:effectLst>
              </a:rPr>
              <a:t>actual </a:t>
            </a:r>
            <a:r>
              <a:rPr kumimoji="1" lang="en-US" altLang="zh-CN" dirty="0">
                <a:ln w="0"/>
                <a:effectLst>
                  <a:outerShdw blurRad="38100" dist="19050" dir="2700000" algn="tl" rotWithShape="0">
                    <a:schemeClr val="dk1">
                      <a:alpha val="40000"/>
                    </a:schemeClr>
                  </a:outerShdw>
                </a:effectLst>
              </a:rPr>
              <a:t>color </a:t>
            </a:r>
            <a:r>
              <a:rPr kumimoji="1" lang="en-US" altLang="zh-CN" dirty="0" smtClean="0">
                <a:ln w="0"/>
                <a:effectLst>
                  <a:outerShdw blurRad="38100" dist="19050" dir="2700000" algn="tl" rotWithShape="0">
                    <a:schemeClr val="dk1">
                      <a:alpha val="40000"/>
                    </a:schemeClr>
                  </a:outerShdw>
                </a:effectLst>
              </a:rPr>
              <a:t>values</a:t>
            </a:r>
            <a:endParaRPr kumimoji="1" lang="en-US" altLang="zh-CN" dirty="0">
              <a:ln w="0"/>
              <a:effectLst>
                <a:outerShdw blurRad="38100" dist="19050" dir="2700000" algn="tl" rotWithShape="0">
                  <a:schemeClr val="dk1">
                    <a:alpha val="40000"/>
                  </a:schemeClr>
                </a:outerShdw>
              </a:effectLst>
            </a:endParaRPr>
          </a:p>
        </p:txBody>
      </p:sp>
      <p:pic>
        <p:nvPicPr>
          <p:cNvPr id="5" name="内容占位符 5"/>
          <p:cNvPicPr>
            <a:picLocks noChangeAspect="1"/>
          </p:cNvPicPr>
          <p:nvPr/>
        </p:nvPicPr>
        <p:blipFill rotWithShape="1">
          <a:blip r:embed="rId3" cstate="email">
            <a:extLst>
              <a:ext uri="{28A0092B-C50C-407E-A947-70E740481C1C}">
                <a14:useLocalDpi xmlns:a14="http://schemas.microsoft.com/office/drawing/2010/main"/>
              </a:ext>
            </a:extLst>
          </a:blip>
          <a:srcRect t="69157"/>
          <a:stretch/>
        </p:blipFill>
        <p:spPr>
          <a:xfrm>
            <a:off x="313795" y="3158836"/>
            <a:ext cx="8542338" cy="807363"/>
          </a:xfrm>
          <a:prstGeom prst="rect">
            <a:avLst/>
          </a:prstGeom>
        </p:spPr>
      </p:pic>
    </p:spTree>
    <p:extLst>
      <p:ext uri="{BB962C8B-B14F-4D97-AF65-F5344CB8AC3E}">
        <p14:creationId xmlns:p14="http://schemas.microsoft.com/office/powerpoint/2010/main" val="18448550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9" name="文本框 8"/>
              <p:cNvSpPr txBox="1"/>
              <p:nvPr/>
            </p:nvSpPr>
            <p:spPr>
              <a:xfrm>
                <a:off x="1290412" y="2162235"/>
                <a:ext cx="6120714" cy="112710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sz="2000" b="0" i="1" smtClean="0">
                              <a:latin typeface="Cambria Math" charset="0"/>
                            </a:rPr>
                          </m:ctrlPr>
                        </m:sSubPr>
                        <m:e>
                          <m:r>
                            <a:rPr kumimoji="1" lang="en-US" altLang="zh-CN" sz="2000" b="0" i="1" smtClean="0">
                              <a:latin typeface="Cambria Math" charset="0"/>
                            </a:rPr>
                            <m:t>𝑤</m:t>
                          </m:r>
                        </m:e>
                        <m:sub>
                          <m:r>
                            <a:rPr kumimoji="1" lang="en-US" altLang="zh-CN" sz="2000" b="0" i="1" smtClean="0">
                              <a:latin typeface="Cambria Math" charset="0"/>
                            </a:rPr>
                            <m:t>𝑖𝑗</m:t>
                          </m:r>
                        </m:sub>
                      </m:sSub>
                      <m:r>
                        <a:rPr kumimoji="1" lang="en-US" altLang="zh-CN" sz="2000" b="0" i="1" smtClean="0">
                          <a:latin typeface="Cambria Math" charset="0"/>
                        </a:rPr>
                        <m:t>=</m:t>
                      </m:r>
                      <m:limUpp>
                        <m:limUppPr>
                          <m:ctrlPr>
                            <a:rPr kumimoji="1" lang="en-US" altLang="zh-CN" sz="2000" i="1">
                              <a:latin typeface="Cambria Math" charset="0"/>
                            </a:rPr>
                          </m:ctrlPr>
                        </m:limUppPr>
                        <m:e>
                          <m:groupChr>
                            <m:groupChrPr>
                              <m:chr m:val="⏞"/>
                              <m:pos m:val="top"/>
                              <m:vertJc m:val="bot"/>
                              <m:ctrlPr>
                                <a:rPr kumimoji="1" lang="en-US" altLang="zh-CN" sz="2000" i="1">
                                  <a:latin typeface="Cambria Math" charset="0"/>
                                </a:rPr>
                              </m:ctrlPr>
                            </m:groupChrPr>
                            <m:e>
                              <m:func>
                                <m:funcPr>
                                  <m:ctrlPr>
                                    <a:rPr kumimoji="1" lang="en-US" altLang="zh-CN" sz="2000" i="1">
                                      <a:latin typeface="Cambria Math" charset="0"/>
                                    </a:rPr>
                                  </m:ctrlPr>
                                </m:funcPr>
                                <m:fName>
                                  <m:r>
                                    <m:rPr>
                                      <m:sty m:val="p"/>
                                      <m:brk/>
                                    </m:rPr>
                                    <a:rPr kumimoji="1" lang="en-US" altLang="zh-CN" sz="2000">
                                      <a:latin typeface="Cambria Math" charset="0"/>
                                    </a:rPr>
                                    <m:t>e</m:t>
                                  </m:r>
                                  <m:r>
                                    <m:rPr>
                                      <m:sty m:val="p"/>
                                    </m:rPr>
                                    <a:rPr kumimoji="1" lang="en-US" altLang="zh-CN" sz="2000">
                                      <a:latin typeface="Cambria Math" charset="0"/>
                                    </a:rPr>
                                    <m:t>xp</m:t>
                                  </m:r>
                                </m:fName>
                                <m:e>
                                  <m:d>
                                    <m:dPr>
                                      <m:begChr m:val="{"/>
                                      <m:endChr m:val="}"/>
                                      <m:ctrlPr>
                                        <a:rPr kumimoji="1" lang="en-US" altLang="zh-CN" sz="2000" i="1">
                                          <a:latin typeface="Cambria Math" charset="0"/>
                                        </a:rPr>
                                      </m:ctrlPr>
                                    </m:dPr>
                                    <m:e>
                                      <m:r>
                                        <a:rPr kumimoji="1" lang="en-US" altLang="zh-CN" sz="2000" i="1">
                                          <a:latin typeface="Cambria Math" charset="0"/>
                                        </a:rPr>
                                        <m:t>−</m:t>
                                      </m:r>
                                      <m:f>
                                        <m:fPr>
                                          <m:ctrlPr>
                                            <a:rPr kumimoji="1" lang="en-US" altLang="zh-CN" sz="2000" i="1">
                                              <a:latin typeface="Cambria Math" charset="0"/>
                                            </a:rPr>
                                          </m:ctrlPr>
                                        </m:fPr>
                                        <m:num>
                                          <m:sSup>
                                            <m:sSupPr>
                                              <m:ctrlPr>
                                                <a:rPr kumimoji="1" lang="en-US" altLang="zh-CN" sz="2000" i="1">
                                                  <a:latin typeface="Cambria Math" charset="0"/>
                                                </a:rPr>
                                              </m:ctrlPr>
                                            </m:sSupPr>
                                            <m:e>
                                              <m:d>
                                                <m:dPr>
                                                  <m:begChr m:val="|"/>
                                                  <m:endChr m:val="|"/>
                                                  <m:ctrlPr>
                                                    <a:rPr kumimoji="1" lang="en-US" altLang="zh-CN" sz="2000" i="1">
                                                      <a:latin typeface="Cambria Math" charset="0"/>
                                                    </a:rPr>
                                                  </m:ctrlPr>
                                                </m:dPr>
                                                <m:e>
                                                  <m:sSub>
                                                    <m:sSubPr>
                                                      <m:ctrlPr>
                                                        <a:rPr kumimoji="1" lang="en-US" altLang="zh-CN" sz="2000" i="1">
                                                          <a:latin typeface="Cambria Math" charset="0"/>
                                                        </a:rPr>
                                                      </m:ctrlPr>
                                                    </m:sSubPr>
                                                    <m:e>
                                                      <m:r>
                                                        <a:rPr kumimoji="1" lang="en-US" altLang="zh-CN" sz="2000" b="0" i="1" smtClean="0">
                                                          <a:latin typeface="Cambria Math" charset="0"/>
                                                        </a:rPr>
                                                        <m:t>𝑝</m:t>
                                                      </m:r>
                                                    </m:e>
                                                    <m:sub>
                                                      <m:r>
                                                        <a:rPr kumimoji="1" lang="en-US" altLang="zh-CN" sz="2000" i="1">
                                                          <a:latin typeface="Cambria Math" charset="0"/>
                                                        </a:rPr>
                                                        <m:t>𝑖</m:t>
                                                      </m:r>
                                                    </m:sub>
                                                  </m:sSub>
                                                  <m:r>
                                                    <a:rPr kumimoji="1" lang="en-US" altLang="zh-CN" sz="2000" i="1">
                                                      <a:latin typeface="Cambria Math" charset="0"/>
                                                    </a:rPr>
                                                    <m:t>−</m:t>
                                                  </m:r>
                                                  <m:sSub>
                                                    <m:sSubPr>
                                                      <m:ctrlPr>
                                                        <a:rPr kumimoji="1" lang="en-US" altLang="zh-CN" sz="2000" i="1">
                                                          <a:latin typeface="Cambria Math" charset="0"/>
                                                        </a:rPr>
                                                      </m:ctrlPr>
                                                    </m:sSubPr>
                                                    <m:e>
                                                      <m:r>
                                                        <a:rPr kumimoji="1" lang="en-US" altLang="zh-CN" sz="2000" b="0" i="1" smtClean="0">
                                                          <a:latin typeface="Cambria Math" charset="0"/>
                                                        </a:rPr>
                                                        <m:t>𝑝</m:t>
                                                      </m:r>
                                                    </m:e>
                                                    <m:sub>
                                                      <m:r>
                                                        <a:rPr kumimoji="1" lang="en-US" altLang="zh-CN" sz="2000" i="1">
                                                          <a:latin typeface="Cambria Math" charset="0"/>
                                                        </a:rPr>
                                                        <m:t>𝑗</m:t>
                                                      </m:r>
                                                    </m:sub>
                                                  </m:sSub>
                                                </m:e>
                                              </m:d>
                                            </m:e>
                                            <m:sup>
                                              <m:r>
                                                <a:rPr kumimoji="1" lang="en-US" altLang="zh-CN" sz="2000" i="1">
                                                  <a:latin typeface="Cambria Math" charset="0"/>
                                                </a:rPr>
                                                <m:t>2</m:t>
                                              </m:r>
                                            </m:sup>
                                          </m:sSup>
                                        </m:num>
                                        <m:den>
                                          <m:sSub>
                                            <m:sSubPr>
                                              <m:ctrlPr>
                                                <a:rPr kumimoji="1" lang="en-US" altLang="zh-CN" sz="2000" i="1">
                                                  <a:latin typeface="Cambria Math" charset="0"/>
                                                  <a:ea typeface="Cambria Math" charset="0"/>
                                                  <a:cs typeface="Cambria Math" charset="0"/>
                                                </a:rPr>
                                              </m:ctrlPr>
                                            </m:sSubPr>
                                            <m:e>
                                              <m:r>
                                                <a:rPr kumimoji="1" lang="en-US" altLang="zh-CN" sz="2000" i="1">
                                                  <a:latin typeface="Cambria Math" charset="0"/>
                                                  <a:ea typeface="Cambria Math" charset="0"/>
                                                  <a:cs typeface="Cambria Math" charset="0"/>
                                                </a:rPr>
                                                <m:t>𝜆</m:t>
                                              </m:r>
                                            </m:e>
                                            <m:sub>
                                              <m:r>
                                                <a:rPr kumimoji="1" lang="en-US" altLang="zh-CN" sz="2000" i="1">
                                                  <a:latin typeface="Cambria Math" charset="0"/>
                                                  <a:ea typeface="Cambria Math" charset="0"/>
                                                  <a:cs typeface="Cambria Math" charset="0"/>
                                                </a:rPr>
                                                <m:t>1</m:t>
                                              </m:r>
                                            </m:sub>
                                          </m:sSub>
                                        </m:den>
                                      </m:f>
                                      <m:r>
                                        <a:rPr kumimoji="1" lang="en-US" altLang="zh-CN" sz="2000" i="1">
                                          <a:latin typeface="Cambria Math" charset="0"/>
                                        </a:rPr>
                                        <m:t>−</m:t>
                                      </m:r>
                                      <m:f>
                                        <m:fPr>
                                          <m:ctrlPr>
                                            <a:rPr kumimoji="1" lang="en-US" altLang="zh-CN" sz="2000" i="1">
                                              <a:latin typeface="Cambria Math" charset="0"/>
                                            </a:rPr>
                                          </m:ctrlPr>
                                        </m:fPr>
                                        <m:num>
                                          <m:sSup>
                                            <m:sSupPr>
                                              <m:ctrlPr>
                                                <a:rPr kumimoji="1" lang="en-US" altLang="zh-CN" sz="2000" i="1">
                                                  <a:latin typeface="Cambria Math" charset="0"/>
                                                </a:rPr>
                                              </m:ctrlPr>
                                            </m:sSupPr>
                                            <m:e>
                                              <m:d>
                                                <m:dPr>
                                                  <m:begChr m:val="|"/>
                                                  <m:endChr m:val="|"/>
                                                  <m:ctrlPr>
                                                    <a:rPr kumimoji="1" lang="en-US" altLang="zh-CN" sz="2000" i="1">
                                                      <a:latin typeface="Cambria Math" charset="0"/>
                                                    </a:rPr>
                                                  </m:ctrlPr>
                                                </m:dPr>
                                                <m:e>
                                                  <m:sSub>
                                                    <m:sSubPr>
                                                      <m:ctrlPr>
                                                        <a:rPr kumimoji="1" lang="en-US" altLang="zh-CN" sz="2000" i="1">
                                                          <a:latin typeface="Cambria Math" charset="0"/>
                                                        </a:rPr>
                                                      </m:ctrlPr>
                                                    </m:sSubPr>
                                                    <m:e>
                                                      <m:r>
                                                        <a:rPr kumimoji="1" lang="en-US" altLang="zh-CN" sz="2000" i="1">
                                                          <a:latin typeface="Cambria Math" charset="0"/>
                                                        </a:rPr>
                                                        <m:t>𝐼</m:t>
                                                      </m:r>
                                                    </m:e>
                                                    <m:sub>
                                                      <m:r>
                                                        <a:rPr kumimoji="1" lang="en-US" altLang="zh-CN" sz="2000" i="1">
                                                          <a:latin typeface="Cambria Math" charset="0"/>
                                                        </a:rPr>
                                                        <m:t>𝑖</m:t>
                                                      </m:r>
                                                    </m:sub>
                                                  </m:sSub>
                                                  <m:r>
                                                    <a:rPr kumimoji="1" lang="en-US" altLang="zh-CN" sz="2000" i="1">
                                                      <a:latin typeface="Cambria Math" charset="0"/>
                                                    </a:rPr>
                                                    <m:t>−</m:t>
                                                  </m:r>
                                                  <m:sSub>
                                                    <m:sSubPr>
                                                      <m:ctrlPr>
                                                        <a:rPr kumimoji="1" lang="en-US" altLang="zh-CN" sz="2000" i="1">
                                                          <a:latin typeface="Cambria Math" charset="0"/>
                                                        </a:rPr>
                                                      </m:ctrlPr>
                                                    </m:sSubPr>
                                                    <m:e>
                                                      <m:r>
                                                        <a:rPr kumimoji="1" lang="en-US" altLang="zh-CN" sz="2000" i="1">
                                                          <a:latin typeface="Cambria Math" charset="0"/>
                                                        </a:rPr>
                                                        <m:t>𝐼</m:t>
                                                      </m:r>
                                                    </m:e>
                                                    <m:sub>
                                                      <m:r>
                                                        <a:rPr kumimoji="1" lang="en-US" altLang="zh-CN" sz="2000" i="1">
                                                          <a:latin typeface="Cambria Math" charset="0"/>
                                                        </a:rPr>
                                                        <m:t>𝑗</m:t>
                                                      </m:r>
                                                    </m:sub>
                                                  </m:sSub>
                                                </m:e>
                                              </m:d>
                                            </m:e>
                                            <m:sup>
                                              <m:r>
                                                <a:rPr kumimoji="1" lang="en-US" altLang="zh-CN" sz="2000" i="1">
                                                  <a:latin typeface="Cambria Math" charset="0"/>
                                                </a:rPr>
                                                <m:t>2</m:t>
                                              </m:r>
                                            </m:sup>
                                          </m:sSup>
                                        </m:num>
                                        <m:den>
                                          <m:sSub>
                                            <m:sSubPr>
                                              <m:ctrlPr>
                                                <a:rPr kumimoji="1" lang="en-US" altLang="zh-CN" sz="2000" i="1">
                                                  <a:latin typeface="Cambria Math" charset="0"/>
                                                  <a:ea typeface="Cambria Math" charset="0"/>
                                                  <a:cs typeface="Cambria Math" charset="0"/>
                                                </a:rPr>
                                              </m:ctrlPr>
                                            </m:sSubPr>
                                            <m:e>
                                              <m:r>
                                                <a:rPr kumimoji="1" lang="en-US" altLang="zh-CN" sz="2000" i="1">
                                                  <a:latin typeface="Cambria Math" charset="0"/>
                                                  <a:ea typeface="Cambria Math" charset="0"/>
                                                  <a:cs typeface="Cambria Math" charset="0"/>
                                                </a:rPr>
                                                <m:t>𝜆</m:t>
                                              </m:r>
                                            </m:e>
                                            <m:sub>
                                              <m:r>
                                                <a:rPr kumimoji="1" lang="en-US" altLang="zh-CN" sz="2000" b="0" i="1" smtClean="0">
                                                  <a:latin typeface="Cambria Math" charset="0"/>
                                                  <a:ea typeface="Cambria Math" charset="0"/>
                                                  <a:cs typeface="Cambria Math" charset="0"/>
                                                </a:rPr>
                                                <m:t>2</m:t>
                                              </m:r>
                                            </m:sub>
                                          </m:sSub>
                                        </m:den>
                                      </m:f>
                                    </m:e>
                                  </m:d>
                                </m:e>
                              </m:func>
                            </m:e>
                          </m:groupChr>
                        </m:e>
                        <m:lim>
                          <m:r>
                            <a:rPr kumimoji="1" lang="en-US" altLang="zh-CN" sz="2000" i="1">
                              <a:latin typeface="Cambria Math" charset="0"/>
                            </a:rPr>
                            <m:t>𝐶𝑜𝑙𝑜𝑟</m:t>
                          </m:r>
                          <m:r>
                            <a:rPr kumimoji="1" lang="en-US" altLang="zh-CN" sz="2000" i="1">
                              <a:latin typeface="Cambria Math" charset="0"/>
                            </a:rPr>
                            <m:t>−</m:t>
                          </m:r>
                          <m:r>
                            <a:rPr kumimoji="1" lang="en-US" altLang="zh-CN" sz="2000" i="1">
                              <a:latin typeface="Cambria Math" charset="0"/>
                            </a:rPr>
                            <m:t>𝑑𝑒𝑝𝑒𝑛𝑑𝑒𝑛𝑡</m:t>
                          </m:r>
                          <m:r>
                            <a:rPr kumimoji="1" lang="en-US" altLang="zh-CN" sz="2000" i="1">
                              <a:latin typeface="Cambria Math" charset="0"/>
                            </a:rPr>
                            <m:t> </m:t>
                          </m:r>
                          <m:r>
                            <a:rPr kumimoji="1" lang="en-US" altLang="zh-CN" sz="2000" i="1">
                              <a:latin typeface="Cambria Math" charset="0"/>
                            </a:rPr>
                            <m:t>𝑠𝑚𝑜𝑜𝑡h𝑖𝑛𝑔</m:t>
                          </m:r>
                        </m:lim>
                      </m:limUpp>
                      <m:r>
                        <a:rPr kumimoji="1" lang="en-US" altLang="zh-CN" sz="2000" b="0" i="1" smtClean="0">
                          <a:latin typeface="Cambria Math" charset="0"/>
                        </a:rPr>
                        <m:t>+</m:t>
                      </m:r>
                      <m:limUpp>
                        <m:limUppPr>
                          <m:ctrlPr>
                            <a:rPr kumimoji="1" lang="en-US" altLang="zh-CN" sz="2000" i="1">
                              <a:latin typeface="Cambria Math" charset="0"/>
                            </a:rPr>
                          </m:ctrlPr>
                        </m:limUppPr>
                        <m:e>
                          <m:groupChr>
                            <m:groupChrPr>
                              <m:chr m:val="⏞"/>
                              <m:pos m:val="top"/>
                              <m:vertJc m:val="bot"/>
                              <m:ctrlPr>
                                <a:rPr kumimoji="1" lang="en-US" altLang="zh-CN" sz="2000" i="1">
                                  <a:latin typeface="Cambria Math" charset="0"/>
                                </a:rPr>
                              </m:ctrlPr>
                            </m:groupChrPr>
                            <m:e>
                              <m:func>
                                <m:funcPr>
                                  <m:ctrlPr>
                                    <a:rPr kumimoji="1" lang="en-US" altLang="zh-CN" sz="2000" i="1" smtClean="0">
                                      <a:latin typeface="Cambria Math" charset="0"/>
                                    </a:rPr>
                                  </m:ctrlPr>
                                </m:funcPr>
                                <m:fName>
                                  <m:r>
                                    <m:rPr>
                                      <m:sty m:val="p"/>
                                      <m:brk/>
                                    </m:rPr>
                                    <a:rPr kumimoji="1" lang="en-US" altLang="zh-CN" sz="2000">
                                      <a:latin typeface="Cambria Math" charset="0"/>
                                    </a:rPr>
                                    <m:t>e</m:t>
                                  </m:r>
                                  <m:r>
                                    <m:rPr>
                                      <m:sty m:val="p"/>
                                    </m:rPr>
                                    <a:rPr kumimoji="1" lang="en-US" altLang="zh-CN" sz="2000">
                                      <a:latin typeface="Cambria Math" charset="0"/>
                                    </a:rPr>
                                    <m:t>xp</m:t>
                                  </m:r>
                                </m:fName>
                                <m:e>
                                  <m:d>
                                    <m:dPr>
                                      <m:begChr m:val="{"/>
                                      <m:endChr m:val="}"/>
                                      <m:ctrlPr>
                                        <a:rPr kumimoji="1" lang="en-US" altLang="zh-CN" sz="2000" i="1">
                                          <a:latin typeface="Cambria Math" charset="0"/>
                                        </a:rPr>
                                      </m:ctrlPr>
                                    </m:dPr>
                                    <m:e>
                                      <m:r>
                                        <a:rPr kumimoji="1" lang="en-US" altLang="zh-CN" sz="2000" i="1">
                                          <a:latin typeface="Cambria Math" charset="0"/>
                                        </a:rPr>
                                        <m:t>−</m:t>
                                      </m:r>
                                      <m:f>
                                        <m:fPr>
                                          <m:ctrlPr>
                                            <a:rPr kumimoji="1" lang="en-US" altLang="zh-CN" sz="2000" i="1">
                                              <a:latin typeface="Cambria Math" charset="0"/>
                                            </a:rPr>
                                          </m:ctrlPr>
                                        </m:fPr>
                                        <m:num>
                                          <m:sSup>
                                            <m:sSupPr>
                                              <m:ctrlPr>
                                                <a:rPr kumimoji="1" lang="en-US" altLang="zh-CN" sz="2000" i="1">
                                                  <a:latin typeface="Cambria Math" charset="0"/>
                                                </a:rPr>
                                              </m:ctrlPr>
                                            </m:sSupPr>
                                            <m:e>
                                              <m:d>
                                                <m:dPr>
                                                  <m:begChr m:val="|"/>
                                                  <m:endChr m:val="|"/>
                                                  <m:ctrlPr>
                                                    <a:rPr kumimoji="1" lang="en-US" altLang="zh-CN" sz="2000" i="1">
                                                      <a:latin typeface="Cambria Math" charset="0"/>
                                                    </a:rPr>
                                                  </m:ctrlPr>
                                                </m:dPr>
                                                <m:e>
                                                  <m:sSub>
                                                    <m:sSubPr>
                                                      <m:ctrlPr>
                                                        <a:rPr kumimoji="1" lang="en-US" altLang="zh-CN" sz="2000" i="1">
                                                          <a:latin typeface="Cambria Math" charset="0"/>
                                                        </a:rPr>
                                                      </m:ctrlPr>
                                                    </m:sSubPr>
                                                    <m:e>
                                                      <m:r>
                                                        <a:rPr kumimoji="1" lang="en-US" altLang="zh-CN" sz="2000" i="1">
                                                          <a:latin typeface="Cambria Math" charset="0"/>
                                                        </a:rPr>
                                                        <m:t>𝑝</m:t>
                                                      </m:r>
                                                    </m:e>
                                                    <m:sub>
                                                      <m:r>
                                                        <a:rPr kumimoji="1" lang="en-US" altLang="zh-CN" sz="2000" i="1">
                                                          <a:latin typeface="Cambria Math" charset="0"/>
                                                        </a:rPr>
                                                        <m:t>𝑖</m:t>
                                                      </m:r>
                                                    </m:sub>
                                                  </m:sSub>
                                                  <m:r>
                                                    <a:rPr kumimoji="1" lang="en-US" altLang="zh-CN" sz="2000" i="1">
                                                      <a:latin typeface="Cambria Math" charset="0"/>
                                                    </a:rPr>
                                                    <m:t>−</m:t>
                                                  </m:r>
                                                  <m:sSub>
                                                    <m:sSubPr>
                                                      <m:ctrlPr>
                                                        <a:rPr kumimoji="1" lang="en-US" altLang="zh-CN" sz="2000" i="1">
                                                          <a:latin typeface="Cambria Math" charset="0"/>
                                                        </a:rPr>
                                                      </m:ctrlPr>
                                                    </m:sSubPr>
                                                    <m:e>
                                                      <m:r>
                                                        <a:rPr kumimoji="1" lang="en-US" altLang="zh-CN" sz="2000" i="1">
                                                          <a:latin typeface="Cambria Math" charset="0"/>
                                                        </a:rPr>
                                                        <m:t>𝑝</m:t>
                                                      </m:r>
                                                    </m:e>
                                                    <m:sub>
                                                      <m:r>
                                                        <a:rPr kumimoji="1" lang="en-US" altLang="zh-CN" sz="2000" i="1">
                                                          <a:latin typeface="Cambria Math" charset="0"/>
                                                        </a:rPr>
                                                        <m:t>𝑗</m:t>
                                                      </m:r>
                                                    </m:sub>
                                                  </m:sSub>
                                                </m:e>
                                              </m:d>
                                            </m:e>
                                            <m:sup>
                                              <m:r>
                                                <a:rPr kumimoji="1" lang="en-US" altLang="zh-CN" sz="2000" i="1">
                                                  <a:latin typeface="Cambria Math" charset="0"/>
                                                </a:rPr>
                                                <m:t>2</m:t>
                                              </m:r>
                                            </m:sup>
                                          </m:sSup>
                                        </m:num>
                                        <m:den>
                                          <m:sSub>
                                            <m:sSubPr>
                                              <m:ctrlPr>
                                                <a:rPr kumimoji="1" lang="en-US" altLang="zh-CN" sz="2000" i="1">
                                                  <a:latin typeface="Cambria Math" charset="0"/>
                                                  <a:ea typeface="Cambria Math" charset="0"/>
                                                  <a:cs typeface="Cambria Math" charset="0"/>
                                                </a:rPr>
                                              </m:ctrlPr>
                                            </m:sSubPr>
                                            <m:e>
                                              <m:r>
                                                <a:rPr kumimoji="1" lang="en-US" altLang="zh-CN" sz="2000" i="1">
                                                  <a:latin typeface="Cambria Math" charset="0"/>
                                                  <a:ea typeface="Cambria Math" charset="0"/>
                                                  <a:cs typeface="Cambria Math" charset="0"/>
                                                </a:rPr>
                                                <m:t>𝜆</m:t>
                                              </m:r>
                                            </m:e>
                                            <m:sub>
                                              <m:r>
                                                <a:rPr kumimoji="1" lang="en-US" altLang="zh-CN" sz="2000" b="0" i="1" smtClean="0">
                                                  <a:latin typeface="Cambria Math" charset="0"/>
                                                  <a:ea typeface="Cambria Math" charset="0"/>
                                                  <a:cs typeface="Cambria Math" charset="0"/>
                                                </a:rPr>
                                                <m:t>3</m:t>
                                              </m:r>
                                            </m:sub>
                                          </m:sSub>
                                        </m:den>
                                      </m:f>
                                    </m:e>
                                  </m:d>
                                </m:e>
                              </m:func>
                            </m:e>
                          </m:groupChr>
                        </m:e>
                        <m:lim>
                          <m:r>
                            <m:rPr>
                              <m:sty m:val="p"/>
                            </m:rPr>
                            <a:rPr kumimoji="1" lang="en-US" altLang="zh-CN" sz="2000" b="0" i="1" smtClean="0">
                              <a:latin typeface="Cambria Math" charset="0"/>
                              <a:ea typeface="Cambria Math" charset="0"/>
                              <a:cs typeface="Cambria Math" charset="0"/>
                            </a:rPr>
                            <m:t>local</m:t>
                          </m:r>
                          <m:r>
                            <a:rPr kumimoji="1" lang="zh-CN" altLang="en-US" sz="2000" b="0" i="1" smtClean="0">
                              <a:latin typeface="Cambria Math" charset="0"/>
                              <a:ea typeface="Cambria Math" charset="0"/>
                              <a:cs typeface="Cambria Math" charset="0"/>
                            </a:rPr>
                            <m:t> </m:t>
                          </m:r>
                          <m:r>
                            <m:rPr>
                              <m:sty m:val="p"/>
                            </m:rPr>
                            <a:rPr kumimoji="1" lang="en-US" altLang="zh-CN" sz="2000" i="1" smtClean="0">
                              <a:latin typeface="Cambria Math" charset="0"/>
                            </a:rPr>
                            <m:t>s</m:t>
                          </m:r>
                          <m:r>
                            <a:rPr kumimoji="1" lang="en-US" altLang="zh-CN" sz="2000" i="1">
                              <a:latin typeface="Cambria Math" charset="0"/>
                            </a:rPr>
                            <m:t>𝑚𝑜𝑜𝑡h𝑖𝑛𝑔</m:t>
                          </m:r>
                        </m:lim>
                      </m:limUpp>
                    </m:oMath>
                  </m:oMathPara>
                </a14:m>
                <a:endParaRPr kumimoji="1" lang="zh-CN" altLang="en-US" sz="2000" dirty="0"/>
              </a:p>
            </p:txBody>
          </p:sp>
        </mc:Choice>
        <mc:Fallback xmlns="">
          <p:sp>
            <p:nvSpPr>
              <p:cNvPr id="9" name="文本框 8"/>
              <p:cNvSpPr txBox="1">
                <a:spLocks noRot="1" noChangeAspect="1" noMove="1" noResize="1" noEditPoints="1" noAdjustHandles="1" noChangeArrowheads="1" noChangeShapeType="1" noTextEdit="1"/>
              </p:cNvSpPr>
              <p:nvPr/>
            </p:nvSpPr>
            <p:spPr>
              <a:xfrm>
                <a:off x="1290412" y="2162235"/>
                <a:ext cx="6120714" cy="1127103"/>
              </a:xfrm>
              <a:prstGeom prst="rect">
                <a:avLst/>
              </a:prstGeom>
              <a:blipFill rotWithShape="0">
                <a:blip r:embed="rId2"/>
                <a:stretch>
                  <a:fillRect/>
                </a:stretch>
              </a:blipFill>
            </p:spPr>
            <p:txBody>
              <a:bodyPr/>
              <a:lstStyle/>
              <a:p>
                <a:r>
                  <a:rPr lang="zh-CN" altLang="en-US">
                    <a:noFill/>
                  </a:rPr>
                  <a:t> </a:t>
                </a:r>
              </a:p>
            </p:txBody>
          </p:sp>
        </mc:Fallback>
      </mc:AlternateContent>
      <p:sp>
        <p:nvSpPr>
          <p:cNvPr id="2" name="标题 1"/>
          <p:cNvSpPr>
            <a:spLocks noGrp="1"/>
          </p:cNvSpPr>
          <p:nvPr>
            <p:ph type="title"/>
          </p:nvPr>
        </p:nvSpPr>
        <p:spPr/>
        <p:txBody>
          <a:bodyPr/>
          <a:lstStyle/>
          <a:p>
            <a:r>
              <a:rPr kumimoji="1" lang="en-US" altLang="zh-CN" dirty="0" smtClean="0"/>
              <a:t>#3: </a:t>
            </a:r>
            <a:r>
              <a:rPr lang="en-US" altLang="zh-CN" dirty="0"/>
              <a:t>New interpretation of an existing </a:t>
            </a:r>
            <a:r>
              <a:rPr lang="en-US" altLang="zh-CN" dirty="0" smtClean="0"/>
              <a:t>technique</a:t>
            </a:r>
            <a:endParaRPr kumimoji="1" lang="zh-CN" altLang="en-US" dirty="0"/>
          </a:p>
        </p:txBody>
      </p:sp>
      <p:pic>
        <p:nvPicPr>
          <p:cNvPr id="6" name="图片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6949" y="2173958"/>
            <a:ext cx="6951943" cy="4035773"/>
          </a:xfrm>
          <a:prstGeom prst="rect">
            <a:avLst/>
          </a:prstGeom>
        </p:spPr>
      </p:pic>
      <p:sp>
        <p:nvSpPr>
          <p:cNvPr id="8" name="文本框 7"/>
          <p:cNvSpPr txBox="1"/>
          <p:nvPr/>
        </p:nvSpPr>
        <p:spPr>
          <a:xfrm>
            <a:off x="0" y="6209731"/>
            <a:ext cx="9144000" cy="369332"/>
          </a:xfrm>
          <a:prstGeom prst="rect">
            <a:avLst/>
          </a:prstGeom>
          <a:noFill/>
        </p:spPr>
        <p:txBody>
          <a:bodyPr wrap="square" rtlCol="0">
            <a:spAutoFit/>
          </a:bodyPr>
          <a:lstStyle/>
          <a:p>
            <a:pPr algn="r"/>
            <a:r>
              <a:rPr lang="en-US" altLang="zh-CN" dirty="0">
                <a:ln w="0"/>
                <a:effectLst>
                  <a:outerShdw blurRad="38100" dist="19050" dir="2700000" algn="tl" rotWithShape="0">
                    <a:schemeClr val="dk1">
                      <a:alpha val="40000"/>
                    </a:schemeClr>
                  </a:outerShdw>
                </a:effectLst>
              </a:rPr>
              <a:t>Efficient Inference in fully Connected CRFs, </a:t>
            </a:r>
            <a:r>
              <a:rPr lang="en-US" altLang="zh-CN" dirty="0" err="1">
                <a:ln w="0"/>
                <a:effectLst>
                  <a:outerShdw blurRad="38100" dist="19050" dir="2700000" algn="tl" rotWithShape="0">
                    <a:schemeClr val="dk1">
                      <a:alpha val="40000"/>
                    </a:schemeClr>
                  </a:outerShdw>
                </a:effectLst>
              </a:rPr>
              <a:t>Krähenbühl</a:t>
            </a:r>
            <a:r>
              <a:rPr lang="en-US" altLang="zh-CN" dirty="0">
                <a:ln w="0"/>
                <a:effectLst>
                  <a:outerShdw blurRad="38100" dist="19050" dir="2700000" algn="tl" rotWithShape="0">
                    <a:schemeClr val="dk1">
                      <a:alpha val="40000"/>
                    </a:schemeClr>
                  </a:outerShdw>
                </a:effectLst>
              </a:rPr>
              <a:t> et al NIPS 2011</a:t>
            </a:r>
            <a:r>
              <a:rPr lang="en-US" altLang="zh-CN" dirty="0" smtClean="0">
                <a:ln w="0"/>
                <a:effectLst>
                  <a:outerShdw blurRad="38100" dist="19050" dir="2700000" algn="tl" rotWithShape="0">
                    <a:schemeClr val="dk1">
                      <a:alpha val="40000"/>
                    </a:schemeClr>
                  </a:outerShdw>
                </a:effectLst>
              </a:rPr>
              <a:t>]</a:t>
            </a:r>
            <a:endParaRPr kumimoji="1" lang="en-US" altLang="zh-CN" dirty="0">
              <a:ln w="0"/>
              <a:effectLst>
                <a:outerShdw blurRad="38100" dist="19050" dir="2700000" algn="tl" rotWithShape="0">
                  <a:schemeClr val="dk1">
                    <a:alpha val="40000"/>
                  </a:schemeClr>
                </a:outerShdw>
              </a:effectLst>
            </a:endParaRPr>
          </a:p>
        </p:txBody>
      </p:sp>
      <mc:AlternateContent xmlns:mc="http://schemas.openxmlformats.org/markup-compatibility/2006" xmlns:a14="http://schemas.microsoft.com/office/drawing/2010/main">
        <mc:Choice Requires="a14">
          <p:sp>
            <p:nvSpPr>
              <p:cNvPr id="7" name="文本框 6"/>
              <p:cNvSpPr txBox="1"/>
              <p:nvPr/>
            </p:nvSpPr>
            <p:spPr>
              <a:xfrm>
                <a:off x="2350029" y="1331246"/>
                <a:ext cx="4001480" cy="78175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2000" b="0" i="1" smtClean="0">
                          <a:latin typeface="Cambria Math" charset="0"/>
                        </a:rPr>
                        <m:t>𝐸</m:t>
                      </m:r>
                      <m:d>
                        <m:dPr>
                          <m:ctrlPr>
                            <a:rPr kumimoji="1" lang="en-US" altLang="zh-CN" sz="2000" b="0" i="1" smtClean="0">
                              <a:latin typeface="Cambria Math" charset="0"/>
                            </a:rPr>
                          </m:ctrlPr>
                        </m:dPr>
                        <m:e>
                          <m:r>
                            <a:rPr kumimoji="1" lang="en-US" altLang="zh-CN" sz="2000" b="1" i="1" smtClean="0">
                              <a:latin typeface="Cambria Math" charset="0"/>
                            </a:rPr>
                            <m:t>𝒙</m:t>
                          </m:r>
                        </m:e>
                      </m:d>
                      <m:r>
                        <a:rPr kumimoji="1" lang="en-US" altLang="zh-CN" sz="2000" b="0" i="1" smtClean="0">
                          <a:latin typeface="Cambria Math" charset="0"/>
                        </a:rPr>
                        <m:t>=</m:t>
                      </m:r>
                      <m:nary>
                        <m:naryPr>
                          <m:chr m:val="∑"/>
                          <m:supHide m:val="on"/>
                          <m:ctrlPr>
                            <a:rPr kumimoji="1" lang="en-US" altLang="zh-CN" sz="2000" b="0" i="1" smtClean="0">
                              <a:latin typeface="Cambria Math" charset="0"/>
                            </a:rPr>
                          </m:ctrlPr>
                        </m:naryPr>
                        <m:sub>
                          <m:r>
                            <m:rPr>
                              <m:brk m:alnAt="7"/>
                            </m:rPr>
                            <a:rPr kumimoji="1" lang="en-US" altLang="zh-CN" sz="2000" b="0" i="1" smtClean="0">
                              <a:latin typeface="Cambria Math" charset="0"/>
                            </a:rPr>
                            <m:t>𝑖</m:t>
                          </m:r>
                          <m:r>
                            <a:rPr kumimoji="1" lang="en-US" altLang="zh-CN" sz="2000" b="0" i="1" smtClean="0">
                              <a:latin typeface="Cambria Math" charset="0"/>
                            </a:rPr>
                            <m:t>&lt;</m:t>
                          </m:r>
                          <m:r>
                            <a:rPr kumimoji="1" lang="en-US" altLang="zh-CN" sz="2000" b="0" i="1" smtClean="0">
                              <a:latin typeface="Cambria Math" charset="0"/>
                            </a:rPr>
                            <m:t>𝑗</m:t>
                          </m:r>
                        </m:sub>
                        <m:sup/>
                        <m:e>
                          <m:sSub>
                            <m:sSubPr>
                              <m:ctrlPr>
                                <a:rPr kumimoji="1" lang="en-US" altLang="zh-CN" sz="2000" b="0" i="1" smtClean="0">
                                  <a:latin typeface="Cambria Math" charset="0"/>
                                </a:rPr>
                              </m:ctrlPr>
                            </m:sSubPr>
                            <m:e>
                              <m:r>
                                <a:rPr kumimoji="1" lang="en-US" altLang="zh-CN" sz="2000" b="0" i="1" smtClean="0">
                                  <a:latin typeface="Cambria Math" charset="0"/>
                                </a:rPr>
                                <m:t>𝜓</m:t>
                              </m:r>
                            </m:e>
                            <m:sub>
                              <m:r>
                                <a:rPr kumimoji="1" lang="en-US" altLang="zh-CN" sz="2000" b="0" i="1" smtClean="0">
                                  <a:latin typeface="Cambria Math" charset="0"/>
                                </a:rPr>
                                <m:t>𝑖</m:t>
                              </m:r>
                            </m:sub>
                          </m:sSub>
                          <m:d>
                            <m:dPr>
                              <m:ctrlPr>
                                <a:rPr kumimoji="1" lang="en-US" altLang="zh-CN" sz="2000" b="0" i="1" smtClean="0">
                                  <a:latin typeface="Cambria Math" charset="0"/>
                                </a:rPr>
                              </m:ctrlPr>
                            </m:dPr>
                            <m:e>
                              <m:sSub>
                                <m:sSubPr>
                                  <m:ctrlPr>
                                    <a:rPr kumimoji="1" lang="en-US" altLang="zh-CN" sz="2000" b="0" i="1" smtClean="0">
                                      <a:latin typeface="Cambria Math" charset="0"/>
                                    </a:rPr>
                                  </m:ctrlPr>
                                </m:sSubPr>
                                <m:e>
                                  <m:r>
                                    <a:rPr kumimoji="1" lang="en-US" altLang="zh-CN" sz="2000" b="0" i="1" smtClean="0">
                                      <a:latin typeface="Cambria Math" charset="0"/>
                                    </a:rPr>
                                    <m:t>𝑥</m:t>
                                  </m:r>
                                </m:e>
                                <m:sub>
                                  <m:r>
                                    <a:rPr kumimoji="1" lang="en-US" altLang="zh-CN" sz="2000" b="0" i="1" smtClean="0">
                                      <a:latin typeface="Cambria Math" charset="0"/>
                                    </a:rPr>
                                    <m:t>𝑖</m:t>
                                  </m:r>
                                </m:sub>
                              </m:sSub>
                            </m:e>
                          </m:d>
                        </m:e>
                      </m:nary>
                      <m:r>
                        <a:rPr kumimoji="1" lang="en-US" altLang="zh-CN" sz="2000" b="0" i="1" smtClean="0">
                          <a:latin typeface="Cambria Math" charset="0"/>
                        </a:rPr>
                        <m:t>+</m:t>
                      </m:r>
                      <m:nary>
                        <m:naryPr>
                          <m:chr m:val="∑"/>
                          <m:supHide m:val="on"/>
                          <m:ctrlPr>
                            <a:rPr kumimoji="1" lang="en-US" altLang="zh-CN" sz="2000" b="0" i="1" smtClean="0">
                              <a:latin typeface="Cambria Math" charset="0"/>
                            </a:rPr>
                          </m:ctrlPr>
                        </m:naryPr>
                        <m:sub>
                          <m:r>
                            <m:rPr>
                              <m:brk m:alnAt="7"/>
                            </m:rPr>
                            <a:rPr kumimoji="1" lang="en-US" altLang="zh-CN" sz="2000" b="0" i="1" smtClean="0">
                              <a:solidFill>
                                <a:srgbClr val="FF0000"/>
                              </a:solidFill>
                              <a:latin typeface="Cambria Math" charset="0"/>
                            </a:rPr>
                            <m:t>𝑖</m:t>
                          </m:r>
                          <m:r>
                            <a:rPr kumimoji="1" lang="en-US" altLang="zh-CN" sz="2000" b="0" i="1" smtClean="0">
                              <a:solidFill>
                                <a:srgbClr val="FF0000"/>
                              </a:solidFill>
                              <a:latin typeface="Cambria Math" charset="0"/>
                            </a:rPr>
                            <m:t>&lt;</m:t>
                          </m:r>
                          <m:r>
                            <a:rPr kumimoji="1" lang="en-US" altLang="zh-CN" sz="2000" b="0" i="1" smtClean="0">
                              <a:solidFill>
                                <a:srgbClr val="FF0000"/>
                              </a:solidFill>
                              <a:latin typeface="Cambria Math" charset="0"/>
                            </a:rPr>
                            <m:t>𝑗</m:t>
                          </m:r>
                        </m:sub>
                        <m:sup/>
                        <m:e>
                          <m:sSub>
                            <m:sSubPr>
                              <m:ctrlPr>
                                <a:rPr kumimoji="1" lang="en-US" altLang="zh-CN" sz="2000" b="0" i="1" smtClean="0">
                                  <a:latin typeface="Cambria Math" charset="0"/>
                                </a:rPr>
                              </m:ctrlPr>
                            </m:sSubPr>
                            <m:e>
                              <m:r>
                                <a:rPr kumimoji="1" lang="en-US" altLang="zh-CN" sz="2000" b="0" i="1" smtClean="0">
                                  <a:latin typeface="Cambria Math" charset="0"/>
                                </a:rPr>
                                <m:t>𝑤</m:t>
                              </m:r>
                            </m:e>
                            <m:sub>
                              <m:r>
                                <a:rPr kumimoji="1" lang="en-US" altLang="zh-CN" sz="2000" b="0" i="1" smtClean="0">
                                  <a:latin typeface="Cambria Math" charset="0"/>
                                </a:rPr>
                                <m:t>𝑖𝑗</m:t>
                              </m:r>
                            </m:sub>
                          </m:sSub>
                          <m:d>
                            <m:dPr>
                              <m:begChr m:val="["/>
                              <m:endChr m:val="]"/>
                              <m:ctrlPr>
                                <a:rPr kumimoji="1" lang="en-US" altLang="zh-CN" sz="2000" b="0" i="1" smtClean="0">
                                  <a:latin typeface="Cambria Math" charset="0"/>
                                </a:rPr>
                              </m:ctrlPr>
                            </m:dPr>
                            <m:e>
                              <m:sSub>
                                <m:sSubPr>
                                  <m:ctrlPr>
                                    <a:rPr kumimoji="1" lang="en-US" altLang="zh-CN" sz="2000" b="0" i="1" smtClean="0">
                                      <a:latin typeface="Cambria Math" charset="0"/>
                                    </a:rPr>
                                  </m:ctrlPr>
                                </m:sSubPr>
                                <m:e>
                                  <m:r>
                                    <a:rPr kumimoji="1" lang="en-US" altLang="zh-CN" sz="2000" b="0" i="1" smtClean="0">
                                      <a:latin typeface="Cambria Math" charset="0"/>
                                    </a:rPr>
                                    <m:t>𝑥</m:t>
                                  </m:r>
                                </m:e>
                                <m:sub>
                                  <m:r>
                                    <a:rPr kumimoji="1" lang="en-US" altLang="zh-CN" sz="2000" b="0" i="1" smtClean="0">
                                      <a:latin typeface="Cambria Math" charset="0"/>
                                    </a:rPr>
                                    <m:t>𝑖</m:t>
                                  </m:r>
                                </m:sub>
                              </m:sSub>
                              <m:r>
                                <a:rPr kumimoji="1" lang="en-US" altLang="zh-CN" sz="2000" b="0" i="1" smtClean="0">
                                  <a:latin typeface="Cambria Math" charset="0"/>
                                </a:rPr>
                                <m:t>≠</m:t>
                              </m:r>
                              <m:sSub>
                                <m:sSubPr>
                                  <m:ctrlPr>
                                    <a:rPr kumimoji="1" lang="en-US" altLang="zh-CN" sz="2000" b="0" i="1" smtClean="0">
                                      <a:latin typeface="Cambria Math" charset="0"/>
                                    </a:rPr>
                                  </m:ctrlPr>
                                </m:sSubPr>
                                <m:e>
                                  <m:r>
                                    <a:rPr kumimoji="1" lang="en-US" altLang="zh-CN" sz="2000" b="0" i="1" smtClean="0">
                                      <a:latin typeface="Cambria Math" charset="0"/>
                                    </a:rPr>
                                    <m:t>𝑥</m:t>
                                  </m:r>
                                </m:e>
                                <m:sub>
                                  <m:r>
                                    <a:rPr kumimoji="1" lang="en-US" altLang="zh-CN" sz="2000" b="0" i="1" smtClean="0">
                                      <a:latin typeface="Cambria Math" charset="0"/>
                                    </a:rPr>
                                    <m:t>𝑗</m:t>
                                  </m:r>
                                </m:sub>
                              </m:sSub>
                            </m:e>
                          </m:d>
                        </m:e>
                      </m:nary>
                    </m:oMath>
                  </m:oMathPara>
                </a14:m>
                <a:endParaRPr kumimoji="1" lang="zh-CN" altLang="en-US" sz="2000" dirty="0"/>
              </a:p>
            </p:txBody>
          </p:sp>
        </mc:Choice>
        <mc:Fallback xmlns="">
          <p:sp>
            <p:nvSpPr>
              <p:cNvPr id="7" name="文本框 6"/>
              <p:cNvSpPr txBox="1">
                <a:spLocks noRot="1" noChangeAspect="1" noMove="1" noResize="1" noEditPoints="1" noAdjustHandles="1" noChangeArrowheads="1" noChangeShapeType="1" noTextEdit="1"/>
              </p:cNvSpPr>
              <p:nvPr/>
            </p:nvSpPr>
            <p:spPr>
              <a:xfrm>
                <a:off x="2350029" y="1331246"/>
                <a:ext cx="4001480" cy="781752"/>
              </a:xfrm>
              <a:prstGeom prst="rect">
                <a:avLst/>
              </a:prstGeom>
              <a:blipFill rotWithShape="0">
                <a:blip r:embed="rId4"/>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997404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500" fill="hold"/>
                                        <p:tgtEl>
                                          <p:spTgt spid="6"/>
                                        </p:tgtEl>
                                      </p:cBhvr>
                                      <p:by x="70000" y="70000"/>
                                    </p:animScale>
                                  </p:childTnLst>
                                </p:cTn>
                              </p:par>
                              <p:par>
                                <p:cTn id="7" presetID="0" presetClass="path" presetSubtype="0" accel="50000" decel="50000" fill="hold" nodeType="withEffect">
                                  <p:stCondLst>
                                    <p:cond delay="0"/>
                                  </p:stCondLst>
                                  <p:childTnLst>
                                    <p:animMotion origin="layout" path="M 1.66667E-6 -1.11111E-6 L -0.00035 0.08218 " pathEditMode="relative" rAng="0" ptsTypes="AA">
                                      <p:cBhvr>
                                        <p:cTn id="8" dur="500" fill="hold"/>
                                        <p:tgtEl>
                                          <p:spTgt spid="6"/>
                                        </p:tgtEl>
                                        <p:attrNameLst>
                                          <p:attrName>ppt_x</p:attrName>
                                          <p:attrName>ppt_y</p:attrName>
                                        </p:attrNameLst>
                                      </p:cBhvr>
                                      <p:rCtr x="-17" y="409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Insight: Dense CRF &amp; Global Color Model</a:t>
            </a:r>
            <a:endParaRPr kumimoji="1" lang="zh-CN" altLang="en-US" dirty="0"/>
          </a:p>
        </p:txBody>
      </p:sp>
      <p:sp>
        <p:nvSpPr>
          <p:cNvPr id="3" name="内容占位符 2"/>
          <p:cNvSpPr>
            <a:spLocks noGrp="1"/>
          </p:cNvSpPr>
          <p:nvPr>
            <p:ph idx="1"/>
          </p:nvPr>
        </p:nvSpPr>
        <p:spPr/>
        <p:txBody>
          <a:bodyPr/>
          <a:lstStyle/>
          <a:p>
            <a:pPr marL="0" indent="0" algn="just">
              <a:buNone/>
            </a:pPr>
            <a:r>
              <a:rPr lang="en-US" altLang="zh-CN" sz="2000" b="1" dirty="0" smtClean="0">
                <a:ln w="0"/>
                <a:solidFill>
                  <a:schemeClr val="tx1"/>
                </a:solidFill>
                <a:effectLst>
                  <a:outerShdw blurRad="38100" dist="19050" dir="2700000" algn="tl" rotWithShape="0">
                    <a:schemeClr val="dk1">
                      <a:alpha val="40000"/>
                    </a:schemeClr>
                  </a:outerShdw>
                </a:effectLst>
              </a:rPr>
              <a:t>Insight:</a:t>
            </a:r>
            <a:r>
              <a:rPr lang="en-US" altLang="zh-CN" sz="2000" dirty="0" smtClean="0">
                <a:ln w="0"/>
                <a:solidFill>
                  <a:schemeClr val="tx1"/>
                </a:solidFill>
                <a:effectLst>
                  <a:outerShdw blurRad="38100" dist="19050" dir="2700000" algn="tl" rotWithShape="0">
                    <a:schemeClr val="dk1">
                      <a:alpha val="40000"/>
                    </a:schemeClr>
                  </a:outerShdw>
                </a:effectLst>
              </a:rPr>
              <a:t> a fully </a:t>
            </a:r>
            <a:r>
              <a:rPr lang="en-US" altLang="zh-CN" sz="2000" dirty="0">
                <a:ln w="0"/>
                <a:solidFill>
                  <a:schemeClr val="tx1"/>
                </a:solidFill>
                <a:effectLst>
                  <a:outerShdw blurRad="38100" dist="19050" dir="2700000" algn="tl" rotWithShape="0">
                    <a:schemeClr val="dk1">
                      <a:alpha val="40000"/>
                    </a:schemeClr>
                  </a:outerShdw>
                </a:effectLst>
              </a:rPr>
              <a:t>connected CRF </a:t>
            </a:r>
            <a:r>
              <a:rPr lang="en-US" altLang="zh-CN" sz="2000" dirty="0" smtClean="0">
                <a:ln w="0"/>
                <a:solidFill>
                  <a:schemeClr val="tx1"/>
                </a:solidFill>
                <a:effectLst>
                  <a:outerShdw blurRad="38100" dist="19050" dir="2700000" algn="tl" rotWithShape="0">
                    <a:schemeClr val="dk1">
                      <a:alpha val="40000"/>
                    </a:schemeClr>
                  </a:outerShdw>
                </a:effectLst>
              </a:rPr>
              <a:t>and a low-connected CRF </a:t>
            </a:r>
            <a:r>
              <a:rPr lang="en-US" altLang="zh-CN" sz="2000" dirty="0">
                <a:ln w="0"/>
                <a:solidFill>
                  <a:schemeClr val="tx1"/>
                </a:solidFill>
                <a:effectLst>
                  <a:outerShdw blurRad="38100" dist="19050" dir="2700000" algn="tl" rotWithShape="0">
                    <a:schemeClr val="dk1">
                      <a:alpha val="40000"/>
                    </a:schemeClr>
                  </a:outerShdw>
                </a:effectLst>
              </a:rPr>
              <a:t>with associated </a:t>
            </a:r>
            <a:r>
              <a:rPr lang="en-US" altLang="zh-CN" sz="2000" dirty="0" smtClean="0">
                <a:ln w="0"/>
                <a:solidFill>
                  <a:schemeClr val="tx1"/>
                </a:solidFill>
                <a:effectLst>
                  <a:outerShdw blurRad="38100" dist="19050" dir="2700000" algn="tl" rotWithShape="0">
                    <a:schemeClr val="dk1">
                      <a:alpha val="40000"/>
                    </a:schemeClr>
                  </a:outerShdw>
                </a:effectLst>
              </a:rPr>
              <a:t>global </a:t>
            </a:r>
            <a:r>
              <a:rPr lang="en-US" altLang="zh-CN" sz="2000" dirty="0">
                <a:ln w="0"/>
                <a:solidFill>
                  <a:schemeClr val="tx1"/>
                </a:solidFill>
                <a:effectLst>
                  <a:outerShdw blurRad="38100" dist="19050" dir="2700000" algn="tl" rotWithShape="0">
                    <a:schemeClr val="dk1">
                      <a:alpha val="40000"/>
                    </a:schemeClr>
                  </a:outerShdw>
                </a:effectLst>
              </a:rPr>
              <a:t>colour models are very closely </a:t>
            </a:r>
            <a:r>
              <a:rPr lang="en-US" altLang="zh-CN" sz="2000" dirty="0" smtClean="0">
                <a:ln w="0"/>
                <a:solidFill>
                  <a:schemeClr val="tx1"/>
                </a:solidFill>
                <a:effectLst>
                  <a:outerShdw blurRad="38100" dist="19050" dir="2700000" algn="tl" rotWithShape="0">
                    <a:schemeClr val="dk1">
                      <a:alpha val="40000"/>
                    </a:schemeClr>
                  </a:outerShdw>
                </a:effectLst>
              </a:rPr>
              <a:t>related. </a:t>
            </a:r>
            <a:endParaRPr lang="en-US" altLang="zh-CN" sz="2000" dirty="0">
              <a:ln w="0"/>
              <a:solidFill>
                <a:schemeClr val="tx1"/>
              </a:solidFill>
              <a:effectLst>
                <a:outerShdw blurRad="38100" dist="19050" dir="2700000" algn="tl" rotWithShape="0">
                  <a:schemeClr val="dk1">
                    <a:alpha val="40000"/>
                  </a:schemeClr>
                </a:outerShdw>
              </a:effectLst>
            </a:endParaRPr>
          </a:p>
          <a:p>
            <a:pPr marL="0" indent="0">
              <a:buNone/>
            </a:pPr>
            <a:endParaRPr kumimoji="1" lang="zh-CN" altLang="en-US" dirty="0"/>
          </a:p>
        </p:txBody>
      </p:sp>
      <mc:AlternateContent xmlns:mc="http://schemas.openxmlformats.org/markup-compatibility/2006" xmlns:a14="http://schemas.microsoft.com/office/drawing/2010/main">
        <mc:Choice Requires="a14">
          <p:sp>
            <p:nvSpPr>
              <p:cNvPr id="4" name="文本框 3"/>
              <p:cNvSpPr txBox="1"/>
              <p:nvPr/>
            </p:nvSpPr>
            <p:spPr>
              <a:xfrm>
                <a:off x="729779" y="2623649"/>
                <a:ext cx="7016012" cy="141923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2400" b="0" i="1" smtClean="0">
                          <a:latin typeface="Cambria Math" charset="0"/>
                        </a:rPr>
                        <m:t>𝐸</m:t>
                      </m:r>
                      <m:d>
                        <m:dPr>
                          <m:ctrlPr>
                            <a:rPr kumimoji="1" lang="en-US" altLang="zh-CN" sz="2400" b="0" i="1" smtClean="0">
                              <a:latin typeface="Cambria Math" charset="0"/>
                            </a:rPr>
                          </m:ctrlPr>
                        </m:dPr>
                        <m:e>
                          <m:r>
                            <a:rPr kumimoji="1" lang="en-US" altLang="zh-CN" sz="2400" b="1" i="1" smtClean="0">
                              <a:latin typeface="Cambria Math" charset="0"/>
                            </a:rPr>
                            <m:t>𝒙</m:t>
                          </m:r>
                        </m:e>
                      </m:d>
                      <m:r>
                        <a:rPr kumimoji="1" lang="en-US" altLang="zh-CN" sz="2400" b="0" i="1" smtClean="0">
                          <a:latin typeface="Cambria Math" charset="0"/>
                        </a:rPr>
                        <m:t>=</m:t>
                      </m:r>
                      <m:r>
                        <a:rPr kumimoji="1" lang="en-US" altLang="zh-CN" sz="2400" i="1" smtClean="0">
                          <a:latin typeface="Cambria Math" charset="0"/>
                        </a:rPr>
                        <m:t>⋯</m:t>
                      </m:r>
                      <m:r>
                        <a:rPr kumimoji="1" lang="en-US" altLang="zh-CN" sz="2400" b="0" i="1" smtClean="0">
                          <a:latin typeface="Cambria Math" charset="0"/>
                        </a:rPr>
                        <m:t>+</m:t>
                      </m:r>
                      <m:nary>
                        <m:naryPr>
                          <m:chr m:val="∑"/>
                          <m:supHide m:val="on"/>
                          <m:ctrlPr>
                            <a:rPr kumimoji="1" lang="en-US" altLang="zh-CN" sz="2400" b="0" i="1" smtClean="0">
                              <a:latin typeface="Cambria Math" charset="0"/>
                            </a:rPr>
                          </m:ctrlPr>
                        </m:naryPr>
                        <m:sub>
                          <m:r>
                            <m:rPr>
                              <m:brk m:alnAt="7"/>
                            </m:rPr>
                            <a:rPr kumimoji="1" lang="en-US" altLang="zh-CN" sz="2400" b="0" i="1" smtClean="0">
                              <a:latin typeface="Cambria Math" charset="0"/>
                            </a:rPr>
                            <m:t>𝑖</m:t>
                          </m:r>
                          <m:r>
                            <a:rPr kumimoji="1" lang="en-US" altLang="zh-CN" sz="2400" b="0" i="1" smtClean="0">
                              <a:latin typeface="Cambria Math" charset="0"/>
                            </a:rPr>
                            <m:t>𝑗</m:t>
                          </m:r>
                          <m:r>
                            <a:rPr kumimoji="1" lang="en-US" altLang="zh-CN" sz="2400" b="0" i="1" smtClean="0">
                              <a:latin typeface="Cambria Math" charset="0"/>
                            </a:rPr>
                            <m:t>∈</m:t>
                          </m:r>
                          <m:r>
                            <a:rPr kumimoji="1" lang="en-US" altLang="zh-CN" sz="2400" b="0" i="1" smtClean="0">
                              <a:latin typeface="Cambria Math" charset="0"/>
                            </a:rPr>
                            <m:t>𝑁</m:t>
                          </m:r>
                        </m:sub>
                        <m:sup/>
                        <m:e>
                          <m:limUpp>
                            <m:limUppPr>
                              <m:ctrlPr>
                                <a:rPr kumimoji="1" lang="en-US" altLang="zh-CN" sz="2400" i="1">
                                  <a:latin typeface="Cambria Math" charset="0"/>
                                </a:rPr>
                              </m:ctrlPr>
                            </m:limUppPr>
                            <m:e>
                              <m:groupChr>
                                <m:groupChrPr>
                                  <m:chr m:val="⏞"/>
                                  <m:pos m:val="top"/>
                                  <m:vertJc m:val="bot"/>
                                  <m:ctrlPr>
                                    <a:rPr kumimoji="1" lang="en-US" altLang="zh-CN" sz="2400" i="1">
                                      <a:latin typeface="Cambria Math" charset="0"/>
                                    </a:rPr>
                                  </m:ctrlPr>
                                </m:groupChrPr>
                                <m:e>
                                  <m:func>
                                    <m:funcPr>
                                      <m:ctrlPr>
                                        <a:rPr kumimoji="1" lang="en-US" altLang="zh-CN" sz="2400" i="1">
                                          <a:latin typeface="Cambria Math" charset="0"/>
                                        </a:rPr>
                                      </m:ctrlPr>
                                    </m:funcPr>
                                    <m:fName>
                                      <m:r>
                                        <m:rPr>
                                          <m:sty m:val="p"/>
                                          <m:brk/>
                                        </m:rPr>
                                        <a:rPr kumimoji="1" lang="en-US" altLang="zh-CN" sz="2400">
                                          <a:latin typeface="Cambria Math" charset="0"/>
                                        </a:rPr>
                                        <m:t>e</m:t>
                                      </m:r>
                                      <m:r>
                                        <m:rPr>
                                          <m:sty m:val="p"/>
                                        </m:rPr>
                                        <a:rPr kumimoji="1" lang="en-US" altLang="zh-CN" sz="2400">
                                          <a:latin typeface="Cambria Math" charset="0"/>
                                        </a:rPr>
                                        <m:t>xp</m:t>
                                      </m:r>
                                    </m:fName>
                                    <m:e>
                                      <m:d>
                                        <m:dPr>
                                          <m:begChr m:val="{"/>
                                          <m:endChr m:val="}"/>
                                          <m:ctrlPr>
                                            <a:rPr kumimoji="1" lang="en-US" altLang="zh-CN" sz="2400" i="1">
                                              <a:latin typeface="Cambria Math" charset="0"/>
                                            </a:rPr>
                                          </m:ctrlPr>
                                        </m:dPr>
                                        <m:e>
                                          <m:r>
                                            <a:rPr kumimoji="1" lang="en-US" altLang="zh-CN" sz="2400" i="1">
                                              <a:latin typeface="Cambria Math" charset="0"/>
                                            </a:rPr>
                                            <m:t>−</m:t>
                                          </m:r>
                                          <m:f>
                                            <m:fPr>
                                              <m:ctrlPr>
                                                <a:rPr kumimoji="1" lang="en-US" altLang="zh-CN" sz="2400" i="1">
                                                  <a:latin typeface="Cambria Math" charset="0"/>
                                                </a:rPr>
                                              </m:ctrlPr>
                                            </m:fPr>
                                            <m:num>
                                              <m:sSup>
                                                <m:sSupPr>
                                                  <m:ctrlPr>
                                                    <a:rPr kumimoji="1" lang="en-US" altLang="zh-CN" sz="2400" i="1">
                                                      <a:latin typeface="Cambria Math" charset="0"/>
                                                    </a:rPr>
                                                  </m:ctrlPr>
                                                </m:sSupPr>
                                                <m:e>
                                                  <m:d>
                                                    <m:dPr>
                                                      <m:begChr m:val="|"/>
                                                      <m:endChr m:val="|"/>
                                                      <m:ctrlPr>
                                                        <a:rPr kumimoji="1" lang="en-US" altLang="zh-CN" sz="2400" i="1">
                                                          <a:latin typeface="Cambria Math" charset="0"/>
                                                        </a:rPr>
                                                      </m:ctrlPr>
                                                    </m:dPr>
                                                    <m:e>
                                                      <m:sSub>
                                                        <m:sSubPr>
                                                          <m:ctrlPr>
                                                            <a:rPr kumimoji="1" lang="en-US" altLang="zh-CN" sz="2400" i="1">
                                                              <a:latin typeface="Cambria Math" charset="0"/>
                                                            </a:rPr>
                                                          </m:ctrlPr>
                                                        </m:sSubPr>
                                                        <m:e>
                                                          <m:r>
                                                            <a:rPr kumimoji="1" lang="en-US" altLang="zh-CN" sz="2400" i="1">
                                                              <a:latin typeface="Cambria Math" charset="0"/>
                                                            </a:rPr>
                                                            <m:t>𝐼</m:t>
                                                          </m:r>
                                                        </m:e>
                                                        <m:sub>
                                                          <m:r>
                                                            <a:rPr kumimoji="1" lang="en-US" altLang="zh-CN" sz="2400" i="1">
                                                              <a:latin typeface="Cambria Math" charset="0"/>
                                                            </a:rPr>
                                                            <m:t>𝑖</m:t>
                                                          </m:r>
                                                        </m:sub>
                                                      </m:sSub>
                                                      <m:r>
                                                        <a:rPr kumimoji="1" lang="en-US" altLang="zh-CN" sz="2400" i="1">
                                                          <a:latin typeface="Cambria Math" charset="0"/>
                                                        </a:rPr>
                                                        <m:t>−</m:t>
                                                      </m:r>
                                                      <m:sSub>
                                                        <m:sSubPr>
                                                          <m:ctrlPr>
                                                            <a:rPr kumimoji="1" lang="en-US" altLang="zh-CN" sz="2400" i="1">
                                                              <a:latin typeface="Cambria Math" charset="0"/>
                                                            </a:rPr>
                                                          </m:ctrlPr>
                                                        </m:sSubPr>
                                                        <m:e>
                                                          <m:r>
                                                            <a:rPr kumimoji="1" lang="en-US" altLang="zh-CN" sz="2400" i="1">
                                                              <a:latin typeface="Cambria Math" charset="0"/>
                                                            </a:rPr>
                                                            <m:t>𝐼</m:t>
                                                          </m:r>
                                                        </m:e>
                                                        <m:sub>
                                                          <m:r>
                                                            <a:rPr kumimoji="1" lang="en-US" altLang="zh-CN" sz="2400" i="1">
                                                              <a:latin typeface="Cambria Math" charset="0"/>
                                                            </a:rPr>
                                                            <m:t>𝑗</m:t>
                                                          </m:r>
                                                        </m:sub>
                                                      </m:sSub>
                                                    </m:e>
                                                  </m:d>
                                                </m:e>
                                                <m:sup>
                                                  <m:r>
                                                    <a:rPr kumimoji="1" lang="en-US" altLang="zh-CN" sz="2400" i="1">
                                                      <a:latin typeface="Cambria Math" charset="0"/>
                                                    </a:rPr>
                                                    <m:t>2</m:t>
                                                  </m:r>
                                                </m:sup>
                                              </m:sSup>
                                            </m:num>
                                            <m:den>
                                              <m:sSub>
                                                <m:sSubPr>
                                                  <m:ctrlPr>
                                                    <a:rPr kumimoji="1" lang="en-US" altLang="zh-CN" sz="2400" i="1">
                                                      <a:latin typeface="Cambria Math" charset="0"/>
                                                      <a:ea typeface="Cambria Math" charset="0"/>
                                                      <a:cs typeface="Cambria Math" charset="0"/>
                                                    </a:rPr>
                                                  </m:ctrlPr>
                                                </m:sSubPr>
                                                <m:e>
                                                  <m:r>
                                                    <a:rPr kumimoji="1" lang="en-US" altLang="zh-CN" sz="2400" i="1">
                                                      <a:latin typeface="Cambria Math" charset="0"/>
                                                      <a:ea typeface="Cambria Math" charset="0"/>
                                                      <a:cs typeface="Cambria Math" charset="0"/>
                                                    </a:rPr>
                                                    <m:t>𝜆</m:t>
                                                  </m:r>
                                                </m:e>
                                                <m:sub>
                                                  <m:r>
                                                    <a:rPr kumimoji="1" lang="en-US" altLang="zh-CN" sz="2400" i="1">
                                                      <a:latin typeface="Cambria Math" charset="0"/>
                                                      <a:ea typeface="Cambria Math" charset="0"/>
                                                      <a:cs typeface="Cambria Math" charset="0"/>
                                                    </a:rPr>
                                                    <m:t>4</m:t>
                                                  </m:r>
                                                </m:sub>
                                              </m:sSub>
                                            </m:den>
                                          </m:f>
                                        </m:e>
                                      </m:d>
                                    </m:e>
                                  </m:func>
                                </m:e>
                              </m:groupChr>
                            </m:e>
                            <m:lim>
                              <m:r>
                                <a:rPr kumimoji="1" lang="en-US" altLang="zh-CN" sz="2400" b="0" i="1" smtClean="0">
                                  <a:latin typeface="Cambria Math" charset="0"/>
                                </a:rPr>
                                <m:t>𝐶𝑜𝑙𝑜𝑟</m:t>
                              </m:r>
                              <m:r>
                                <a:rPr kumimoji="1" lang="en-US" altLang="zh-CN" sz="2400" b="0" i="1" smtClean="0">
                                  <a:latin typeface="Cambria Math" charset="0"/>
                                </a:rPr>
                                <m:t> </m:t>
                              </m:r>
                              <m:r>
                                <a:rPr kumimoji="1" lang="en-US" altLang="zh-CN" sz="2400" b="0" i="1" smtClean="0">
                                  <a:latin typeface="Cambria Math" charset="0"/>
                                </a:rPr>
                                <m:t>𝑤𝑒𝑖𝑔h𝑡𝑖𝑛𝑔</m:t>
                              </m:r>
                            </m:lim>
                          </m:limUpp>
                          <m:d>
                            <m:dPr>
                              <m:begChr m:val="["/>
                              <m:endChr m:val="]"/>
                              <m:ctrlPr>
                                <a:rPr kumimoji="1" lang="en-US" altLang="zh-CN" sz="2400" b="0" i="1" smtClean="0">
                                  <a:latin typeface="Cambria Math" charset="0"/>
                                </a:rPr>
                              </m:ctrlPr>
                            </m:dPr>
                            <m:e>
                              <m:sSub>
                                <m:sSubPr>
                                  <m:ctrlPr>
                                    <a:rPr kumimoji="1" lang="en-US" altLang="zh-CN" sz="2400" b="0" i="1" smtClean="0">
                                      <a:latin typeface="Cambria Math" charset="0"/>
                                    </a:rPr>
                                  </m:ctrlPr>
                                </m:sSubPr>
                                <m:e>
                                  <m:r>
                                    <a:rPr kumimoji="1" lang="en-US" altLang="zh-CN" sz="2400" b="0" i="1" smtClean="0">
                                      <a:latin typeface="Cambria Math" charset="0"/>
                                    </a:rPr>
                                    <m:t>𝑥</m:t>
                                  </m:r>
                                </m:e>
                                <m:sub>
                                  <m:r>
                                    <a:rPr kumimoji="1" lang="en-US" altLang="zh-CN" sz="2400" b="0" i="1" smtClean="0">
                                      <a:latin typeface="Cambria Math" charset="0"/>
                                    </a:rPr>
                                    <m:t>𝑖</m:t>
                                  </m:r>
                                </m:sub>
                              </m:sSub>
                              <m:r>
                                <a:rPr kumimoji="1" lang="en-US" altLang="zh-CN" sz="2400" b="0" i="1" smtClean="0">
                                  <a:latin typeface="Cambria Math" charset="0"/>
                                </a:rPr>
                                <m:t>≠</m:t>
                              </m:r>
                              <m:sSub>
                                <m:sSubPr>
                                  <m:ctrlPr>
                                    <a:rPr kumimoji="1" lang="en-US" altLang="zh-CN" sz="2400" b="0" i="1" smtClean="0">
                                      <a:latin typeface="Cambria Math" charset="0"/>
                                    </a:rPr>
                                  </m:ctrlPr>
                                </m:sSubPr>
                                <m:e>
                                  <m:r>
                                    <a:rPr kumimoji="1" lang="en-US" altLang="zh-CN" sz="2400" b="0" i="1" smtClean="0">
                                      <a:latin typeface="Cambria Math" charset="0"/>
                                    </a:rPr>
                                    <m:t>𝑥</m:t>
                                  </m:r>
                                </m:e>
                                <m:sub>
                                  <m:r>
                                    <a:rPr kumimoji="1" lang="en-US" altLang="zh-CN" sz="2400" b="0" i="1" smtClean="0">
                                      <a:latin typeface="Cambria Math" charset="0"/>
                                    </a:rPr>
                                    <m:t>𝑗</m:t>
                                  </m:r>
                                </m:sub>
                              </m:sSub>
                            </m:e>
                          </m:d>
                        </m:e>
                      </m:nary>
                    </m:oMath>
                  </m:oMathPara>
                </a14:m>
                <a:endParaRPr kumimoji="1" lang="zh-CN" altLang="en-US" sz="2400" dirty="0"/>
              </a:p>
            </p:txBody>
          </p:sp>
        </mc:Choice>
        <mc:Fallback xmlns="">
          <p:sp>
            <p:nvSpPr>
              <p:cNvPr id="4" name="文本框 3"/>
              <p:cNvSpPr txBox="1">
                <a:spLocks noRot="1" noChangeAspect="1" noMove="1" noResize="1" noEditPoints="1" noAdjustHandles="1" noChangeArrowheads="1" noChangeShapeType="1" noTextEdit="1"/>
              </p:cNvSpPr>
              <p:nvPr/>
            </p:nvSpPr>
            <p:spPr>
              <a:xfrm>
                <a:off x="729779" y="2623649"/>
                <a:ext cx="7016012" cy="1419235"/>
              </a:xfrm>
              <a:prstGeom prst="rect">
                <a:avLst/>
              </a:prstGeom>
              <a:blipFill rotWithShape="0">
                <a:blip r:embed="rId2"/>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 name="矩形 4"/>
              <p:cNvSpPr/>
              <p:nvPr/>
            </p:nvSpPr>
            <p:spPr>
              <a:xfrm>
                <a:off x="495301" y="5269534"/>
                <a:ext cx="8360832" cy="98854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kumimoji="1" lang="en-US" altLang="zh-CN" sz="2400" b="0" i="1" smtClean="0">
                          <a:latin typeface="Cambria Math" charset="0"/>
                        </a:rPr>
                        <m:t>𝐸</m:t>
                      </m:r>
                      <m:d>
                        <m:dPr>
                          <m:ctrlPr>
                            <a:rPr kumimoji="1" lang="en-US" altLang="zh-CN" sz="2400" b="0" i="1" smtClean="0">
                              <a:latin typeface="Cambria Math" charset="0"/>
                            </a:rPr>
                          </m:ctrlPr>
                        </m:dPr>
                        <m:e>
                          <m:r>
                            <a:rPr kumimoji="1" lang="en-US" altLang="zh-CN" sz="2400" b="1" i="1" smtClean="0">
                              <a:latin typeface="Cambria Math" charset="0"/>
                            </a:rPr>
                            <m:t>𝒙</m:t>
                          </m:r>
                          <m:r>
                            <a:rPr kumimoji="1" lang="en-US" altLang="zh-CN" sz="2400" b="0" i="1" smtClean="0">
                              <a:latin typeface="Cambria Math" charset="0"/>
                            </a:rPr>
                            <m:t>,</m:t>
                          </m:r>
                          <m:sSub>
                            <m:sSubPr>
                              <m:ctrlPr>
                                <a:rPr kumimoji="1" lang="en-US" altLang="zh-CN" sz="2400" b="0" i="1" smtClean="0">
                                  <a:latin typeface="Cambria Math" charset="0"/>
                                </a:rPr>
                              </m:ctrlPr>
                            </m:sSubPr>
                            <m:e>
                              <m:r>
                                <m:rPr>
                                  <m:sty m:val="p"/>
                                </m:rPr>
                                <a:rPr kumimoji="1" lang="en-US" altLang="zh-CN" sz="2400" b="0" i="0" smtClean="0">
                                  <a:latin typeface="Cambria Math" charset="0"/>
                                </a:rPr>
                                <m:t>Θ</m:t>
                              </m:r>
                            </m:e>
                            <m:sub>
                              <m:r>
                                <a:rPr kumimoji="1" lang="en-US" altLang="zh-CN" sz="2400" b="0" i="1" smtClean="0">
                                  <a:latin typeface="Cambria Math" charset="0"/>
                                </a:rPr>
                                <m:t>𝐹</m:t>
                              </m:r>
                            </m:sub>
                          </m:sSub>
                          <m:r>
                            <a:rPr kumimoji="1" lang="en-US" altLang="zh-CN" sz="2400" b="0" i="1" smtClean="0">
                              <a:latin typeface="Cambria Math" charset="0"/>
                            </a:rPr>
                            <m:t>,</m:t>
                          </m:r>
                          <m:sSub>
                            <m:sSubPr>
                              <m:ctrlPr>
                                <a:rPr kumimoji="1" lang="en-US" altLang="zh-CN" sz="2400" b="0" i="1" smtClean="0">
                                  <a:latin typeface="Cambria Math" charset="0"/>
                                </a:rPr>
                              </m:ctrlPr>
                            </m:sSubPr>
                            <m:e>
                              <m:r>
                                <m:rPr>
                                  <m:sty m:val="p"/>
                                </m:rPr>
                                <a:rPr kumimoji="1" lang="en-US" altLang="zh-CN" sz="2400" b="0" i="0" smtClean="0">
                                  <a:latin typeface="Cambria Math" charset="0"/>
                                </a:rPr>
                                <m:t>Θ</m:t>
                              </m:r>
                            </m:e>
                            <m:sub>
                              <m:r>
                                <a:rPr kumimoji="1" lang="en-US" altLang="zh-CN" sz="2400" b="0" i="1" smtClean="0">
                                  <a:latin typeface="Cambria Math" charset="0"/>
                                </a:rPr>
                                <m:t>𝐵</m:t>
                              </m:r>
                            </m:sub>
                          </m:sSub>
                        </m:e>
                      </m:d>
                      <m:r>
                        <a:rPr kumimoji="1" lang="en-US" altLang="zh-CN" sz="2400" b="0" i="1" smtClean="0">
                          <a:latin typeface="Cambria Math" charset="0"/>
                        </a:rPr>
                        <m:t>=…+</m:t>
                      </m:r>
                      <m:nary>
                        <m:naryPr>
                          <m:chr m:val="∑"/>
                          <m:supHide m:val="on"/>
                          <m:ctrlPr>
                            <a:rPr kumimoji="1" lang="en-US" altLang="zh-CN" sz="2400" b="0" i="1" smtClean="0">
                              <a:latin typeface="Cambria Math" charset="0"/>
                            </a:rPr>
                          </m:ctrlPr>
                        </m:naryPr>
                        <m:sub>
                          <m:r>
                            <m:rPr>
                              <m:brk m:alnAt="7"/>
                            </m:rPr>
                            <a:rPr kumimoji="1" lang="en-US" altLang="zh-CN" sz="2400" b="0" i="1" smtClean="0">
                              <a:latin typeface="Cambria Math" charset="0"/>
                            </a:rPr>
                            <m:t>𝑖</m:t>
                          </m:r>
                          <m:r>
                            <a:rPr kumimoji="1" lang="en-US" altLang="zh-CN" sz="2400" b="0" i="1" smtClean="0">
                              <a:latin typeface="Cambria Math" charset="0"/>
                            </a:rPr>
                            <m:t>∈</m:t>
                          </m:r>
                          <m:r>
                            <a:rPr kumimoji="1" lang="en-US" altLang="zh-CN" sz="2400" b="0" i="1" smtClean="0">
                              <a:latin typeface="Cambria Math" charset="0"/>
                            </a:rPr>
                            <m:t>𝑁</m:t>
                          </m:r>
                        </m:sub>
                        <m:sup/>
                        <m:e>
                          <m:d>
                            <m:dPr>
                              <m:ctrlPr>
                                <a:rPr kumimoji="1" lang="en-US" altLang="zh-CN" sz="2400" b="0" i="1" smtClean="0">
                                  <a:latin typeface="Cambria Math" charset="0"/>
                                </a:rPr>
                              </m:ctrlPr>
                            </m:dPr>
                            <m:e>
                              <m:sSub>
                                <m:sSubPr>
                                  <m:ctrlPr>
                                    <a:rPr kumimoji="1" lang="en-US" altLang="zh-CN" sz="2400" i="1">
                                      <a:latin typeface="Cambria Math" charset="0"/>
                                    </a:rPr>
                                  </m:ctrlPr>
                                </m:sSubPr>
                                <m:e>
                                  <m:r>
                                    <a:rPr kumimoji="1" lang="en-US" altLang="zh-CN" sz="2400" i="1">
                                      <a:latin typeface="Cambria Math" charset="0"/>
                                    </a:rPr>
                                    <m:t>𝑃</m:t>
                                  </m:r>
                                </m:e>
                                <m:sub>
                                  <m:r>
                                    <a:rPr kumimoji="1" lang="en-US" altLang="zh-CN" sz="2400" i="1">
                                      <a:latin typeface="Cambria Math" charset="0"/>
                                    </a:rPr>
                                    <m:t>𝐹</m:t>
                                  </m:r>
                                </m:sub>
                              </m:sSub>
                              <m:d>
                                <m:dPr>
                                  <m:ctrlPr>
                                    <a:rPr kumimoji="1" lang="en-US" altLang="zh-CN" sz="2400" i="1">
                                      <a:latin typeface="Cambria Math" charset="0"/>
                                    </a:rPr>
                                  </m:ctrlPr>
                                </m:dPr>
                                <m:e>
                                  <m:sSub>
                                    <m:sSubPr>
                                      <m:ctrlPr>
                                        <a:rPr kumimoji="1" lang="en-US" altLang="zh-CN" sz="2400" i="1">
                                          <a:latin typeface="Cambria Math" charset="0"/>
                                        </a:rPr>
                                      </m:ctrlPr>
                                    </m:sSubPr>
                                    <m:e>
                                      <m:r>
                                        <a:rPr kumimoji="1" lang="en-US" altLang="zh-CN" sz="2400" i="1">
                                          <a:latin typeface="Cambria Math" charset="0"/>
                                        </a:rPr>
                                        <m:t>𝐼</m:t>
                                      </m:r>
                                    </m:e>
                                    <m:sub>
                                      <m:r>
                                        <a:rPr kumimoji="1" lang="en-US" altLang="zh-CN" sz="2400" i="1">
                                          <a:latin typeface="Cambria Math" charset="0"/>
                                        </a:rPr>
                                        <m:t>𝑖</m:t>
                                      </m:r>
                                    </m:sub>
                                  </m:sSub>
                                  <m:r>
                                    <a:rPr kumimoji="1" lang="en-US" altLang="zh-CN" sz="2400" i="1">
                                      <a:latin typeface="Cambria Math" charset="0"/>
                                    </a:rPr>
                                    <m:t>,</m:t>
                                  </m:r>
                                  <m:sSub>
                                    <m:sSubPr>
                                      <m:ctrlPr>
                                        <a:rPr kumimoji="1" lang="en-US" altLang="zh-CN" sz="2400" i="1">
                                          <a:latin typeface="Cambria Math" charset="0"/>
                                        </a:rPr>
                                      </m:ctrlPr>
                                    </m:sSubPr>
                                    <m:e>
                                      <m:r>
                                        <m:rPr>
                                          <m:sty m:val="p"/>
                                        </m:rPr>
                                        <a:rPr kumimoji="1" lang="en-US" altLang="zh-CN" sz="2400">
                                          <a:latin typeface="Cambria Math" charset="0"/>
                                        </a:rPr>
                                        <m:t>Θ</m:t>
                                      </m:r>
                                    </m:e>
                                    <m:sub>
                                      <m:r>
                                        <a:rPr kumimoji="1" lang="en-US" altLang="zh-CN" sz="2400" i="1">
                                          <a:latin typeface="Cambria Math" charset="0"/>
                                        </a:rPr>
                                        <m:t>𝐹</m:t>
                                      </m:r>
                                    </m:sub>
                                  </m:sSub>
                                </m:e>
                              </m:d>
                              <m:d>
                                <m:dPr>
                                  <m:begChr m:val="["/>
                                  <m:endChr m:val="]"/>
                                  <m:ctrlPr>
                                    <a:rPr kumimoji="1" lang="en-US" altLang="zh-CN" sz="2400" i="1">
                                      <a:latin typeface="Cambria Math" charset="0"/>
                                    </a:rPr>
                                  </m:ctrlPr>
                                </m:dPr>
                                <m:e>
                                  <m:sSub>
                                    <m:sSubPr>
                                      <m:ctrlPr>
                                        <a:rPr kumimoji="1" lang="en-US" altLang="zh-CN" sz="2400" i="1">
                                          <a:latin typeface="Cambria Math" charset="0"/>
                                        </a:rPr>
                                      </m:ctrlPr>
                                    </m:sSubPr>
                                    <m:e>
                                      <m:r>
                                        <a:rPr kumimoji="1" lang="en-US" altLang="zh-CN" sz="2400" i="1">
                                          <a:latin typeface="Cambria Math" charset="0"/>
                                        </a:rPr>
                                        <m:t>𝑥</m:t>
                                      </m:r>
                                    </m:e>
                                    <m:sub>
                                      <m:r>
                                        <a:rPr kumimoji="1" lang="en-US" altLang="zh-CN" sz="2400" i="1">
                                          <a:latin typeface="Cambria Math" charset="0"/>
                                        </a:rPr>
                                        <m:t>𝑖</m:t>
                                      </m:r>
                                    </m:sub>
                                  </m:sSub>
                                  <m:r>
                                    <a:rPr kumimoji="1" lang="en-US" altLang="zh-CN" sz="2400" i="1">
                                      <a:latin typeface="Cambria Math" charset="0"/>
                                    </a:rPr>
                                    <m:t>=1</m:t>
                                  </m:r>
                                </m:e>
                              </m:d>
                              <m:r>
                                <a:rPr kumimoji="1" lang="en-US" altLang="zh-CN" sz="2400" b="0" i="1" smtClean="0">
                                  <a:latin typeface="Cambria Math" charset="0"/>
                                </a:rPr>
                                <m:t>+</m:t>
                              </m:r>
                              <m:sSub>
                                <m:sSubPr>
                                  <m:ctrlPr>
                                    <a:rPr kumimoji="1" lang="en-US" altLang="zh-CN" sz="2400" i="1">
                                      <a:latin typeface="Cambria Math" charset="0"/>
                                    </a:rPr>
                                  </m:ctrlPr>
                                </m:sSubPr>
                                <m:e>
                                  <m:r>
                                    <a:rPr kumimoji="1" lang="en-US" altLang="zh-CN" sz="2400" i="1">
                                      <a:latin typeface="Cambria Math" charset="0"/>
                                    </a:rPr>
                                    <m:t>𝑃</m:t>
                                  </m:r>
                                </m:e>
                                <m:sub>
                                  <m:r>
                                    <a:rPr kumimoji="1" lang="en-US" altLang="zh-CN" sz="2400" b="0" i="1" smtClean="0">
                                      <a:latin typeface="Cambria Math" charset="0"/>
                                    </a:rPr>
                                    <m:t>𝐵</m:t>
                                  </m:r>
                                </m:sub>
                              </m:sSub>
                              <m:d>
                                <m:dPr>
                                  <m:ctrlPr>
                                    <a:rPr kumimoji="1" lang="en-US" altLang="zh-CN" sz="2400" i="1">
                                      <a:latin typeface="Cambria Math" charset="0"/>
                                    </a:rPr>
                                  </m:ctrlPr>
                                </m:dPr>
                                <m:e>
                                  <m:sSub>
                                    <m:sSubPr>
                                      <m:ctrlPr>
                                        <a:rPr kumimoji="1" lang="en-US" altLang="zh-CN" sz="2400" i="1">
                                          <a:latin typeface="Cambria Math" charset="0"/>
                                        </a:rPr>
                                      </m:ctrlPr>
                                    </m:sSubPr>
                                    <m:e>
                                      <m:r>
                                        <a:rPr kumimoji="1" lang="en-US" altLang="zh-CN" sz="2400" i="1">
                                          <a:latin typeface="Cambria Math" charset="0"/>
                                        </a:rPr>
                                        <m:t>𝐼</m:t>
                                      </m:r>
                                    </m:e>
                                    <m:sub>
                                      <m:r>
                                        <a:rPr kumimoji="1" lang="en-US" altLang="zh-CN" sz="2400" i="1">
                                          <a:latin typeface="Cambria Math" charset="0"/>
                                        </a:rPr>
                                        <m:t>𝑖</m:t>
                                      </m:r>
                                    </m:sub>
                                  </m:sSub>
                                  <m:r>
                                    <a:rPr kumimoji="1" lang="en-US" altLang="zh-CN" sz="2400" i="1">
                                      <a:latin typeface="Cambria Math" charset="0"/>
                                    </a:rPr>
                                    <m:t>,</m:t>
                                  </m:r>
                                  <m:sSub>
                                    <m:sSubPr>
                                      <m:ctrlPr>
                                        <a:rPr kumimoji="1" lang="en-US" altLang="zh-CN" sz="2400" i="1">
                                          <a:latin typeface="Cambria Math" charset="0"/>
                                        </a:rPr>
                                      </m:ctrlPr>
                                    </m:sSubPr>
                                    <m:e>
                                      <m:r>
                                        <m:rPr>
                                          <m:sty m:val="p"/>
                                        </m:rPr>
                                        <a:rPr kumimoji="1" lang="en-US" altLang="zh-CN" sz="2400">
                                          <a:latin typeface="Cambria Math" charset="0"/>
                                        </a:rPr>
                                        <m:t>Θ</m:t>
                                      </m:r>
                                    </m:e>
                                    <m:sub>
                                      <m:r>
                                        <a:rPr kumimoji="1" lang="en-US" altLang="zh-CN" sz="2400" b="0" i="1" smtClean="0">
                                          <a:latin typeface="Cambria Math" charset="0"/>
                                        </a:rPr>
                                        <m:t>𝐵</m:t>
                                      </m:r>
                                    </m:sub>
                                  </m:sSub>
                                </m:e>
                              </m:d>
                              <m:d>
                                <m:dPr>
                                  <m:begChr m:val="["/>
                                  <m:endChr m:val="]"/>
                                  <m:ctrlPr>
                                    <a:rPr kumimoji="1" lang="en-US" altLang="zh-CN" sz="2400" i="1">
                                      <a:latin typeface="Cambria Math" charset="0"/>
                                    </a:rPr>
                                  </m:ctrlPr>
                                </m:dPr>
                                <m:e>
                                  <m:sSub>
                                    <m:sSubPr>
                                      <m:ctrlPr>
                                        <a:rPr kumimoji="1" lang="en-US" altLang="zh-CN" sz="2400" i="1">
                                          <a:latin typeface="Cambria Math" charset="0"/>
                                        </a:rPr>
                                      </m:ctrlPr>
                                    </m:sSubPr>
                                    <m:e>
                                      <m:r>
                                        <a:rPr kumimoji="1" lang="en-US" altLang="zh-CN" sz="2400" i="1">
                                          <a:latin typeface="Cambria Math" charset="0"/>
                                        </a:rPr>
                                        <m:t>𝑥</m:t>
                                      </m:r>
                                    </m:e>
                                    <m:sub>
                                      <m:r>
                                        <a:rPr kumimoji="1" lang="en-US" altLang="zh-CN" sz="2400" i="1">
                                          <a:latin typeface="Cambria Math" charset="0"/>
                                        </a:rPr>
                                        <m:t>𝑖</m:t>
                                      </m:r>
                                    </m:sub>
                                  </m:sSub>
                                  <m:r>
                                    <a:rPr kumimoji="1" lang="en-US" altLang="zh-CN" sz="2400" i="1">
                                      <a:latin typeface="Cambria Math" charset="0"/>
                                    </a:rPr>
                                    <m:t>=</m:t>
                                  </m:r>
                                  <m:r>
                                    <a:rPr kumimoji="1" lang="en-US" altLang="zh-CN" sz="2400" b="0" i="1" smtClean="0">
                                      <a:latin typeface="Cambria Math" charset="0"/>
                                    </a:rPr>
                                    <m:t>0</m:t>
                                  </m:r>
                                </m:e>
                              </m:d>
                            </m:e>
                          </m:d>
                        </m:e>
                      </m:nary>
                    </m:oMath>
                  </m:oMathPara>
                </a14:m>
                <a:endParaRPr lang="zh-CN" altLang="en-US" sz="2400" dirty="0"/>
              </a:p>
            </p:txBody>
          </p:sp>
        </mc:Choice>
        <mc:Fallback xmlns="">
          <p:sp>
            <p:nvSpPr>
              <p:cNvPr id="5" name="矩形 4"/>
              <p:cNvSpPr>
                <a:spLocks noRot="1" noChangeAspect="1" noMove="1" noResize="1" noEditPoints="1" noAdjustHandles="1" noChangeArrowheads="1" noChangeShapeType="1" noTextEdit="1"/>
              </p:cNvSpPr>
              <p:nvPr/>
            </p:nvSpPr>
            <p:spPr>
              <a:xfrm>
                <a:off x="495301" y="5269534"/>
                <a:ext cx="8360832" cy="988540"/>
              </a:xfrm>
              <a:prstGeom prst="rect">
                <a:avLst/>
              </a:prstGeom>
              <a:blipFill rotWithShape="0">
                <a:blip r:embed="rId3"/>
                <a:stretch>
                  <a:fillRect/>
                </a:stretch>
              </a:blipFill>
            </p:spPr>
            <p:txBody>
              <a:bodyPr/>
              <a:lstStyle/>
              <a:p>
                <a:r>
                  <a:rPr lang="zh-CN" altLang="en-US">
                    <a:noFill/>
                  </a:rPr>
                  <a:t> </a:t>
                </a:r>
              </a:p>
            </p:txBody>
          </p:sp>
        </mc:Fallback>
      </mc:AlternateContent>
      <p:sp>
        <p:nvSpPr>
          <p:cNvPr id="6" name="上下箭头 5"/>
          <p:cNvSpPr/>
          <p:nvPr/>
        </p:nvSpPr>
        <p:spPr>
          <a:xfrm>
            <a:off x="4090737" y="4042884"/>
            <a:ext cx="482447" cy="122665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93993534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Relationship</a:t>
            </a:r>
            <a:endParaRPr kumimoji="1" lang="zh-CN" altLang="en-US" dirty="0"/>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p:txBody>
              <a:bodyPr>
                <a:normAutofit/>
              </a:bodyPr>
              <a:lstStyle/>
              <a:p>
                <a:pPr marL="0" indent="0" algn="just">
                  <a:buNone/>
                </a:pPr>
                <a:r>
                  <a:rPr lang="en-US" altLang="zh-CN" sz="2400" b="1" dirty="0" smtClean="0">
                    <a:ln w="0"/>
                    <a:solidFill>
                      <a:schemeClr val="tx1"/>
                    </a:solidFill>
                    <a:effectLst>
                      <a:outerShdw blurRad="38100" dist="19050" dir="2700000" algn="tl" rotWithShape="0">
                        <a:schemeClr val="dk1">
                          <a:alpha val="40000"/>
                        </a:schemeClr>
                      </a:outerShdw>
                    </a:effectLst>
                  </a:rPr>
                  <a:t>Theorem: </a:t>
                </a:r>
                <a:r>
                  <a:rPr lang="en-US" altLang="zh-CN" sz="2400" dirty="0">
                    <a:ln w="0"/>
                    <a:solidFill>
                      <a:schemeClr val="tx1"/>
                    </a:solidFill>
                    <a:effectLst>
                      <a:outerShdw blurRad="38100" dist="19050" dir="2700000" algn="tl" rotWithShape="0">
                        <a:schemeClr val="dk1">
                          <a:alpha val="40000"/>
                        </a:schemeClr>
                      </a:outerShdw>
                    </a:effectLst>
                  </a:rPr>
                  <a:t>The minimizer of the </a:t>
                </a:r>
                <a:r>
                  <a:rPr lang="en-US" altLang="zh-CN" sz="2400" dirty="0" smtClean="0">
                    <a:ln w="0"/>
                    <a:solidFill>
                      <a:schemeClr val="tx1"/>
                    </a:solidFill>
                    <a:effectLst>
                      <a:outerShdw blurRad="38100" dist="19050" dir="2700000" algn="tl" rotWithShape="0">
                        <a:schemeClr val="dk1">
                          <a:alpha val="40000"/>
                        </a:schemeClr>
                      </a:outerShdw>
                    </a:effectLst>
                  </a:rPr>
                  <a:t>GrabCut functional </a:t>
                </a:r>
              </a:p>
              <a:p>
                <a:pPr marL="0" indent="0" algn="ctr">
                  <a:buNone/>
                </a:pPr>
                <a14:m>
                  <m:oMath xmlns:m="http://schemas.openxmlformats.org/officeDocument/2006/math">
                    <m:sSup>
                      <m:sSupPr>
                        <m:ctrlPr>
                          <a:rPr lang="en-US" altLang="zh-CN" sz="2400" b="0" i="1" smtClean="0">
                            <a:ln w="0"/>
                            <a:solidFill>
                              <a:schemeClr val="tx1"/>
                            </a:solidFill>
                            <a:effectLst>
                              <a:outerShdw blurRad="38100" dist="19050" dir="2700000" algn="tl" rotWithShape="0">
                                <a:schemeClr val="dk1">
                                  <a:alpha val="40000"/>
                                </a:schemeClr>
                              </a:outerShdw>
                            </a:effectLst>
                            <a:latin typeface="Cambria Math" charset="0"/>
                          </a:rPr>
                        </m:ctrlPr>
                      </m:sSupPr>
                      <m:e>
                        <m:r>
                          <a:rPr lang="en-US" altLang="zh-CN" sz="2400" b="1" i="1" smtClean="0">
                            <a:ln w="0"/>
                            <a:solidFill>
                              <a:schemeClr val="tx1"/>
                            </a:solidFill>
                            <a:effectLst>
                              <a:outerShdw blurRad="38100" dist="19050" dir="2700000" algn="tl" rotWithShape="0">
                                <a:schemeClr val="dk1">
                                  <a:alpha val="40000"/>
                                </a:schemeClr>
                              </a:outerShdw>
                            </a:effectLst>
                            <a:latin typeface="Cambria Math" charset="0"/>
                          </a:rPr>
                          <m:t>𝒙</m:t>
                        </m:r>
                      </m:e>
                      <m:sup>
                        <m:r>
                          <a:rPr lang="en-US" altLang="zh-CN" sz="2400" b="0" i="1" smtClean="0">
                            <a:ln w="0"/>
                            <a:solidFill>
                              <a:schemeClr val="tx1"/>
                            </a:solidFill>
                            <a:effectLst>
                              <a:outerShdw blurRad="38100" dist="19050" dir="2700000" algn="tl" rotWithShape="0">
                                <a:schemeClr val="dk1">
                                  <a:alpha val="40000"/>
                                </a:schemeClr>
                              </a:outerShdw>
                            </a:effectLst>
                            <a:latin typeface="Cambria Math" charset="0"/>
                          </a:rPr>
                          <m:t>∗</m:t>
                        </m:r>
                      </m:sup>
                    </m:sSup>
                    <m:r>
                      <a:rPr lang="en-US" altLang="zh-CN" sz="2400" b="0" i="1" smtClean="0">
                        <a:ln w="0"/>
                        <a:solidFill>
                          <a:schemeClr val="tx1"/>
                        </a:solidFill>
                        <a:effectLst>
                          <a:outerShdw blurRad="38100" dist="19050" dir="2700000" algn="tl" rotWithShape="0">
                            <a:schemeClr val="dk1">
                              <a:alpha val="40000"/>
                            </a:schemeClr>
                          </a:outerShdw>
                        </a:effectLst>
                        <a:latin typeface="Cambria Math" charset="0"/>
                      </a:rPr>
                      <m:t>=</m:t>
                    </m:r>
                    <m:func>
                      <m:funcPr>
                        <m:ctrlPr>
                          <a:rPr lang="en-US" altLang="zh-CN" sz="2400" b="0" i="1" smtClean="0">
                            <a:ln w="0"/>
                            <a:solidFill>
                              <a:schemeClr val="tx1"/>
                            </a:solidFill>
                            <a:effectLst>
                              <a:outerShdw blurRad="38100" dist="19050" dir="2700000" algn="tl" rotWithShape="0">
                                <a:schemeClr val="dk1">
                                  <a:alpha val="40000"/>
                                </a:schemeClr>
                              </a:outerShdw>
                            </a:effectLst>
                            <a:latin typeface="Cambria Math" charset="0"/>
                          </a:rPr>
                        </m:ctrlPr>
                      </m:funcPr>
                      <m:fName>
                        <m:r>
                          <m:rPr>
                            <m:sty m:val="p"/>
                          </m:rPr>
                          <a:rPr lang="en-US" altLang="zh-CN" sz="2400" b="0" i="0" smtClean="0">
                            <a:ln w="0"/>
                            <a:solidFill>
                              <a:schemeClr val="tx1"/>
                            </a:solidFill>
                            <a:effectLst>
                              <a:outerShdw blurRad="38100" dist="19050" dir="2700000" algn="tl" rotWithShape="0">
                                <a:schemeClr val="dk1">
                                  <a:alpha val="40000"/>
                                </a:schemeClr>
                              </a:outerShdw>
                            </a:effectLst>
                            <a:latin typeface="Cambria Math" charset="0"/>
                          </a:rPr>
                          <m:t>arg</m:t>
                        </m:r>
                      </m:fName>
                      <m:e>
                        <m:func>
                          <m:funcPr>
                            <m:ctrlPr>
                              <a:rPr lang="en-US" altLang="zh-CN" sz="2400" b="0" i="1" smtClean="0">
                                <a:ln w="0"/>
                                <a:solidFill>
                                  <a:schemeClr val="tx1"/>
                                </a:solidFill>
                                <a:effectLst>
                                  <a:outerShdw blurRad="38100" dist="19050" dir="2700000" algn="tl" rotWithShape="0">
                                    <a:schemeClr val="dk1">
                                      <a:alpha val="40000"/>
                                    </a:schemeClr>
                                  </a:outerShdw>
                                </a:effectLst>
                                <a:latin typeface="Cambria Math" charset="0"/>
                              </a:rPr>
                            </m:ctrlPr>
                          </m:funcPr>
                          <m:fName>
                            <m:limLow>
                              <m:limLowPr>
                                <m:ctrlPr>
                                  <a:rPr lang="en-US" altLang="zh-CN" sz="2400" b="0" i="1" smtClean="0">
                                    <a:ln w="0"/>
                                    <a:solidFill>
                                      <a:schemeClr val="tx1"/>
                                    </a:solidFill>
                                    <a:effectLst>
                                      <a:outerShdw blurRad="38100" dist="19050" dir="2700000" algn="tl" rotWithShape="0">
                                        <a:schemeClr val="dk1">
                                          <a:alpha val="40000"/>
                                        </a:schemeClr>
                                      </a:outerShdw>
                                    </a:effectLst>
                                    <a:latin typeface="Cambria Math" charset="0"/>
                                  </a:rPr>
                                </m:ctrlPr>
                              </m:limLowPr>
                              <m:e>
                                <m:r>
                                  <m:rPr>
                                    <m:sty m:val="p"/>
                                  </m:rPr>
                                  <a:rPr lang="en-US" altLang="zh-CN" sz="2400" b="0" i="0" smtClean="0">
                                    <a:ln w="0"/>
                                    <a:solidFill>
                                      <a:schemeClr val="tx1"/>
                                    </a:solidFill>
                                    <a:effectLst>
                                      <a:outerShdw blurRad="38100" dist="19050" dir="2700000" algn="tl" rotWithShape="0">
                                        <a:schemeClr val="dk1">
                                          <a:alpha val="40000"/>
                                        </a:schemeClr>
                                      </a:outerShdw>
                                    </a:effectLst>
                                    <a:latin typeface="Cambria Math" charset="0"/>
                                  </a:rPr>
                                  <m:t>min</m:t>
                                </m:r>
                              </m:e>
                              <m:lim>
                                <m:r>
                                  <a:rPr lang="en-US" altLang="zh-CN" sz="2400" b="1" i="1" smtClean="0">
                                    <a:ln w="0"/>
                                    <a:solidFill>
                                      <a:schemeClr val="tx1"/>
                                    </a:solidFill>
                                    <a:effectLst>
                                      <a:outerShdw blurRad="38100" dist="19050" dir="2700000" algn="tl" rotWithShape="0">
                                        <a:schemeClr val="dk1">
                                          <a:alpha val="40000"/>
                                        </a:schemeClr>
                                      </a:outerShdw>
                                    </a:effectLst>
                                    <a:latin typeface="Cambria Math" charset="0"/>
                                  </a:rPr>
                                  <m:t>𝒙</m:t>
                                </m:r>
                              </m:lim>
                            </m:limLow>
                          </m:fName>
                          <m:e>
                            <m:func>
                              <m:funcPr>
                                <m:ctrlPr>
                                  <a:rPr lang="en-US" altLang="zh-CN" sz="2400" b="0" i="1" smtClean="0">
                                    <a:ln w="0"/>
                                    <a:solidFill>
                                      <a:schemeClr val="tx1"/>
                                    </a:solidFill>
                                    <a:effectLst>
                                      <a:outerShdw blurRad="38100" dist="19050" dir="2700000" algn="tl" rotWithShape="0">
                                        <a:schemeClr val="dk1">
                                          <a:alpha val="40000"/>
                                        </a:schemeClr>
                                      </a:outerShdw>
                                    </a:effectLst>
                                    <a:latin typeface="Cambria Math" charset="0"/>
                                  </a:rPr>
                                </m:ctrlPr>
                              </m:funcPr>
                              <m:fName>
                                <m:limLow>
                                  <m:limLowPr>
                                    <m:ctrlPr>
                                      <a:rPr lang="en-US" altLang="zh-CN" sz="2400" b="0" i="1" smtClean="0">
                                        <a:ln w="0"/>
                                        <a:solidFill>
                                          <a:schemeClr val="tx1"/>
                                        </a:solidFill>
                                        <a:effectLst>
                                          <a:outerShdw blurRad="38100" dist="19050" dir="2700000" algn="tl" rotWithShape="0">
                                            <a:schemeClr val="dk1">
                                              <a:alpha val="40000"/>
                                            </a:schemeClr>
                                          </a:outerShdw>
                                        </a:effectLst>
                                        <a:latin typeface="Cambria Math" charset="0"/>
                                      </a:rPr>
                                    </m:ctrlPr>
                                  </m:limLowPr>
                                  <m:e>
                                    <m:r>
                                      <m:rPr>
                                        <m:sty m:val="p"/>
                                      </m:rPr>
                                      <a:rPr lang="en-US" altLang="zh-CN" sz="2400" b="0" i="0" smtClean="0">
                                        <a:ln w="0"/>
                                        <a:solidFill>
                                          <a:schemeClr val="tx1"/>
                                        </a:solidFill>
                                        <a:effectLst>
                                          <a:outerShdw blurRad="38100" dist="19050" dir="2700000" algn="tl" rotWithShape="0">
                                            <a:schemeClr val="dk1">
                                              <a:alpha val="40000"/>
                                            </a:schemeClr>
                                          </a:outerShdw>
                                        </a:effectLst>
                                        <a:latin typeface="Cambria Math" charset="0"/>
                                      </a:rPr>
                                      <m:t>min</m:t>
                                    </m:r>
                                  </m:e>
                                  <m:lim>
                                    <m:sSub>
                                      <m:sSubPr>
                                        <m:ctrlPr>
                                          <a:rPr lang="en-US" altLang="zh-CN" sz="2400" b="0" i="1" smtClean="0">
                                            <a:ln w="0"/>
                                            <a:solidFill>
                                              <a:schemeClr val="tx1"/>
                                            </a:solidFill>
                                            <a:effectLst>
                                              <a:outerShdw blurRad="38100" dist="19050" dir="2700000" algn="tl" rotWithShape="0">
                                                <a:schemeClr val="dk1">
                                                  <a:alpha val="40000"/>
                                                </a:schemeClr>
                                              </a:outerShdw>
                                            </a:effectLst>
                                            <a:latin typeface="Cambria Math" charset="0"/>
                                          </a:rPr>
                                        </m:ctrlPr>
                                      </m:sSubPr>
                                      <m:e>
                                        <m:r>
                                          <m:rPr>
                                            <m:sty m:val="p"/>
                                          </m:rPr>
                                          <a:rPr lang="en-US" altLang="zh-CN" sz="2400" b="0" i="0" smtClean="0">
                                            <a:ln w="0"/>
                                            <a:solidFill>
                                              <a:schemeClr val="tx1"/>
                                            </a:solidFill>
                                            <a:effectLst>
                                              <a:outerShdw blurRad="38100" dist="19050" dir="2700000" algn="tl" rotWithShape="0">
                                                <a:schemeClr val="dk1">
                                                  <a:alpha val="40000"/>
                                                </a:schemeClr>
                                              </a:outerShdw>
                                            </a:effectLst>
                                            <a:latin typeface="Cambria Math" charset="0"/>
                                          </a:rPr>
                                          <m:t>Θ</m:t>
                                        </m:r>
                                      </m:e>
                                      <m:sub>
                                        <m:r>
                                          <a:rPr lang="en-US" altLang="zh-CN" sz="2400" b="0" i="1" smtClean="0">
                                            <a:ln w="0"/>
                                            <a:solidFill>
                                              <a:schemeClr val="tx1"/>
                                            </a:solidFill>
                                            <a:effectLst>
                                              <a:outerShdw blurRad="38100" dist="19050" dir="2700000" algn="tl" rotWithShape="0">
                                                <a:schemeClr val="dk1">
                                                  <a:alpha val="40000"/>
                                                </a:schemeClr>
                                              </a:outerShdw>
                                            </a:effectLst>
                                            <a:latin typeface="Cambria Math" charset="0"/>
                                          </a:rPr>
                                          <m:t>𝐹</m:t>
                                        </m:r>
                                      </m:sub>
                                    </m:sSub>
                                    <m:r>
                                      <a:rPr lang="en-US" altLang="zh-CN" sz="2400" b="0" i="1" smtClean="0">
                                        <a:ln w="0"/>
                                        <a:solidFill>
                                          <a:schemeClr val="tx1"/>
                                        </a:solidFill>
                                        <a:effectLst>
                                          <a:outerShdw blurRad="38100" dist="19050" dir="2700000" algn="tl" rotWithShape="0">
                                            <a:schemeClr val="dk1">
                                              <a:alpha val="40000"/>
                                            </a:schemeClr>
                                          </a:outerShdw>
                                        </a:effectLst>
                                        <a:latin typeface="Cambria Math" charset="0"/>
                                      </a:rPr>
                                      <m:t>,</m:t>
                                    </m:r>
                                    <m:sSub>
                                      <m:sSubPr>
                                        <m:ctrlPr>
                                          <a:rPr lang="en-US" altLang="zh-CN" sz="2400" b="0" i="1" smtClean="0">
                                            <a:ln w="0"/>
                                            <a:solidFill>
                                              <a:schemeClr val="tx1"/>
                                            </a:solidFill>
                                            <a:effectLst>
                                              <a:outerShdw blurRad="38100" dist="19050" dir="2700000" algn="tl" rotWithShape="0">
                                                <a:schemeClr val="dk1">
                                                  <a:alpha val="40000"/>
                                                </a:schemeClr>
                                              </a:outerShdw>
                                            </a:effectLst>
                                            <a:latin typeface="Cambria Math" charset="0"/>
                                          </a:rPr>
                                        </m:ctrlPr>
                                      </m:sSubPr>
                                      <m:e>
                                        <m:r>
                                          <m:rPr>
                                            <m:sty m:val="p"/>
                                          </m:rPr>
                                          <a:rPr lang="en-US" altLang="zh-CN" sz="2400" b="0" i="0" smtClean="0">
                                            <a:ln w="0"/>
                                            <a:solidFill>
                                              <a:schemeClr val="tx1"/>
                                            </a:solidFill>
                                            <a:effectLst>
                                              <a:outerShdw blurRad="38100" dist="19050" dir="2700000" algn="tl" rotWithShape="0">
                                                <a:schemeClr val="dk1">
                                                  <a:alpha val="40000"/>
                                                </a:schemeClr>
                                              </a:outerShdw>
                                            </a:effectLst>
                                            <a:latin typeface="Cambria Math" charset="0"/>
                                          </a:rPr>
                                          <m:t>Θ</m:t>
                                        </m:r>
                                      </m:e>
                                      <m:sub>
                                        <m:r>
                                          <a:rPr lang="en-US" altLang="zh-CN" sz="2400" b="0" i="1" smtClean="0">
                                            <a:ln w="0"/>
                                            <a:solidFill>
                                              <a:schemeClr val="tx1"/>
                                            </a:solidFill>
                                            <a:effectLst>
                                              <a:outerShdw blurRad="38100" dist="19050" dir="2700000" algn="tl" rotWithShape="0">
                                                <a:schemeClr val="dk1">
                                                  <a:alpha val="40000"/>
                                                </a:schemeClr>
                                              </a:outerShdw>
                                            </a:effectLst>
                                            <a:latin typeface="Cambria Math" charset="0"/>
                                          </a:rPr>
                                          <m:t>𝐵</m:t>
                                        </m:r>
                                      </m:sub>
                                    </m:sSub>
                                  </m:lim>
                                </m:limLow>
                              </m:fName>
                              <m:e>
                                <m:r>
                                  <a:rPr lang="en-US" altLang="zh-CN" sz="2400" b="0" i="1" smtClean="0">
                                    <a:ln w="0"/>
                                    <a:solidFill>
                                      <a:schemeClr val="tx1"/>
                                    </a:solidFill>
                                    <a:effectLst>
                                      <a:outerShdw blurRad="38100" dist="19050" dir="2700000" algn="tl" rotWithShape="0">
                                        <a:schemeClr val="dk1">
                                          <a:alpha val="40000"/>
                                        </a:schemeClr>
                                      </a:outerShdw>
                                    </a:effectLst>
                                    <a:latin typeface="Cambria Math" charset="0"/>
                                  </a:rPr>
                                  <m:t>𝐸</m:t>
                                </m:r>
                                <m:d>
                                  <m:dPr>
                                    <m:ctrlPr>
                                      <a:rPr lang="en-US" altLang="zh-CN" sz="2400" b="0" i="1" smtClean="0">
                                        <a:ln w="0"/>
                                        <a:solidFill>
                                          <a:schemeClr val="tx1"/>
                                        </a:solidFill>
                                        <a:effectLst>
                                          <a:outerShdw blurRad="38100" dist="19050" dir="2700000" algn="tl" rotWithShape="0">
                                            <a:schemeClr val="dk1">
                                              <a:alpha val="40000"/>
                                            </a:schemeClr>
                                          </a:outerShdw>
                                        </a:effectLst>
                                        <a:latin typeface="Cambria Math" charset="0"/>
                                      </a:rPr>
                                    </m:ctrlPr>
                                  </m:dPr>
                                  <m:e>
                                    <m:r>
                                      <a:rPr lang="en-US" altLang="zh-CN" sz="2400" b="1" i="1" smtClean="0">
                                        <a:ln w="0"/>
                                        <a:solidFill>
                                          <a:schemeClr val="tx1"/>
                                        </a:solidFill>
                                        <a:effectLst>
                                          <a:outerShdw blurRad="38100" dist="19050" dir="2700000" algn="tl" rotWithShape="0">
                                            <a:schemeClr val="dk1">
                                              <a:alpha val="40000"/>
                                            </a:schemeClr>
                                          </a:outerShdw>
                                        </a:effectLst>
                                        <a:latin typeface="Cambria Math" charset="0"/>
                                      </a:rPr>
                                      <m:t>𝒙</m:t>
                                    </m:r>
                                    <m:r>
                                      <a:rPr lang="en-US" altLang="zh-CN" sz="2400" b="0" i="1" smtClean="0">
                                        <a:ln w="0"/>
                                        <a:solidFill>
                                          <a:schemeClr val="tx1"/>
                                        </a:solidFill>
                                        <a:effectLst>
                                          <a:outerShdw blurRad="38100" dist="19050" dir="2700000" algn="tl" rotWithShape="0">
                                            <a:schemeClr val="dk1">
                                              <a:alpha val="40000"/>
                                            </a:schemeClr>
                                          </a:outerShdw>
                                        </a:effectLst>
                                        <a:latin typeface="Cambria Math" charset="0"/>
                                      </a:rPr>
                                      <m:t>,</m:t>
                                    </m:r>
                                    <m:sSub>
                                      <m:sSubPr>
                                        <m:ctrlPr>
                                          <a:rPr lang="en-US" altLang="zh-CN" sz="2400" b="0" i="1" smtClean="0">
                                            <a:ln w="0"/>
                                            <a:solidFill>
                                              <a:schemeClr val="tx1"/>
                                            </a:solidFill>
                                            <a:effectLst>
                                              <a:outerShdw blurRad="38100" dist="19050" dir="2700000" algn="tl" rotWithShape="0">
                                                <a:schemeClr val="dk1">
                                                  <a:alpha val="40000"/>
                                                </a:schemeClr>
                                              </a:outerShdw>
                                            </a:effectLst>
                                            <a:latin typeface="Cambria Math" charset="0"/>
                                          </a:rPr>
                                        </m:ctrlPr>
                                      </m:sSubPr>
                                      <m:e>
                                        <m:r>
                                          <m:rPr>
                                            <m:sty m:val="p"/>
                                          </m:rPr>
                                          <a:rPr lang="en-US" altLang="zh-CN" sz="2400" b="0" i="0" smtClean="0">
                                            <a:ln w="0"/>
                                            <a:solidFill>
                                              <a:schemeClr val="tx1"/>
                                            </a:solidFill>
                                            <a:effectLst>
                                              <a:outerShdw blurRad="38100" dist="19050" dir="2700000" algn="tl" rotWithShape="0">
                                                <a:schemeClr val="dk1">
                                                  <a:alpha val="40000"/>
                                                </a:schemeClr>
                                              </a:outerShdw>
                                            </a:effectLst>
                                            <a:latin typeface="Cambria Math" charset="0"/>
                                          </a:rPr>
                                          <m:t>Θ</m:t>
                                        </m:r>
                                      </m:e>
                                      <m:sub>
                                        <m:r>
                                          <a:rPr lang="en-US" altLang="zh-CN" sz="2400" b="0" i="1" smtClean="0">
                                            <a:ln w="0"/>
                                            <a:solidFill>
                                              <a:schemeClr val="tx1"/>
                                            </a:solidFill>
                                            <a:effectLst>
                                              <a:outerShdw blurRad="38100" dist="19050" dir="2700000" algn="tl" rotWithShape="0">
                                                <a:schemeClr val="dk1">
                                                  <a:alpha val="40000"/>
                                                </a:schemeClr>
                                              </a:outerShdw>
                                            </a:effectLst>
                                            <a:latin typeface="Cambria Math" charset="0"/>
                                          </a:rPr>
                                          <m:t>𝐹</m:t>
                                        </m:r>
                                      </m:sub>
                                    </m:sSub>
                                    <m:r>
                                      <a:rPr lang="en-US" altLang="zh-CN" sz="2400" b="0" i="1" smtClean="0">
                                        <a:ln w="0"/>
                                        <a:solidFill>
                                          <a:schemeClr val="tx1"/>
                                        </a:solidFill>
                                        <a:effectLst>
                                          <a:outerShdw blurRad="38100" dist="19050" dir="2700000" algn="tl" rotWithShape="0">
                                            <a:schemeClr val="dk1">
                                              <a:alpha val="40000"/>
                                            </a:schemeClr>
                                          </a:outerShdw>
                                        </a:effectLst>
                                        <a:latin typeface="Cambria Math" charset="0"/>
                                      </a:rPr>
                                      <m:t>,</m:t>
                                    </m:r>
                                    <m:sSub>
                                      <m:sSubPr>
                                        <m:ctrlPr>
                                          <a:rPr lang="en-US" altLang="zh-CN" sz="2400" b="0" i="1" smtClean="0">
                                            <a:ln w="0"/>
                                            <a:solidFill>
                                              <a:schemeClr val="tx1"/>
                                            </a:solidFill>
                                            <a:effectLst>
                                              <a:outerShdw blurRad="38100" dist="19050" dir="2700000" algn="tl" rotWithShape="0">
                                                <a:schemeClr val="dk1">
                                                  <a:alpha val="40000"/>
                                                </a:schemeClr>
                                              </a:outerShdw>
                                            </a:effectLst>
                                            <a:latin typeface="Cambria Math" charset="0"/>
                                          </a:rPr>
                                        </m:ctrlPr>
                                      </m:sSubPr>
                                      <m:e>
                                        <m:r>
                                          <m:rPr>
                                            <m:sty m:val="p"/>
                                          </m:rPr>
                                          <a:rPr lang="en-US" altLang="zh-CN" sz="2400" b="0" i="0" smtClean="0">
                                            <a:ln w="0"/>
                                            <a:solidFill>
                                              <a:schemeClr val="tx1"/>
                                            </a:solidFill>
                                            <a:effectLst>
                                              <a:outerShdw blurRad="38100" dist="19050" dir="2700000" algn="tl" rotWithShape="0">
                                                <a:schemeClr val="dk1">
                                                  <a:alpha val="40000"/>
                                                </a:schemeClr>
                                              </a:outerShdw>
                                            </a:effectLst>
                                            <a:latin typeface="Cambria Math" charset="0"/>
                                          </a:rPr>
                                          <m:t>Θ</m:t>
                                        </m:r>
                                      </m:e>
                                      <m:sub>
                                        <m:r>
                                          <a:rPr lang="en-US" altLang="zh-CN" sz="2400" b="0" i="1" smtClean="0">
                                            <a:ln w="0"/>
                                            <a:solidFill>
                                              <a:schemeClr val="tx1"/>
                                            </a:solidFill>
                                            <a:effectLst>
                                              <a:outerShdw blurRad="38100" dist="19050" dir="2700000" algn="tl" rotWithShape="0">
                                                <a:schemeClr val="dk1">
                                                  <a:alpha val="40000"/>
                                                </a:schemeClr>
                                              </a:outerShdw>
                                            </a:effectLst>
                                            <a:latin typeface="Cambria Math" charset="0"/>
                                          </a:rPr>
                                          <m:t>𝐵</m:t>
                                        </m:r>
                                      </m:sub>
                                    </m:sSub>
                                  </m:e>
                                </m:d>
                              </m:e>
                            </m:func>
                          </m:e>
                        </m:func>
                      </m:e>
                    </m:func>
                  </m:oMath>
                </a14:m>
                <a:r>
                  <a:rPr lang="en-US" altLang="zh-CN" sz="2400" dirty="0" smtClean="0">
                    <a:ln w="0"/>
                    <a:solidFill>
                      <a:schemeClr val="tx1"/>
                    </a:solidFill>
                    <a:effectLst>
                      <a:outerShdw blurRad="38100" dist="19050" dir="2700000" algn="tl" rotWithShape="0">
                        <a:schemeClr val="dk1">
                          <a:alpha val="40000"/>
                        </a:schemeClr>
                      </a:outerShdw>
                    </a:effectLst>
                  </a:rPr>
                  <a:t> </a:t>
                </a:r>
              </a:p>
              <a:p>
                <a:pPr marL="0" indent="0" algn="just">
                  <a:buNone/>
                </a:pPr>
                <a:r>
                  <a:rPr lang="en-US" altLang="zh-CN" sz="2400" dirty="0" smtClean="0">
                    <a:ln w="0"/>
                    <a:solidFill>
                      <a:schemeClr val="tx1"/>
                    </a:solidFill>
                    <a:effectLst>
                      <a:outerShdw blurRad="38100" dist="19050" dir="2700000" algn="tl" rotWithShape="0">
                        <a:schemeClr val="dk1">
                          <a:alpha val="40000"/>
                        </a:schemeClr>
                      </a:outerShdw>
                    </a:effectLst>
                  </a:rPr>
                  <a:t>and </a:t>
                </a:r>
                <a:r>
                  <a:rPr lang="en-US" altLang="zh-CN" sz="2400" dirty="0">
                    <a:ln w="0"/>
                    <a:solidFill>
                      <a:schemeClr val="tx1"/>
                    </a:solidFill>
                    <a:effectLst>
                      <a:outerShdw blurRad="38100" dist="19050" dir="2700000" algn="tl" rotWithShape="0">
                        <a:schemeClr val="dk1">
                          <a:alpha val="40000"/>
                        </a:schemeClr>
                      </a:outerShdw>
                    </a:effectLst>
                  </a:rPr>
                  <a:t>a fully connected </a:t>
                </a:r>
                <a:r>
                  <a:rPr lang="en-US" altLang="zh-CN" sz="2400" dirty="0" smtClean="0">
                    <a:ln w="0"/>
                    <a:solidFill>
                      <a:schemeClr val="tx1"/>
                    </a:solidFill>
                    <a:effectLst>
                      <a:outerShdw blurRad="38100" dist="19050" dir="2700000" algn="tl" rotWithShape="0">
                        <a:schemeClr val="dk1">
                          <a:alpha val="40000"/>
                        </a:schemeClr>
                      </a:outerShdw>
                    </a:effectLst>
                  </a:rPr>
                  <a:t>CRF </a:t>
                </a:r>
              </a:p>
              <a:p>
                <a:pPr marL="0" indent="0" algn="ctr">
                  <a:buNone/>
                </a:pPr>
                <a14:m>
                  <m:oMath xmlns:m="http://schemas.openxmlformats.org/officeDocument/2006/math">
                    <m:sSup>
                      <m:sSupPr>
                        <m:ctrlPr>
                          <a:rPr lang="en-US" altLang="zh-CN" sz="2400" i="1">
                            <a:ln w="0"/>
                            <a:solidFill>
                              <a:schemeClr val="tx1"/>
                            </a:solidFill>
                            <a:effectLst>
                              <a:outerShdw blurRad="38100" dist="19050" dir="2700000" algn="tl" rotWithShape="0">
                                <a:schemeClr val="dk1">
                                  <a:alpha val="40000"/>
                                </a:schemeClr>
                              </a:outerShdw>
                            </a:effectLst>
                            <a:latin typeface="Cambria Math" charset="0"/>
                          </a:rPr>
                        </m:ctrlPr>
                      </m:sSupPr>
                      <m:e>
                        <m:r>
                          <a:rPr lang="en-US" altLang="zh-CN" sz="2400" b="1" i="1">
                            <a:ln w="0"/>
                            <a:solidFill>
                              <a:schemeClr val="tx1"/>
                            </a:solidFill>
                            <a:effectLst>
                              <a:outerShdw blurRad="38100" dist="19050" dir="2700000" algn="tl" rotWithShape="0">
                                <a:schemeClr val="dk1">
                                  <a:alpha val="40000"/>
                                </a:schemeClr>
                              </a:outerShdw>
                            </a:effectLst>
                            <a:latin typeface="Cambria Math" charset="0"/>
                          </a:rPr>
                          <m:t>𝒙</m:t>
                        </m:r>
                      </m:e>
                      <m:sup>
                        <m:r>
                          <a:rPr lang="en-US" altLang="zh-CN" sz="2400" i="1">
                            <a:ln w="0"/>
                            <a:solidFill>
                              <a:schemeClr val="tx1"/>
                            </a:solidFill>
                            <a:effectLst>
                              <a:outerShdw blurRad="38100" dist="19050" dir="2700000" algn="tl" rotWithShape="0">
                                <a:schemeClr val="dk1">
                                  <a:alpha val="40000"/>
                                </a:schemeClr>
                              </a:outerShdw>
                            </a:effectLst>
                            <a:latin typeface="Cambria Math" charset="0"/>
                          </a:rPr>
                          <m:t>∗</m:t>
                        </m:r>
                      </m:sup>
                    </m:sSup>
                    <m:r>
                      <a:rPr lang="en-US" altLang="zh-CN" sz="2400" i="1">
                        <a:ln w="0"/>
                        <a:solidFill>
                          <a:schemeClr val="tx1"/>
                        </a:solidFill>
                        <a:effectLst>
                          <a:outerShdw blurRad="38100" dist="19050" dir="2700000" algn="tl" rotWithShape="0">
                            <a:schemeClr val="dk1">
                              <a:alpha val="40000"/>
                            </a:schemeClr>
                          </a:outerShdw>
                        </a:effectLst>
                        <a:latin typeface="Cambria Math" charset="0"/>
                      </a:rPr>
                      <m:t>=</m:t>
                    </m:r>
                    <m:r>
                      <m:rPr>
                        <m:sty m:val="p"/>
                      </m:rPr>
                      <a:rPr lang="en-US" altLang="zh-CN" sz="2400" b="0" i="0" smtClean="0">
                        <a:ln w="0"/>
                        <a:solidFill>
                          <a:schemeClr val="tx1"/>
                        </a:solidFill>
                        <a:effectLst>
                          <a:outerShdw blurRad="38100" dist="19050" dir="2700000" algn="tl" rotWithShape="0">
                            <a:schemeClr val="dk1">
                              <a:alpha val="40000"/>
                            </a:schemeClr>
                          </a:outerShdw>
                        </a:effectLst>
                        <a:latin typeface="Cambria Math" charset="0"/>
                      </a:rPr>
                      <m:t>arg</m:t>
                    </m:r>
                    <m:limLow>
                      <m:limLowPr>
                        <m:ctrlPr>
                          <a:rPr lang="en-US" altLang="zh-CN" sz="2400" b="0" i="1" smtClean="0">
                            <a:ln w="0"/>
                            <a:solidFill>
                              <a:schemeClr val="tx1"/>
                            </a:solidFill>
                            <a:effectLst>
                              <a:outerShdw blurRad="38100" dist="19050" dir="2700000" algn="tl" rotWithShape="0">
                                <a:schemeClr val="dk1">
                                  <a:alpha val="40000"/>
                                </a:schemeClr>
                              </a:outerShdw>
                            </a:effectLst>
                            <a:latin typeface="Cambria Math" charset="0"/>
                          </a:rPr>
                        </m:ctrlPr>
                      </m:limLowPr>
                      <m:e>
                        <m:r>
                          <m:rPr>
                            <m:sty m:val="p"/>
                          </m:rPr>
                          <a:rPr lang="en-US" altLang="zh-CN" sz="2400" b="0" i="0" smtClean="0">
                            <a:ln w="0"/>
                            <a:solidFill>
                              <a:schemeClr val="tx1"/>
                            </a:solidFill>
                            <a:effectLst>
                              <a:outerShdw blurRad="38100" dist="19050" dir="2700000" algn="tl" rotWithShape="0">
                                <a:schemeClr val="dk1">
                                  <a:alpha val="40000"/>
                                </a:schemeClr>
                              </a:outerShdw>
                            </a:effectLst>
                            <a:latin typeface="Cambria Math" charset="0"/>
                          </a:rPr>
                          <m:t>min</m:t>
                        </m:r>
                      </m:e>
                      <m:lim>
                        <m:r>
                          <m:rPr>
                            <m:sty m:val="p"/>
                          </m:rPr>
                          <a:rPr lang="en-US" altLang="zh-CN" sz="2400" b="0" i="0" smtClean="0">
                            <a:ln w="0"/>
                            <a:solidFill>
                              <a:schemeClr val="tx1"/>
                            </a:solidFill>
                            <a:effectLst>
                              <a:outerShdw blurRad="38100" dist="19050" dir="2700000" algn="tl" rotWithShape="0">
                                <a:schemeClr val="dk1">
                                  <a:alpha val="40000"/>
                                </a:schemeClr>
                              </a:outerShdw>
                            </a:effectLst>
                            <a:latin typeface="Cambria Math" charset="0"/>
                          </a:rPr>
                          <m:t>x</m:t>
                        </m:r>
                      </m:lim>
                    </m:limLow>
                    <m:r>
                      <m:rPr>
                        <m:sty m:val="p"/>
                      </m:rPr>
                      <a:rPr lang="en-US" altLang="zh-CN" sz="2400" b="0" i="0" smtClean="0">
                        <a:ln w="0"/>
                        <a:solidFill>
                          <a:schemeClr val="tx1"/>
                        </a:solidFill>
                        <a:effectLst>
                          <a:outerShdw blurRad="38100" dist="19050" dir="2700000" algn="tl" rotWithShape="0">
                            <a:schemeClr val="dk1">
                              <a:alpha val="40000"/>
                            </a:schemeClr>
                          </a:outerShdw>
                        </a:effectLst>
                        <a:latin typeface="Cambria Math" charset="0"/>
                      </a:rPr>
                      <m:t>E</m:t>
                    </m:r>
                    <m:r>
                      <a:rPr lang="en-US" altLang="zh-CN" sz="2400" b="0" i="0" smtClean="0">
                        <a:ln w="0"/>
                        <a:solidFill>
                          <a:schemeClr val="tx1"/>
                        </a:solidFill>
                        <a:effectLst>
                          <a:outerShdw blurRad="38100" dist="19050" dir="2700000" algn="tl" rotWithShape="0">
                            <a:schemeClr val="dk1">
                              <a:alpha val="40000"/>
                            </a:schemeClr>
                          </a:outerShdw>
                        </a:effectLst>
                        <a:latin typeface="Cambria Math" charset="0"/>
                      </a:rPr>
                      <m:t>(</m:t>
                    </m:r>
                    <m:r>
                      <a:rPr lang="en-US" altLang="zh-CN" sz="2400" b="1" i="0" smtClean="0">
                        <a:ln w="0"/>
                        <a:solidFill>
                          <a:schemeClr val="tx1"/>
                        </a:solidFill>
                        <a:effectLst>
                          <a:outerShdw blurRad="38100" dist="19050" dir="2700000" algn="tl" rotWithShape="0">
                            <a:schemeClr val="dk1">
                              <a:alpha val="40000"/>
                            </a:schemeClr>
                          </a:outerShdw>
                        </a:effectLst>
                        <a:latin typeface="Cambria Math" charset="0"/>
                      </a:rPr>
                      <m:t>𝐱</m:t>
                    </m:r>
                    <m:r>
                      <a:rPr lang="en-US" altLang="zh-CN" sz="2400" b="0" i="0" smtClean="0">
                        <a:ln w="0"/>
                        <a:solidFill>
                          <a:schemeClr val="tx1"/>
                        </a:solidFill>
                        <a:effectLst>
                          <a:outerShdw blurRad="38100" dist="19050" dir="2700000" algn="tl" rotWithShape="0">
                            <a:schemeClr val="dk1">
                              <a:alpha val="40000"/>
                            </a:schemeClr>
                          </a:outerShdw>
                        </a:effectLst>
                        <a:latin typeface="Cambria Math" charset="0"/>
                      </a:rPr>
                      <m:t>)</m:t>
                    </m:r>
                  </m:oMath>
                </a14:m>
                <a:r>
                  <a:rPr lang="en-US" altLang="zh-CN" sz="2400" dirty="0" smtClean="0">
                    <a:ln w="0"/>
                    <a:solidFill>
                      <a:schemeClr val="tx1"/>
                    </a:solidFill>
                    <a:effectLst>
                      <a:outerShdw blurRad="38100" dist="19050" dir="2700000" algn="tl" rotWithShape="0">
                        <a:schemeClr val="dk1">
                          <a:alpha val="40000"/>
                        </a:schemeClr>
                      </a:outerShdw>
                    </a:effectLst>
                  </a:rPr>
                  <a:t> </a:t>
                </a:r>
              </a:p>
              <a:p>
                <a:pPr marL="0" indent="0" algn="just">
                  <a:buNone/>
                </a:pPr>
                <a:r>
                  <a:rPr lang="en-US" altLang="zh-CN" sz="2400" dirty="0" smtClean="0">
                    <a:ln w="0"/>
                    <a:solidFill>
                      <a:schemeClr val="tx1"/>
                    </a:solidFill>
                    <a:effectLst>
                      <a:outerShdw blurRad="38100" dist="19050" dir="2700000" algn="tl" rotWithShape="0">
                        <a:schemeClr val="dk1">
                          <a:alpha val="40000"/>
                        </a:schemeClr>
                      </a:outerShdw>
                    </a:effectLst>
                  </a:rPr>
                  <a:t>are </a:t>
                </a:r>
                <a:r>
                  <a:rPr lang="en-US" altLang="zh-CN" sz="2400" dirty="0">
                    <a:ln w="0"/>
                    <a:solidFill>
                      <a:schemeClr val="tx1"/>
                    </a:solidFill>
                    <a:effectLst>
                      <a:outerShdw blurRad="38100" dist="19050" dir="2700000" algn="tl" rotWithShape="0">
                        <a:schemeClr val="dk1">
                          <a:alpha val="40000"/>
                        </a:schemeClr>
                      </a:outerShdw>
                    </a:effectLst>
                  </a:rPr>
                  <a:t>(nearly) the same if we </a:t>
                </a:r>
                <a:r>
                  <a:rPr lang="en-US" altLang="zh-CN" sz="2400" dirty="0" smtClean="0">
                    <a:ln w="0"/>
                    <a:solidFill>
                      <a:schemeClr val="tx1"/>
                    </a:solidFill>
                    <a:effectLst>
                      <a:outerShdw blurRad="38100" dist="19050" dir="2700000" algn="tl" rotWithShape="0">
                        <a:schemeClr val="dk1">
                          <a:alpha val="40000"/>
                        </a:schemeClr>
                      </a:outerShdw>
                    </a:effectLst>
                  </a:rPr>
                  <a:t>replace global color model </a:t>
                </a:r>
                <a14:m>
                  <m:oMath xmlns:m="http://schemas.openxmlformats.org/officeDocument/2006/math">
                    <m:sSub>
                      <m:sSubPr>
                        <m:ctrlPr>
                          <a:rPr lang="en-US" altLang="zh-CN" sz="2400" b="0" i="1" smtClean="0">
                            <a:ln w="0"/>
                            <a:solidFill>
                              <a:schemeClr val="tx1"/>
                            </a:solidFill>
                            <a:effectLst>
                              <a:outerShdw blurRad="38100" dist="19050" dir="2700000" algn="tl" rotWithShape="0">
                                <a:schemeClr val="dk1">
                                  <a:alpha val="40000"/>
                                </a:schemeClr>
                              </a:outerShdw>
                            </a:effectLst>
                            <a:latin typeface="Cambria Math" charset="0"/>
                          </a:rPr>
                        </m:ctrlPr>
                      </m:sSubPr>
                      <m:e>
                        <m:r>
                          <a:rPr lang="en-US" altLang="zh-CN" sz="2400" b="0" i="1" smtClean="0">
                            <a:ln w="0"/>
                            <a:solidFill>
                              <a:schemeClr val="tx1"/>
                            </a:solidFill>
                            <a:effectLst>
                              <a:outerShdw blurRad="38100" dist="19050" dir="2700000" algn="tl" rotWithShape="0">
                                <a:schemeClr val="dk1">
                                  <a:alpha val="40000"/>
                                </a:schemeClr>
                              </a:outerShdw>
                            </a:effectLst>
                            <a:latin typeface="Cambria Math" charset="0"/>
                          </a:rPr>
                          <m:t>𝑃</m:t>
                        </m:r>
                      </m:e>
                      <m:sub>
                        <m:r>
                          <a:rPr lang="en-US" altLang="zh-CN" sz="2400" b="0" i="1" smtClean="0">
                            <a:ln w="0"/>
                            <a:solidFill>
                              <a:schemeClr val="tx1"/>
                            </a:solidFill>
                            <a:effectLst>
                              <a:outerShdw blurRad="38100" dist="19050" dir="2700000" algn="tl" rotWithShape="0">
                                <a:schemeClr val="dk1">
                                  <a:alpha val="40000"/>
                                </a:schemeClr>
                              </a:outerShdw>
                            </a:effectLst>
                            <a:latin typeface="Cambria Math" charset="0"/>
                          </a:rPr>
                          <m:t>𝐹</m:t>
                        </m:r>
                      </m:sub>
                    </m:sSub>
                    <m:r>
                      <a:rPr lang="en-US" altLang="zh-CN" sz="2400" b="0" i="1" smtClean="0">
                        <a:ln w="0"/>
                        <a:solidFill>
                          <a:schemeClr val="tx1"/>
                        </a:solidFill>
                        <a:effectLst>
                          <a:outerShdw blurRad="38100" dist="19050" dir="2700000" algn="tl" rotWithShape="0">
                            <a:schemeClr val="dk1">
                              <a:alpha val="40000"/>
                            </a:schemeClr>
                          </a:outerShdw>
                        </a:effectLst>
                        <a:latin typeface="Cambria Math" charset="0"/>
                      </a:rPr>
                      <m:t>(</m:t>
                    </m:r>
                    <m:sSub>
                      <m:sSubPr>
                        <m:ctrlPr>
                          <a:rPr lang="en-US" altLang="zh-CN" sz="2400" b="0" i="1" smtClean="0">
                            <a:ln w="0"/>
                            <a:solidFill>
                              <a:schemeClr val="tx1"/>
                            </a:solidFill>
                            <a:effectLst>
                              <a:outerShdw blurRad="38100" dist="19050" dir="2700000" algn="tl" rotWithShape="0">
                                <a:schemeClr val="dk1">
                                  <a:alpha val="40000"/>
                                </a:schemeClr>
                              </a:outerShdw>
                            </a:effectLst>
                            <a:latin typeface="Cambria Math" charset="0"/>
                          </a:rPr>
                        </m:ctrlPr>
                      </m:sSubPr>
                      <m:e>
                        <m:r>
                          <a:rPr lang="en-US" altLang="zh-CN" sz="2400" b="0" i="1" smtClean="0">
                            <a:ln w="0"/>
                            <a:solidFill>
                              <a:schemeClr val="tx1"/>
                            </a:solidFill>
                            <a:effectLst>
                              <a:outerShdw blurRad="38100" dist="19050" dir="2700000" algn="tl" rotWithShape="0">
                                <a:schemeClr val="dk1">
                                  <a:alpha val="40000"/>
                                </a:schemeClr>
                              </a:outerShdw>
                            </a:effectLst>
                            <a:latin typeface="Cambria Math" charset="0"/>
                          </a:rPr>
                          <m:t>𝐼</m:t>
                        </m:r>
                      </m:e>
                      <m:sub>
                        <m:r>
                          <a:rPr lang="en-US" altLang="zh-CN" sz="2400" b="0" i="1" smtClean="0">
                            <a:ln w="0"/>
                            <a:solidFill>
                              <a:schemeClr val="tx1"/>
                            </a:solidFill>
                            <a:effectLst>
                              <a:outerShdw blurRad="38100" dist="19050" dir="2700000" algn="tl" rotWithShape="0">
                                <a:schemeClr val="dk1">
                                  <a:alpha val="40000"/>
                                </a:schemeClr>
                              </a:outerShdw>
                            </a:effectLst>
                            <a:latin typeface="Cambria Math" charset="0"/>
                          </a:rPr>
                          <m:t>𝑖</m:t>
                        </m:r>
                      </m:sub>
                    </m:sSub>
                    <m:r>
                      <a:rPr lang="en-US" altLang="zh-CN" sz="2400" b="0" i="1" smtClean="0">
                        <a:ln w="0"/>
                        <a:solidFill>
                          <a:schemeClr val="tx1"/>
                        </a:solidFill>
                        <a:effectLst>
                          <a:outerShdw blurRad="38100" dist="19050" dir="2700000" algn="tl" rotWithShape="0">
                            <a:schemeClr val="dk1">
                              <a:alpha val="40000"/>
                            </a:schemeClr>
                          </a:outerShdw>
                        </a:effectLst>
                        <a:latin typeface="Cambria Math" charset="0"/>
                      </a:rPr>
                      <m:t>,</m:t>
                    </m:r>
                    <m:sSub>
                      <m:sSubPr>
                        <m:ctrlPr>
                          <a:rPr lang="en-US" altLang="zh-CN" sz="2400" b="0" i="1" smtClean="0">
                            <a:ln w="0"/>
                            <a:solidFill>
                              <a:schemeClr val="tx1"/>
                            </a:solidFill>
                            <a:effectLst>
                              <a:outerShdw blurRad="38100" dist="19050" dir="2700000" algn="tl" rotWithShape="0">
                                <a:schemeClr val="dk1">
                                  <a:alpha val="40000"/>
                                </a:schemeClr>
                              </a:outerShdw>
                            </a:effectLst>
                            <a:latin typeface="Cambria Math" charset="0"/>
                          </a:rPr>
                        </m:ctrlPr>
                      </m:sSubPr>
                      <m:e>
                        <m:r>
                          <m:rPr>
                            <m:sty m:val="p"/>
                          </m:rPr>
                          <a:rPr lang="en-US" altLang="zh-CN" sz="2400" b="0" i="0" smtClean="0">
                            <a:ln w="0"/>
                            <a:solidFill>
                              <a:schemeClr val="tx1"/>
                            </a:solidFill>
                            <a:effectLst>
                              <a:outerShdw blurRad="38100" dist="19050" dir="2700000" algn="tl" rotWithShape="0">
                                <a:schemeClr val="dk1">
                                  <a:alpha val="40000"/>
                                </a:schemeClr>
                              </a:outerShdw>
                            </a:effectLst>
                            <a:latin typeface="Cambria Math" charset="0"/>
                          </a:rPr>
                          <m:t>Θ</m:t>
                        </m:r>
                      </m:e>
                      <m:sub>
                        <m:r>
                          <a:rPr lang="en-US" altLang="zh-CN" sz="2400" b="0" i="1" smtClean="0">
                            <a:ln w="0"/>
                            <a:solidFill>
                              <a:schemeClr val="tx1"/>
                            </a:solidFill>
                            <a:effectLst>
                              <a:outerShdw blurRad="38100" dist="19050" dir="2700000" algn="tl" rotWithShape="0">
                                <a:schemeClr val="dk1">
                                  <a:alpha val="40000"/>
                                </a:schemeClr>
                              </a:outerShdw>
                            </a:effectLst>
                            <a:latin typeface="Cambria Math" charset="0"/>
                          </a:rPr>
                          <m:t>𝐹</m:t>
                        </m:r>
                      </m:sub>
                    </m:sSub>
                    <m:r>
                      <a:rPr lang="en-US" altLang="zh-CN" sz="2400" b="0" i="1" smtClean="0">
                        <a:ln w="0"/>
                        <a:solidFill>
                          <a:schemeClr val="tx1"/>
                        </a:solidFill>
                        <a:effectLst>
                          <a:outerShdw blurRad="38100" dist="19050" dir="2700000" algn="tl" rotWithShape="0">
                            <a:schemeClr val="dk1">
                              <a:alpha val="40000"/>
                            </a:schemeClr>
                          </a:outerShdw>
                        </a:effectLst>
                        <a:latin typeface="Cambria Math" charset="0"/>
                      </a:rPr>
                      <m:t>)</m:t>
                    </m:r>
                  </m:oMath>
                </a14:m>
                <a:r>
                  <a:rPr lang="en-US" altLang="zh-CN" sz="2400" dirty="0" smtClean="0">
                    <a:ln w="0"/>
                    <a:solidFill>
                      <a:schemeClr val="tx1"/>
                    </a:solidFill>
                    <a:effectLst>
                      <a:outerShdw blurRad="38100" dist="19050" dir="2700000" algn="tl" rotWithShape="0">
                        <a:schemeClr val="dk1">
                          <a:alpha val="40000"/>
                        </a:schemeClr>
                      </a:outerShdw>
                    </a:effectLst>
                  </a:rPr>
                  <a:t> and </a:t>
                </a:r>
                <a14:m>
                  <m:oMath xmlns:m="http://schemas.openxmlformats.org/officeDocument/2006/math">
                    <m:sSub>
                      <m:sSubPr>
                        <m:ctrlPr>
                          <a:rPr lang="en-US" altLang="zh-CN" sz="2400" i="1">
                            <a:ln w="0"/>
                            <a:solidFill>
                              <a:schemeClr val="tx1"/>
                            </a:solidFill>
                            <a:effectLst>
                              <a:outerShdw blurRad="38100" dist="19050" dir="2700000" algn="tl" rotWithShape="0">
                                <a:schemeClr val="dk1">
                                  <a:alpha val="40000"/>
                                </a:schemeClr>
                              </a:outerShdw>
                            </a:effectLst>
                            <a:latin typeface="Cambria Math" charset="0"/>
                          </a:rPr>
                        </m:ctrlPr>
                      </m:sSubPr>
                      <m:e>
                        <m:r>
                          <a:rPr lang="en-US" altLang="zh-CN" sz="2400" i="1">
                            <a:ln w="0"/>
                            <a:solidFill>
                              <a:schemeClr val="tx1"/>
                            </a:solidFill>
                            <a:effectLst>
                              <a:outerShdw blurRad="38100" dist="19050" dir="2700000" algn="tl" rotWithShape="0">
                                <a:schemeClr val="dk1">
                                  <a:alpha val="40000"/>
                                </a:schemeClr>
                              </a:outerShdw>
                            </a:effectLst>
                            <a:latin typeface="Cambria Math" charset="0"/>
                          </a:rPr>
                          <m:t>𝑃</m:t>
                        </m:r>
                      </m:e>
                      <m:sub>
                        <m:r>
                          <a:rPr lang="en-US" altLang="zh-CN" sz="2400" b="0" i="1" smtClean="0">
                            <a:ln w="0"/>
                            <a:solidFill>
                              <a:schemeClr val="tx1"/>
                            </a:solidFill>
                            <a:effectLst>
                              <a:outerShdw blurRad="38100" dist="19050" dir="2700000" algn="tl" rotWithShape="0">
                                <a:schemeClr val="dk1">
                                  <a:alpha val="40000"/>
                                </a:schemeClr>
                              </a:outerShdw>
                            </a:effectLst>
                            <a:latin typeface="Cambria Math" charset="0"/>
                          </a:rPr>
                          <m:t>𝐵</m:t>
                        </m:r>
                      </m:sub>
                    </m:sSub>
                    <m:r>
                      <a:rPr lang="en-US" altLang="zh-CN" sz="2400" i="1">
                        <a:ln w="0"/>
                        <a:solidFill>
                          <a:schemeClr val="tx1"/>
                        </a:solidFill>
                        <a:effectLst>
                          <a:outerShdw blurRad="38100" dist="19050" dir="2700000" algn="tl" rotWithShape="0">
                            <a:schemeClr val="dk1">
                              <a:alpha val="40000"/>
                            </a:schemeClr>
                          </a:outerShdw>
                        </a:effectLst>
                        <a:latin typeface="Cambria Math" charset="0"/>
                      </a:rPr>
                      <m:t>(</m:t>
                    </m:r>
                    <m:sSub>
                      <m:sSubPr>
                        <m:ctrlPr>
                          <a:rPr lang="en-US" altLang="zh-CN" sz="2400" i="1">
                            <a:ln w="0"/>
                            <a:solidFill>
                              <a:schemeClr val="tx1"/>
                            </a:solidFill>
                            <a:effectLst>
                              <a:outerShdw blurRad="38100" dist="19050" dir="2700000" algn="tl" rotWithShape="0">
                                <a:schemeClr val="dk1">
                                  <a:alpha val="40000"/>
                                </a:schemeClr>
                              </a:outerShdw>
                            </a:effectLst>
                            <a:latin typeface="Cambria Math" charset="0"/>
                          </a:rPr>
                        </m:ctrlPr>
                      </m:sSubPr>
                      <m:e>
                        <m:r>
                          <a:rPr lang="en-US" altLang="zh-CN" sz="2400" i="1">
                            <a:ln w="0"/>
                            <a:solidFill>
                              <a:schemeClr val="tx1"/>
                            </a:solidFill>
                            <a:effectLst>
                              <a:outerShdw blurRad="38100" dist="19050" dir="2700000" algn="tl" rotWithShape="0">
                                <a:schemeClr val="dk1">
                                  <a:alpha val="40000"/>
                                </a:schemeClr>
                              </a:outerShdw>
                            </a:effectLst>
                            <a:latin typeface="Cambria Math" charset="0"/>
                          </a:rPr>
                          <m:t>𝐼</m:t>
                        </m:r>
                      </m:e>
                      <m:sub>
                        <m:r>
                          <a:rPr lang="en-US" altLang="zh-CN" sz="2400" i="1">
                            <a:ln w="0"/>
                            <a:solidFill>
                              <a:schemeClr val="tx1"/>
                            </a:solidFill>
                            <a:effectLst>
                              <a:outerShdw blurRad="38100" dist="19050" dir="2700000" algn="tl" rotWithShape="0">
                                <a:schemeClr val="dk1">
                                  <a:alpha val="40000"/>
                                </a:schemeClr>
                              </a:outerShdw>
                            </a:effectLst>
                            <a:latin typeface="Cambria Math" charset="0"/>
                          </a:rPr>
                          <m:t>𝑖</m:t>
                        </m:r>
                      </m:sub>
                    </m:sSub>
                    <m:r>
                      <a:rPr lang="en-US" altLang="zh-CN" sz="2400" i="1">
                        <a:ln w="0"/>
                        <a:solidFill>
                          <a:schemeClr val="tx1"/>
                        </a:solidFill>
                        <a:effectLst>
                          <a:outerShdw blurRad="38100" dist="19050" dir="2700000" algn="tl" rotWithShape="0">
                            <a:schemeClr val="dk1">
                              <a:alpha val="40000"/>
                            </a:schemeClr>
                          </a:outerShdw>
                        </a:effectLst>
                        <a:latin typeface="Cambria Math" charset="0"/>
                      </a:rPr>
                      <m:t>,</m:t>
                    </m:r>
                    <m:sSub>
                      <m:sSubPr>
                        <m:ctrlPr>
                          <a:rPr lang="en-US" altLang="zh-CN" sz="2400" i="1">
                            <a:ln w="0"/>
                            <a:solidFill>
                              <a:schemeClr val="tx1"/>
                            </a:solidFill>
                            <a:effectLst>
                              <a:outerShdw blurRad="38100" dist="19050" dir="2700000" algn="tl" rotWithShape="0">
                                <a:schemeClr val="dk1">
                                  <a:alpha val="40000"/>
                                </a:schemeClr>
                              </a:outerShdw>
                            </a:effectLst>
                            <a:latin typeface="Cambria Math" charset="0"/>
                          </a:rPr>
                        </m:ctrlPr>
                      </m:sSubPr>
                      <m:e>
                        <m:r>
                          <m:rPr>
                            <m:sty m:val="p"/>
                          </m:rPr>
                          <a:rPr lang="en-US" altLang="zh-CN" sz="2400">
                            <a:ln w="0"/>
                            <a:solidFill>
                              <a:schemeClr val="tx1"/>
                            </a:solidFill>
                            <a:effectLst>
                              <a:outerShdw blurRad="38100" dist="19050" dir="2700000" algn="tl" rotWithShape="0">
                                <a:schemeClr val="dk1">
                                  <a:alpha val="40000"/>
                                </a:schemeClr>
                              </a:outerShdw>
                            </a:effectLst>
                            <a:latin typeface="Cambria Math" charset="0"/>
                          </a:rPr>
                          <m:t>Θ</m:t>
                        </m:r>
                      </m:e>
                      <m:sub>
                        <m:r>
                          <a:rPr lang="en-US" altLang="zh-CN" sz="2400" b="0" i="1" smtClean="0">
                            <a:ln w="0"/>
                            <a:solidFill>
                              <a:schemeClr val="tx1"/>
                            </a:solidFill>
                            <a:effectLst>
                              <a:outerShdw blurRad="38100" dist="19050" dir="2700000" algn="tl" rotWithShape="0">
                                <a:schemeClr val="dk1">
                                  <a:alpha val="40000"/>
                                </a:schemeClr>
                              </a:outerShdw>
                            </a:effectLst>
                            <a:latin typeface="Cambria Math" charset="0"/>
                          </a:rPr>
                          <m:t>𝐵</m:t>
                        </m:r>
                      </m:sub>
                    </m:sSub>
                    <m:r>
                      <a:rPr lang="en-US" altLang="zh-CN" sz="2400" i="1">
                        <a:ln w="0"/>
                        <a:solidFill>
                          <a:schemeClr val="tx1"/>
                        </a:solidFill>
                        <a:effectLst>
                          <a:outerShdw blurRad="38100" dist="19050" dir="2700000" algn="tl" rotWithShape="0">
                            <a:schemeClr val="dk1">
                              <a:alpha val="40000"/>
                            </a:schemeClr>
                          </a:outerShdw>
                        </a:effectLst>
                        <a:latin typeface="Cambria Math" charset="0"/>
                      </a:rPr>
                      <m:t>)</m:t>
                    </m:r>
                  </m:oMath>
                </a14:m>
                <a:r>
                  <a:rPr lang="en-US" altLang="zh-CN" sz="2400" dirty="0" smtClean="0">
                    <a:ln w="0"/>
                    <a:solidFill>
                      <a:schemeClr val="tx1"/>
                    </a:solidFill>
                    <a:effectLst>
                      <a:outerShdw blurRad="38100" dist="19050" dir="2700000" algn="tl" rotWithShape="0">
                        <a:schemeClr val="dk1">
                          <a:alpha val="40000"/>
                        </a:schemeClr>
                      </a:outerShdw>
                    </a:effectLst>
                  </a:rPr>
                  <a:t> by unnormalized global color model </a:t>
                </a:r>
                <a14:m>
                  <m:oMath xmlns:m="http://schemas.openxmlformats.org/officeDocument/2006/math">
                    <m:d>
                      <m:dPr>
                        <m:begChr m:val="|"/>
                        <m:endChr m:val="|"/>
                        <m:ctrlPr>
                          <a:rPr lang="en-US" altLang="zh-CN" sz="2400" b="0" i="1" smtClean="0">
                            <a:ln w="0"/>
                            <a:solidFill>
                              <a:schemeClr val="tx1"/>
                            </a:solidFill>
                            <a:effectLst>
                              <a:outerShdw blurRad="38100" dist="19050" dir="2700000" algn="tl" rotWithShape="0">
                                <a:schemeClr val="dk1">
                                  <a:alpha val="40000"/>
                                </a:schemeClr>
                              </a:outerShdw>
                            </a:effectLst>
                            <a:latin typeface="Cambria Math" charset="0"/>
                          </a:rPr>
                        </m:ctrlPr>
                      </m:dPr>
                      <m:e>
                        <m:sSub>
                          <m:sSubPr>
                            <m:ctrlPr>
                              <a:rPr lang="en-US" altLang="zh-CN" sz="2400" b="0" i="1" smtClean="0">
                                <a:ln w="0"/>
                                <a:solidFill>
                                  <a:schemeClr val="tx1"/>
                                </a:solidFill>
                                <a:effectLst>
                                  <a:outerShdw blurRad="38100" dist="19050" dir="2700000" algn="tl" rotWithShape="0">
                                    <a:schemeClr val="dk1">
                                      <a:alpha val="40000"/>
                                    </a:schemeClr>
                                  </a:outerShdw>
                                </a:effectLst>
                                <a:latin typeface="Cambria Math" charset="0"/>
                              </a:rPr>
                            </m:ctrlPr>
                          </m:sSubPr>
                          <m:e>
                            <m:r>
                              <a:rPr lang="en-US" altLang="zh-CN" sz="2400" b="0" i="1" smtClean="0">
                                <a:ln w="0"/>
                                <a:solidFill>
                                  <a:schemeClr val="tx1"/>
                                </a:solidFill>
                                <a:effectLst>
                                  <a:outerShdw blurRad="38100" dist="19050" dir="2700000" algn="tl" rotWithShape="0">
                                    <a:schemeClr val="dk1">
                                      <a:alpha val="40000"/>
                                    </a:schemeClr>
                                  </a:outerShdw>
                                </a:effectLst>
                                <a:latin typeface="Cambria Math" charset="0"/>
                              </a:rPr>
                              <m:t>𝑁</m:t>
                            </m:r>
                          </m:e>
                          <m:sub>
                            <m:r>
                              <a:rPr lang="en-US" altLang="zh-CN" sz="2400" b="0" i="1" smtClean="0">
                                <a:ln w="0"/>
                                <a:solidFill>
                                  <a:schemeClr val="tx1"/>
                                </a:solidFill>
                                <a:effectLst>
                                  <a:outerShdw blurRad="38100" dist="19050" dir="2700000" algn="tl" rotWithShape="0">
                                    <a:schemeClr val="dk1">
                                      <a:alpha val="40000"/>
                                    </a:schemeClr>
                                  </a:outerShdw>
                                </a:effectLst>
                                <a:latin typeface="Cambria Math" charset="0"/>
                              </a:rPr>
                              <m:t>𝐹</m:t>
                            </m:r>
                          </m:sub>
                        </m:sSub>
                      </m:e>
                    </m:d>
                    <m:sSubSup>
                      <m:sSubSupPr>
                        <m:ctrlPr>
                          <a:rPr lang="en-US" altLang="zh-CN" sz="2400" b="0" i="1" smtClean="0">
                            <a:ln w="0"/>
                            <a:solidFill>
                              <a:schemeClr val="tx1"/>
                            </a:solidFill>
                            <a:effectLst>
                              <a:outerShdw blurRad="38100" dist="19050" dir="2700000" algn="tl" rotWithShape="0">
                                <a:schemeClr val="dk1">
                                  <a:alpha val="40000"/>
                                </a:schemeClr>
                              </a:outerShdw>
                            </a:effectLst>
                            <a:latin typeface="Cambria Math" charset="0"/>
                          </a:rPr>
                        </m:ctrlPr>
                      </m:sSubSupPr>
                      <m:e>
                        <m:r>
                          <a:rPr lang="en-US" altLang="zh-CN" sz="2400" b="0" i="1" smtClean="0">
                            <a:ln w="0"/>
                            <a:solidFill>
                              <a:schemeClr val="tx1"/>
                            </a:solidFill>
                            <a:effectLst>
                              <a:outerShdw blurRad="38100" dist="19050" dir="2700000" algn="tl" rotWithShape="0">
                                <a:schemeClr val="dk1">
                                  <a:alpha val="40000"/>
                                </a:schemeClr>
                              </a:outerShdw>
                            </a:effectLst>
                            <a:latin typeface="Cambria Math" charset="0"/>
                          </a:rPr>
                          <m:t>𝑃</m:t>
                        </m:r>
                      </m:e>
                      <m:sub>
                        <m:r>
                          <a:rPr lang="en-US" altLang="zh-CN" sz="2400" b="0" i="1" smtClean="0">
                            <a:ln w="0"/>
                            <a:solidFill>
                              <a:schemeClr val="tx1"/>
                            </a:solidFill>
                            <a:effectLst>
                              <a:outerShdw blurRad="38100" dist="19050" dir="2700000" algn="tl" rotWithShape="0">
                                <a:schemeClr val="dk1">
                                  <a:alpha val="40000"/>
                                </a:schemeClr>
                              </a:outerShdw>
                            </a:effectLst>
                            <a:latin typeface="Cambria Math" charset="0"/>
                          </a:rPr>
                          <m:t>𝐹</m:t>
                        </m:r>
                      </m:sub>
                      <m:sup>
                        <m:r>
                          <a:rPr lang="en-US" altLang="zh-CN" sz="2400" b="0" i="1" smtClean="0">
                            <a:ln w="0"/>
                            <a:solidFill>
                              <a:schemeClr val="tx1"/>
                            </a:solidFill>
                            <a:effectLst>
                              <a:outerShdw blurRad="38100" dist="19050" dir="2700000" algn="tl" rotWithShape="0">
                                <a:schemeClr val="dk1">
                                  <a:alpha val="40000"/>
                                </a:schemeClr>
                              </a:outerShdw>
                            </a:effectLst>
                            <a:latin typeface="Cambria Math" charset="0"/>
                          </a:rPr>
                          <m:t>′</m:t>
                        </m:r>
                      </m:sup>
                    </m:sSubSup>
                    <m:d>
                      <m:dPr>
                        <m:ctrlPr>
                          <a:rPr lang="en-US" altLang="zh-CN" sz="2400" b="0" i="1" smtClean="0">
                            <a:ln w="0"/>
                            <a:solidFill>
                              <a:schemeClr val="tx1"/>
                            </a:solidFill>
                            <a:effectLst>
                              <a:outerShdw blurRad="38100" dist="19050" dir="2700000" algn="tl" rotWithShape="0">
                                <a:schemeClr val="dk1">
                                  <a:alpha val="40000"/>
                                </a:schemeClr>
                              </a:outerShdw>
                            </a:effectLst>
                            <a:latin typeface="Cambria Math" charset="0"/>
                          </a:rPr>
                        </m:ctrlPr>
                      </m:dPr>
                      <m:e>
                        <m:sSub>
                          <m:sSubPr>
                            <m:ctrlPr>
                              <a:rPr lang="en-US" altLang="zh-CN" sz="2400" b="0" i="1" smtClean="0">
                                <a:ln w="0"/>
                                <a:solidFill>
                                  <a:schemeClr val="tx1"/>
                                </a:solidFill>
                                <a:effectLst>
                                  <a:outerShdw blurRad="38100" dist="19050" dir="2700000" algn="tl" rotWithShape="0">
                                    <a:schemeClr val="dk1">
                                      <a:alpha val="40000"/>
                                    </a:schemeClr>
                                  </a:outerShdw>
                                </a:effectLst>
                                <a:latin typeface="Cambria Math" charset="0"/>
                              </a:rPr>
                            </m:ctrlPr>
                          </m:sSubPr>
                          <m:e>
                            <m:r>
                              <a:rPr lang="en-US" altLang="zh-CN" sz="2400" b="0" i="1" smtClean="0">
                                <a:ln w="0"/>
                                <a:solidFill>
                                  <a:schemeClr val="tx1"/>
                                </a:solidFill>
                                <a:effectLst>
                                  <a:outerShdw blurRad="38100" dist="19050" dir="2700000" algn="tl" rotWithShape="0">
                                    <a:schemeClr val="dk1">
                                      <a:alpha val="40000"/>
                                    </a:schemeClr>
                                  </a:outerShdw>
                                </a:effectLst>
                                <a:latin typeface="Cambria Math" charset="0"/>
                              </a:rPr>
                              <m:t>𝐼</m:t>
                            </m:r>
                          </m:e>
                          <m:sub>
                            <m:r>
                              <a:rPr lang="en-US" altLang="zh-CN" sz="2400" b="0" i="1" smtClean="0">
                                <a:ln w="0"/>
                                <a:solidFill>
                                  <a:schemeClr val="tx1"/>
                                </a:solidFill>
                                <a:effectLst>
                                  <a:outerShdw blurRad="38100" dist="19050" dir="2700000" algn="tl" rotWithShape="0">
                                    <a:schemeClr val="dk1">
                                      <a:alpha val="40000"/>
                                    </a:schemeClr>
                                  </a:outerShdw>
                                </a:effectLst>
                                <a:latin typeface="Cambria Math" charset="0"/>
                              </a:rPr>
                              <m:t>𝑖</m:t>
                            </m:r>
                          </m:sub>
                        </m:sSub>
                      </m:e>
                    </m:d>
                  </m:oMath>
                </a14:m>
                <a:r>
                  <a:rPr lang="en-US" altLang="zh-CN" sz="2400" dirty="0" smtClean="0">
                    <a:ln w="0"/>
                    <a:solidFill>
                      <a:schemeClr val="tx1"/>
                    </a:solidFill>
                    <a:effectLst>
                      <a:outerShdw blurRad="38100" dist="19050" dir="2700000" algn="tl" rotWithShape="0">
                        <a:schemeClr val="dk1">
                          <a:alpha val="40000"/>
                        </a:schemeClr>
                      </a:outerShdw>
                    </a:effectLst>
                  </a:rPr>
                  <a:t> and </a:t>
                </a:r>
                <a14:m>
                  <m:oMath xmlns:m="http://schemas.openxmlformats.org/officeDocument/2006/math">
                    <m:d>
                      <m:dPr>
                        <m:begChr m:val="|"/>
                        <m:endChr m:val="|"/>
                        <m:ctrlPr>
                          <a:rPr lang="en-US" altLang="zh-CN" sz="2400" i="1">
                            <a:ln w="0"/>
                            <a:solidFill>
                              <a:schemeClr val="tx1"/>
                            </a:solidFill>
                            <a:effectLst>
                              <a:outerShdw blurRad="38100" dist="19050" dir="2700000" algn="tl" rotWithShape="0">
                                <a:schemeClr val="dk1">
                                  <a:alpha val="40000"/>
                                </a:schemeClr>
                              </a:outerShdw>
                            </a:effectLst>
                            <a:latin typeface="Cambria Math" charset="0"/>
                          </a:rPr>
                        </m:ctrlPr>
                      </m:dPr>
                      <m:e>
                        <m:sSub>
                          <m:sSubPr>
                            <m:ctrlPr>
                              <a:rPr lang="en-US" altLang="zh-CN" sz="2400" i="1">
                                <a:ln w="0"/>
                                <a:solidFill>
                                  <a:schemeClr val="tx1"/>
                                </a:solidFill>
                                <a:effectLst>
                                  <a:outerShdw blurRad="38100" dist="19050" dir="2700000" algn="tl" rotWithShape="0">
                                    <a:schemeClr val="dk1">
                                      <a:alpha val="40000"/>
                                    </a:schemeClr>
                                  </a:outerShdw>
                                </a:effectLst>
                                <a:latin typeface="Cambria Math" charset="0"/>
                              </a:rPr>
                            </m:ctrlPr>
                          </m:sSubPr>
                          <m:e>
                            <m:r>
                              <a:rPr lang="en-US" altLang="zh-CN" sz="2400" i="1">
                                <a:ln w="0"/>
                                <a:solidFill>
                                  <a:schemeClr val="tx1"/>
                                </a:solidFill>
                                <a:effectLst>
                                  <a:outerShdw blurRad="38100" dist="19050" dir="2700000" algn="tl" rotWithShape="0">
                                    <a:schemeClr val="dk1">
                                      <a:alpha val="40000"/>
                                    </a:schemeClr>
                                  </a:outerShdw>
                                </a:effectLst>
                                <a:latin typeface="Cambria Math" charset="0"/>
                              </a:rPr>
                              <m:t>𝑁</m:t>
                            </m:r>
                          </m:e>
                          <m:sub>
                            <m:r>
                              <a:rPr lang="en-US" altLang="zh-CN" sz="2400" b="0" i="1" smtClean="0">
                                <a:ln w="0"/>
                                <a:solidFill>
                                  <a:schemeClr val="tx1"/>
                                </a:solidFill>
                                <a:effectLst>
                                  <a:outerShdw blurRad="38100" dist="19050" dir="2700000" algn="tl" rotWithShape="0">
                                    <a:schemeClr val="dk1">
                                      <a:alpha val="40000"/>
                                    </a:schemeClr>
                                  </a:outerShdw>
                                </a:effectLst>
                                <a:latin typeface="Cambria Math" charset="0"/>
                              </a:rPr>
                              <m:t>𝐵</m:t>
                            </m:r>
                          </m:sub>
                        </m:sSub>
                      </m:e>
                    </m:d>
                    <m:sSubSup>
                      <m:sSubSupPr>
                        <m:ctrlPr>
                          <a:rPr lang="en-US" altLang="zh-CN" sz="2400" i="1">
                            <a:ln w="0"/>
                            <a:solidFill>
                              <a:schemeClr val="tx1"/>
                            </a:solidFill>
                            <a:effectLst>
                              <a:outerShdw blurRad="38100" dist="19050" dir="2700000" algn="tl" rotWithShape="0">
                                <a:schemeClr val="dk1">
                                  <a:alpha val="40000"/>
                                </a:schemeClr>
                              </a:outerShdw>
                            </a:effectLst>
                            <a:latin typeface="Cambria Math" charset="0"/>
                          </a:rPr>
                        </m:ctrlPr>
                      </m:sSubSupPr>
                      <m:e>
                        <m:r>
                          <a:rPr lang="en-US" altLang="zh-CN" sz="2400" i="1">
                            <a:ln w="0"/>
                            <a:solidFill>
                              <a:schemeClr val="tx1"/>
                            </a:solidFill>
                            <a:effectLst>
                              <a:outerShdw blurRad="38100" dist="19050" dir="2700000" algn="tl" rotWithShape="0">
                                <a:schemeClr val="dk1">
                                  <a:alpha val="40000"/>
                                </a:schemeClr>
                              </a:outerShdw>
                            </a:effectLst>
                            <a:latin typeface="Cambria Math" charset="0"/>
                          </a:rPr>
                          <m:t>𝑃</m:t>
                        </m:r>
                      </m:e>
                      <m:sub>
                        <m:r>
                          <a:rPr lang="en-US" altLang="zh-CN" sz="2400" b="0" i="1" smtClean="0">
                            <a:ln w="0"/>
                            <a:solidFill>
                              <a:schemeClr val="tx1"/>
                            </a:solidFill>
                            <a:effectLst>
                              <a:outerShdw blurRad="38100" dist="19050" dir="2700000" algn="tl" rotWithShape="0">
                                <a:schemeClr val="dk1">
                                  <a:alpha val="40000"/>
                                </a:schemeClr>
                              </a:outerShdw>
                            </a:effectLst>
                            <a:latin typeface="Cambria Math" charset="0"/>
                          </a:rPr>
                          <m:t>𝐵</m:t>
                        </m:r>
                      </m:sub>
                      <m:sup>
                        <m:r>
                          <a:rPr lang="en-US" altLang="zh-CN" sz="2400" i="1">
                            <a:ln w="0"/>
                            <a:solidFill>
                              <a:schemeClr val="tx1"/>
                            </a:solidFill>
                            <a:effectLst>
                              <a:outerShdw blurRad="38100" dist="19050" dir="2700000" algn="tl" rotWithShape="0">
                                <a:schemeClr val="dk1">
                                  <a:alpha val="40000"/>
                                </a:schemeClr>
                              </a:outerShdw>
                            </a:effectLst>
                            <a:latin typeface="Cambria Math" charset="0"/>
                          </a:rPr>
                          <m:t>′</m:t>
                        </m:r>
                      </m:sup>
                    </m:sSubSup>
                    <m:d>
                      <m:dPr>
                        <m:ctrlPr>
                          <a:rPr lang="en-US" altLang="zh-CN" sz="2400" i="1">
                            <a:ln w="0"/>
                            <a:solidFill>
                              <a:schemeClr val="tx1"/>
                            </a:solidFill>
                            <a:effectLst>
                              <a:outerShdw blurRad="38100" dist="19050" dir="2700000" algn="tl" rotWithShape="0">
                                <a:schemeClr val="dk1">
                                  <a:alpha val="40000"/>
                                </a:schemeClr>
                              </a:outerShdw>
                            </a:effectLst>
                            <a:latin typeface="Cambria Math" charset="0"/>
                          </a:rPr>
                        </m:ctrlPr>
                      </m:dPr>
                      <m:e>
                        <m:sSub>
                          <m:sSubPr>
                            <m:ctrlPr>
                              <a:rPr lang="en-US" altLang="zh-CN" sz="2400" i="1">
                                <a:ln w="0"/>
                                <a:solidFill>
                                  <a:schemeClr val="tx1"/>
                                </a:solidFill>
                                <a:effectLst>
                                  <a:outerShdw blurRad="38100" dist="19050" dir="2700000" algn="tl" rotWithShape="0">
                                    <a:schemeClr val="dk1">
                                      <a:alpha val="40000"/>
                                    </a:schemeClr>
                                  </a:outerShdw>
                                </a:effectLst>
                                <a:latin typeface="Cambria Math" charset="0"/>
                              </a:rPr>
                            </m:ctrlPr>
                          </m:sSubPr>
                          <m:e>
                            <m:r>
                              <a:rPr lang="en-US" altLang="zh-CN" sz="2400" i="1">
                                <a:ln w="0"/>
                                <a:solidFill>
                                  <a:schemeClr val="tx1"/>
                                </a:solidFill>
                                <a:effectLst>
                                  <a:outerShdw blurRad="38100" dist="19050" dir="2700000" algn="tl" rotWithShape="0">
                                    <a:schemeClr val="dk1">
                                      <a:alpha val="40000"/>
                                    </a:schemeClr>
                                  </a:outerShdw>
                                </a:effectLst>
                                <a:latin typeface="Cambria Math" charset="0"/>
                              </a:rPr>
                              <m:t>𝐼</m:t>
                            </m:r>
                          </m:e>
                          <m:sub>
                            <m:r>
                              <a:rPr lang="en-US" altLang="zh-CN" sz="2400" i="1">
                                <a:ln w="0"/>
                                <a:solidFill>
                                  <a:schemeClr val="tx1"/>
                                </a:solidFill>
                                <a:effectLst>
                                  <a:outerShdw blurRad="38100" dist="19050" dir="2700000" algn="tl" rotWithShape="0">
                                    <a:schemeClr val="dk1">
                                      <a:alpha val="40000"/>
                                    </a:schemeClr>
                                  </a:outerShdw>
                                </a:effectLst>
                                <a:latin typeface="Cambria Math" charset="0"/>
                              </a:rPr>
                              <m:t>𝑖</m:t>
                            </m:r>
                          </m:sub>
                        </m:sSub>
                      </m:e>
                    </m:d>
                  </m:oMath>
                </a14:m>
                <a:r>
                  <a:rPr lang="en-US" altLang="zh-CN" sz="2400" dirty="0" smtClean="0">
                    <a:ln w="0"/>
                    <a:solidFill>
                      <a:schemeClr val="tx1"/>
                    </a:solidFill>
                    <a:effectLst>
                      <a:outerShdw blurRad="38100" dist="19050" dir="2700000" algn="tl" rotWithShape="0">
                        <a:schemeClr val="dk1">
                          <a:alpha val="40000"/>
                        </a:schemeClr>
                      </a:outerShdw>
                    </a:effectLst>
                  </a:rPr>
                  <a:t> respectively, where </a:t>
                </a:r>
                <a14:m>
                  <m:oMath xmlns:m="http://schemas.openxmlformats.org/officeDocument/2006/math">
                    <m:d>
                      <m:dPr>
                        <m:begChr m:val="|"/>
                        <m:endChr m:val="|"/>
                        <m:ctrlPr>
                          <a:rPr lang="en-US" altLang="zh-CN" sz="2400" i="1">
                            <a:ln w="0"/>
                            <a:solidFill>
                              <a:schemeClr val="tx1"/>
                            </a:solidFill>
                            <a:effectLst>
                              <a:outerShdw blurRad="38100" dist="19050" dir="2700000" algn="tl" rotWithShape="0">
                                <a:schemeClr val="dk1">
                                  <a:alpha val="40000"/>
                                </a:schemeClr>
                              </a:outerShdw>
                            </a:effectLst>
                            <a:latin typeface="Cambria Math" charset="0"/>
                          </a:rPr>
                        </m:ctrlPr>
                      </m:dPr>
                      <m:e>
                        <m:sSub>
                          <m:sSubPr>
                            <m:ctrlPr>
                              <a:rPr lang="en-US" altLang="zh-CN" sz="2400" i="1">
                                <a:ln w="0"/>
                                <a:solidFill>
                                  <a:schemeClr val="tx1"/>
                                </a:solidFill>
                                <a:effectLst>
                                  <a:outerShdw blurRad="38100" dist="19050" dir="2700000" algn="tl" rotWithShape="0">
                                    <a:schemeClr val="dk1">
                                      <a:alpha val="40000"/>
                                    </a:schemeClr>
                                  </a:outerShdw>
                                </a:effectLst>
                                <a:latin typeface="Cambria Math" charset="0"/>
                              </a:rPr>
                            </m:ctrlPr>
                          </m:sSubPr>
                          <m:e>
                            <m:r>
                              <a:rPr lang="en-US" altLang="zh-CN" sz="2400" i="1">
                                <a:ln w="0"/>
                                <a:solidFill>
                                  <a:schemeClr val="tx1"/>
                                </a:solidFill>
                                <a:effectLst>
                                  <a:outerShdw blurRad="38100" dist="19050" dir="2700000" algn="tl" rotWithShape="0">
                                    <a:schemeClr val="dk1">
                                      <a:alpha val="40000"/>
                                    </a:schemeClr>
                                  </a:outerShdw>
                                </a:effectLst>
                                <a:latin typeface="Cambria Math" charset="0"/>
                              </a:rPr>
                              <m:t>𝑁</m:t>
                            </m:r>
                          </m:e>
                          <m:sub>
                            <m:r>
                              <a:rPr lang="en-US" altLang="zh-CN" sz="2400" i="1">
                                <a:ln w="0"/>
                                <a:solidFill>
                                  <a:schemeClr val="tx1"/>
                                </a:solidFill>
                                <a:effectLst>
                                  <a:outerShdw blurRad="38100" dist="19050" dir="2700000" algn="tl" rotWithShape="0">
                                    <a:schemeClr val="dk1">
                                      <a:alpha val="40000"/>
                                    </a:schemeClr>
                                  </a:outerShdw>
                                </a:effectLst>
                                <a:latin typeface="Cambria Math" charset="0"/>
                              </a:rPr>
                              <m:t>𝐹</m:t>
                            </m:r>
                          </m:sub>
                        </m:sSub>
                      </m:e>
                    </m:d>
                    <m:sSubSup>
                      <m:sSubSupPr>
                        <m:ctrlPr>
                          <a:rPr lang="en-US" altLang="zh-CN" sz="2400" i="1">
                            <a:ln w="0"/>
                            <a:solidFill>
                              <a:schemeClr val="tx1"/>
                            </a:solidFill>
                            <a:effectLst>
                              <a:outerShdw blurRad="38100" dist="19050" dir="2700000" algn="tl" rotWithShape="0">
                                <a:schemeClr val="dk1">
                                  <a:alpha val="40000"/>
                                </a:schemeClr>
                              </a:outerShdw>
                            </a:effectLst>
                            <a:latin typeface="Cambria Math" charset="0"/>
                          </a:rPr>
                        </m:ctrlPr>
                      </m:sSubSupPr>
                      <m:e>
                        <m:r>
                          <a:rPr lang="en-US" altLang="zh-CN" sz="2400" i="1">
                            <a:ln w="0"/>
                            <a:solidFill>
                              <a:schemeClr val="tx1"/>
                            </a:solidFill>
                            <a:effectLst>
                              <a:outerShdw blurRad="38100" dist="19050" dir="2700000" algn="tl" rotWithShape="0">
                                <a:schemeClr val="dk1">
                                  <a:alpha val="40000"/>
                                </a:schemeClr>
                              </a:outerShdw>
                            </a:effectLst>
                            <a:latin typeface="Cambria Math" charset="0"/>
                          </a:rPr>
                          <m:t>𝑃</m:t>
                        </m:r>
                      </m:e>
                      <m:sub>
                        <m:r>
                          <a:rPr lang="en-US" altLang="zh-CN" sz="2400" i="1">
                            <a:ln w="0"/>
                            <a:solidFill>
                              <a:schemeClr val="tx1"/>
                            </a:solidFill>
                            <a:effectLst>
                              <a:outerShdw blurRad="38100" dist="19050" dir="2700000" algn="tl" rotWithShape="0">
                                <a:schemeClr val="dk1">
                                  <a:alpha val="40000"/>
                                </a:schemeClr>
                              </a:outerShdw>
                            </a:effectLst>
                            <a:latin typeface="Cambria Math" charset="0"/>
                          </a:rPr>
                          <m:t>𝐹</m:t>
                        </m:r>
                      </m:sub>
                      <m:sup>
                        <m:r>
                          <a:rPr lang="en-US" altLang="zh-CN" sz="2400" i="1">
                            <a:ln w="0"/>
                            <a:solidFill>
                              <a:schemeClr val="tx1"/>
                            </a:solidFill>
                            <a:effectLst>
                              <a:outerShdw blurRad="38100" dist="19050" dir="2700000" algn="tl" rotWithShape="0">
                                <a:schemeClr val="dk1">
                                  <a:alpha val="40000"/>
                                </a:schemeClr>
                              </a:outerShdw>
                            </a:effectLst>
                            <a:latin typeface="Cambria Math" charset="0"/>
                          </a:rPr>
                          <m:t>′</m:t>
                        </m:r>
                      </m:sup>
                    </m:sSubSup>
                    <m:d>
                      <m:dPr>
                        <m:ctrlPr>
                          <a:rPr lang="en-US" altLang="zh-CN" sz="2400" i="1">
                            <a:ln w="0"/>
                            <a:solidFill>
                              <a:schemeClr val="tx1"/>
                            </a:solidFill>
                            <a:effectLst>
                              <a:outerShdw blurRad="38100" dist="19050" dir="2700000" algn="tl" rotWithShape="0">
                                <a:schemeClr val="dk1">
                                  <a:alpha val="40000"/>
                                </a:schemeClr>
                              </a:outerShdw>
                            </a:effectLst>
                            <a:latin typeface="Cambria Math" charset="0"/>
                          </a:rPr>
                        </m:ctrlPr>
                      </m:dPr>
                      <m:e>
                        <m:sSub>
                          <m:sSubPr>
                            <m:ctrlPr>
                              <a:rPr lang="en-US" altLang="zh-CN" sz="2400" i="1">
                                <a:ln w="0"/>
                                <a:solidFill>
                                  <a:schemeClr val="tx1"/>
                                </a:solidFill>
                                <a:effectLst>
                                  <a:outerShdw blurRad="38100" dist="19050" dir="2700000" algn="tl" rotWithShape="0">
                                    <a:schemeClr val="dk1">
                                      <a:alpha val="40000"/>
                                    </a:schemeClr>
                                  </a:outerShdw>
                                </a:effectLst>
                                <a:latin typeface="Cambria Math" charset="0"/>
                              </a:rPr>
                            </m:ctrlPr>
                          </m:sSubPr>
                          <m:e>
                            <m:r>
                              <a:rPr lang="en-US" altLang="zh-CN" sz="2400" i="1">
                                <a:ln w="0"/>
                                <a:solidFill>
                                  <a:schemeClr val="tx1"/>
                                </a:solidFill>
                                <a:effectLst>
                                  <a:outerShdw blurRad="38100" dist="19050" dir="2700000" algn="tl" rotWithShape="0">
                                    <a:schemeClr val="dk1">
                                      <a:alpha val="40000"/>
                                    </a:schemeClr>
                                  </a:outerShdw>
                                </a:effectLst>
                                <a:latin typeface="Cambria Math" charset="0"/>
                              </a:rPr>
                              <m:t>𝐼</m:t>
                            </m:r>
                          </m:e>
                          <m:sub>
                            <m:r>
                              <a:rPr lang="en-US" altLang="zh-CN" sz="2400" i="1">
                                <a:ln w="0"/>
                                <a:solidFill>
                                  <a:schemeClr val="tx1"/>
                                </a:solidFill>
                                <a:effectLst>
                                  <a:outerShdw blurRad="38100" dist="19050" dir="2700000" algn="tl" rotWithShape="0">
                                    <a:schemeClr val="dk1">
                                      <a:alpha val="40000"/>
                                    </a:schemeClr>
                                  </a:outerShdw>
                                </a:effectLst>
                                <a:latin typeface="Cambria Math" charset="0"/>
                              </a:rPr>
                              <m:t>𝑖</m:t>
                            </m:r>
                          </m:sub>
                        </m:sSub>
                      </m:e>
                    </m:d>
                  </m:oMath>
                </a14:m>
                <a:r>
                  <a:rPr lang="en-US" altLang="zh-CN" sz="2400" dirty="0" smtClean="0">
                    <a:ln w="0"/>
                    <a:solidFill>
                      <a:schemeClr val="tx1"/>
                    </a:solidFill>
                    <a:effectLst>
                      <a:outerShdw blurRad="38100" dist="19050" dir="2700000" algn="tl" rotWithShape="0">
                        <a:schemeClr val="dk1">
                          <a:alpha val="40000"/>
                        </a:schemeClr>
                      </a:outerShdw>
                    </a:effectLst>
                  </a:rPr>
                  <a:t> is </a:t>
                </a:r>
                <a:r>
                  <a:rPr lang="en-US" altLang="zh-CN" sz="2400" dirty="0" err="1">
                    <a:ln w="0"/>
                    <a:solidFill>
                      <a:schemeClr val="tx1"/>
                    </a:solidFill>
                    <a:effectLst>
                      <a:outerShdw blurRad="38100" dist="19050" dir="2700000" algn="tl" rotWithShape="0">
                        <a:schemeClr val="dk1">
                          <a:alpha val="40000"/>
                        </a:schemeClr>
                      </a:outerShdw>
                    </a:effectLst>
                  </a:rPr>
                  <a:t>Parzen</a:t>
                </a:r>
                <a:r>
                  <a:rPr lang="en-US" altLang="zh-CN" sz="2400" dirty="0">
                    <a:ln w="0"/>
                    <a:solidFill>
                      <a:schemeClr val="tx1"/>
                    </a:solidFill>
                    <a:effectLst>
                      <a:outerShdw blurRad="38100" dist="19050" dir="2700000" algn="tl" rotWithShape="0">
                        <a:schemeClr val="dk1">
                          <a:alpha val="40000"/>
                        </a:schemeClr>
                      </a:outerShdw>
                    </a:effectLst>
                  </a:rPr>
                  <a:t>-density estimator:</a:t>
                </a:r>
                <a:r>
                  <a:rPr lang="en-US" altLang="zh-CN" sz="2400" b="1" dirty="0">
                    <a:ln w="0"/>
                    <a:solidFill>
                      <a:schemeClr val="tx1"/>
                    </a:solidFill>
                    <a:effectLst>
                      <a:outerShdw blurRad="38100" dist="19050" dir="2700000" algn="tl" rotWithShape="0">
                        <a:schemeClr val="dk1">
                          <a:alpha val="40000"/>
                        </a:schemeClr>
                      </a:outerShdw>
                    </a:effectLst>
                  </a:rPr>
                  <a:t> </a:t>
                </a:r>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blipFill rotWithShape="0">
                <a:blip r:embed="rId3"/>
                <a:stretch>
                  <a:fillRect l="-1285" t="-1217" r="-135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 name="矩形 3"/>
              <p:cNvSpPr/>
              <p:nvPr/>
            </p:nvSpPr>
            <p:spPr>
              <a:xfrm>
                <a:off x="1898552" y="5243498"/>
                <a:ext cx="5373074" cy="116576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altLang="zh-CN" sz="2400" i="1" smtClean="0">
                              <a:ln w="0"/>
                              <a:effectLst>
                                <a:outerShdw blurRad="38100" dist="19050" dir="2700000" algn="tl" rotWithShape="0">
                                  <a:schemeClr val="dk1">
                                    <a:alpha val="40000"/>
                                  </a:schemeClr>
                                </a:outerShdw>
                              </a:effectLst>
                              <a:latin typeface="Cambria Math" charset="0"/>
                            </a:rPr>
                          </m:ctrlPr>
                        </m:sSubSupPr>
                        <m:e>
                          <m:r>
                            <a:rPr lang="en-US" altLang="zh-CN" sz="2400" i="1">
                              <a:ln w="0"/>
                              <a:effectLst>
                                <a:outerShdw blurRad="38100" dist="19050" dir="2700000" algn="tl" rotWithShape="0">
                                  <a:schemeClr val="dk1">
                                    <a:alpha val="40000"/>
                                  </a:schemeClr>
                                </a:outerShdw>
                              </a:effectLst>
                              <a:latin typeface="Cambria Math" charset="0"/>
                            </a:rPr>
                            <m:t>𝑃</m:t>
                          </m:r>
                        </m:e>
                        <m:sub>
                          <m:r>
                            <a:rPr lang="en-US" altLang="zh-CN" sz="2400" i="1">
                              <a:ln w="0"/>
                              <a:effectLst>
                                <a:outerShdw blurRad="38100" dist="19050" dir="2700000" algn="tl" rotWithShape="0">
                                  <a:schemeClr val="dk1">
                                    <a:alpha val="40000"/>
                                  </a:schemeClr>
                                </a:outerShdw>
                              </a:effectLst>
                              <a:latin typeface="Cambria Math" charset="0"/>
                            </a:rPr>
                            <m:t>𝐹</m:t>
                          </m:r>
                        </m:sub>
                        <m:sup>
                          <m:r>
                            <a:rPr lang="en-US" altLang="zh-CN" sz="2400" i="1">
                              <a:ln w="0"/>
                              <a:effectLst>
                                <a:outerShdw blurRad="38100" dist="19050" dir="2700000" algn="tl" rotWithShape="0">
                                  <a:schemeClr val="dk1">
                                    <a:alpha val="40000"/>
                                  </a:schemeClr>
                                </a:outerShdw>
                              </a:effectLst>
                              <a:latin typeface="Cambria Math" charset="0"/>
                            </a:rPr>
                            <m:t>′</m:t>
                          </m:r>
                        </m:sup>
                      </m:sSubSup>
                      <m:d>
                        <m:dPr>
                          <m:ctrlPr>
                            <a:rPr lang="en-US" altLang="zh-CN" sz="2400" i="1">
                              <a:ln w="0"/>
                              <a:effectLst>
                                <a:outerShdw blurRad="38100" dist="19050" dir="2700000" algn="tl" rotWithShape="0">
                                  <a:schemeClr val="dk1">
                                    <a:alpha val="40000"/>
                                  </a:schemeClr>
                                </a:outerShdw>
                              </a:effectLst>
                              <a:latin typeface="Cambria Math" charset="0"/>
                            </a:rPr>
                          </m:ctrlPr>
                        </m:dPr>
                        <m:e>
                          <m:sSub>
                            <m:sSubPr>
                              <m:ctrlPr>
                                <a:rPr lang="en-US" altLang="zh-CN" sz="2400" i="1">
                                  <a:ln w="0"/>
                                  <a:effectLst>
                                    <a:outerShdw blurRad="38100" dist="19050" dir="2700000" algn="tl" rotWithShape="0">
                                      <a:schemeClr val="dk1">
                                        <a:alpha val="40000"/>
                                      </a:schemeClr>
                                    </a:outerShdw>
                                  </a:effectLst>
                                  <a:latin typeface="Cambria Math" charset="0"/>
                                </a:rPr>
                              </m:ctrlPr>
                            </m:sSubPr>
                            <m:e>
                              <m:r>
                                <a:rPr lang="en-US" altLang="zh-CN" sz="2400" i="1">
                                  <a:ln w="0"/>
                                  <a:effectLst>
                                    <a:outerShdw blurRad="38100" dist="19050" dir="2700000" algn="tl" rotWithShape="0">
                                      <a:schemeClr val="dk1">
                                        <a:alpha val="40000"/>
                                      </a:schemeClr>
                                    </a:outerShdw>
                                  </a:effectLst>
                                  <a:latin typeface="Cambria Math" charset="0"/>
                                </a:rPr>
                                <m:t>𝐼</m:t>
                              </m:r>
                            </m:e>
                            <m:sub>
                              <m:r>
                                <a:rPr lang="en-US" altLang="zh-CN" sz="2400" i="1">
                                  <a:ln w="0"/>
                                  <a:effectLst>
                                    <a:outerShdw blurRad="38100" dist="19050" dir="2700000" algn="tl" rotWithShape="0">
                                      <a:schemeClr val="dk1">
                                        <a:alpha val="40000"/>
                                      </a:schemeClr>
                                    </a:outerShdw>
                                  </a:effectLst>
                                  <a:latin typeface="Cambria Math" charset="0"/>
                                </a:rPr>
                                <m:t>𝑖</m:t>
                              </m:r>
                            </m:sub>
                          </m:sSub>
                        </m:e>
                      </m:d>
                      <m:r>
                        <a:rPr lang="en-US" altLang="zh-CN" sz="2400" b="0" i="1" smtClean="0">
                          <a:ln w="0"/>
                          <a:effectLst>
                            <a:outerShdw blurRad="38100" dist="19050" dir="2700000" algn="tl" rotWithShape="0">
                              <a:schemeClr val="dk1">
                                <a:alpha val="40000"/>
                              </a:schemeClr>
                            </a:outerShdw>
                          </a:effectLst>
                          <a:latin typeface="Cambria Math" charset="0"/>
                        </a:rPr>
                        <m:t>=</m:t>
                      </m:r>
                      <m:f>
                        <m:fPr>
                          <m:ctrlPr>
                            <a:rPr lang="en-US" altLang="zh-CN" sz="2400" b="0" i="1" smtClean="0">
                              <a:ln w="0"/>
                              <a:effectLst>
                                <a:outerShdw blurRad="38100" dist="19050" dir="2700000" algn="tl" rotWithShape="0">
                                  <a:schemeClr val="dk1">
                                    <a:alpha val="40000"/>
                                  </a:schemeClr>
                                </a:outerShdw>
                              </a:effectLst>
                              <a:latin typeface="Cambria Math" charset="0"/>
                            </a:rPr>
                          </m:ctrlPr>
                        </m:fPr>
                        <m:num>
                          <m:r>
                            <a:rPr lang="en-US" altLang="zh-CN" sz="2400" b="0" i="1" smtClean="0">
                              <a:ln w="0"/>
                              <a:effectLst>
                                <a:outerShdw blurRad="38100" dist="19050" dir="2700000" algn="tl" rotWithShape="0">
                                  <a:schemeClr val="dk1">
                                    <a:alpha val="40000"/>
                                  </a:schemeClr>
                                </a:outerShdw>
                              </a:effectLst>
                              <a:latin typeface="Cambria Math" charset="0"/>
                            </a:rPr>
                            <m:t>1</m:t>
                          </m:r>
                        </m:num>
                        <m:den>
                          <m:d>
                            <m:dPr>
                              <m:begChr m:val="|"/>
                              <m:endChr m:val="|"/>
                              <m:ctrlPr>
                                <a:rPr lang="en-US" altLang="zh-CN" sz="2400" b="0" i="1" smtClean="0">
                                  <a:ln w="0"/>
                                  <a:effectLst>
                                    <a:outerShdw blurRad="38100" dist="19050" dir="2700000" algn="tl" rotWithShape="0">
                                      <a:schemeClr val="dk1">
                                        <a:alpha val="40000"/>
                                      </a:schemeClr>
                                    </a:outerShdw>
                                  </a:effectLst>
                                  <a:latin typeface="Cambria Math" charset="0"/>
                                </a:rPr>
                              </m:ctrlPr>
                            </m:dPr>
                            <m:e>
                              <m:sSub>
                                <m:sSubPr>
                                  <m:ctrlPr>
                                    <a:rPr lang="en-US" altLang="zh-CN" sz="2400" b="0" i="1" smtClean="0">
                                      <a:ln w="0"/>
                                      <a:effectLst>
                                        <a:outerShdw blurRad="38100" dist="19050" dir="2700000" algn="tl" rotWithShape="0">
                                          <a:schemeClr val="dk1">
                                            <a:alpha val="40000"/>
                                          </a:schemeClr>
                                        </a:outerShdw>
                                      </a:effectLst>
                                      <a:latin typeface="Cambria Math" charset="0"/>
                                    </a:rPr>
                                  </m:ctrlPr>
                                </m:sSubPr>
                                <m:e>
                                  <m:r>
                                    <a:rPr lang="en-US" altLang="zh-CN" sz="2400" b="0" i="1" smtClean="0">
                                      <a:ln w="0"/>
                                      <a:effectLst>
                                        <a:outerShdw blurRad="38100" dist="19050" dir="2700000" algn="tl" rotWithShape="0">
                                          <a:schemeClr val="dk1">
                                            <a:alpha val="40000"/>
                                          </a:schemeClr>
                                        </a:outerShdw>
                                      </a:effectLst>
                                      <a:latin typeface="Cambria Math" charset="0"/>
                                    </a:rPr>
                                    <m:t>𝑁</m:t>
                                  </m:r>
                                </m:e>
                                <m:sub>
                                  <m:r>
                                    <a:rPr lang="en-US" altLang="zh-CN" sz="2400" b="0" i="1" smtClean="0">
                                      <a:ln w="0"/>
                                      <a:effectLst>
                                        <a:outerShdw blurRad="38100" dist="19050" dir="2700000" algn="tl" rotWithShape="0">
                                          <a:schemeClr val="dk1">
                                            <a:alpha val="40000"/>
                                          </a:schemeClr>
                                        </a:outerShdw>
                                      </a:effectLst>
                                      <a:latin typeface="Cambria Math" charset="0"/>
                                    </a:rPr>
                                    <m:t>𝐹</m:t>
                                  </m:r>
                                </m:sub>
                              </m:sSub>
                            </m:e>
                          </m:d>
                        </m:den>
                      </m:f>
                      <m:nary>
                        <m:naryPr>
                          <m:chr m:val="∑"/>
                          <m:supHide m:val="on"/>
                          <m:ctrlPr>
                            <a:rPr lang="en-US" altLang="zh-CN" sz="2400" b="0" i="1" smtClean="0">
                              <a:ln w="0"/>
                              <a:effectLst>
                                <a:outerShdw blurRad="38100" dist="19050" dir="2700000" algn="tl" rotWithShape="0">
                                  <a:schemeClr val="dk1">
                                    <a:alpha val="40000"/>
                                  </a:schemeClr>
                                </a:outerShdw>
                              </a:effectLst>
                              <a:latin typeface="Cambria Math" charset="0"/>
                            </a:rPr>
                          </m:ctrlPr>
                        </m:naryPr>
                        <m:sub>
                          <m:r>
                            <m:rPr>
                              <m:brk m:alnAt="7"/>
                            </m:rPr>
                            <a:rPr lang="en-US" altLang="zh-CN" sz="2400" b="0" i="1" smtClean="0">
                              <a:ln w="0"/>
                              <a:effectLst>
                                <a:outerShdw blurRad="38100" dist="19050" dir="2700000" algn="tl" rotWithShape="0">
                                  <a:schemeClr val="dk1">
                                    <a:alpha val="40000"/>
                                  </a:schemeClr>
                                </a:outerShdw>
                              </a:effectLst>
                              <a:latin typeface="Cambria Math" charset="0"/>
                            </a:rPr>
                            <m:t>𝑗</m:t>
                          </m:r>
                          <m:r>
                            <a:rPr lang="en-US" altLang="zh-CN" sz="2400" b="0" i="1" smtClean="0">
                              <a:ln w="0"/>
                              <a:effectLst>
                                <a:outerShdw blurRad="38100" dist="19050" dir="2700000" algn="tl" rotWithShape="0">
                                  <a:schemeClr val="dk1">
                                    <a:alpha val="40000"/>
                                  </a:schemeClr>
                                </a:outerShdw>
                              </a:effectLst>
                              <a:latin typeface="Cambria Math" charset="0"/>
                            </a:rPr>
                            <m:t>∈</m:t>
                          </m:r>
                          <m:sSub>
                            <m:sSubPr>
                              <m:ctrlPr>
                                <a:rPr lang="en-US" altLang="zh-CN" sz="2400" b="0" i="1" smtClean="0">
                                  <a:ln w="0"/>
                                  <a:effectLst>
                                    <a:outerShdw blurRad="38100" dist="19050" dir="2700000" algn="tl" rotWithShape="0">
                                      <a:schemeClr val="dk1">
                                        <a:alpha val="40000"/>
                                      </a:schemeClr>
                                    </a:outerShdw>
                                  </a:effectLst>
                                  <a:latin typeface="Cambria Math" charset="0"/>
                                </a:rPr>
                              </m:ctrlPr>
                            </m:sSubPr>
                            <m:e>
                              <m:r>
                                <a:rPr lang="en-US" altLang="zh-CN" sz="2400" b="0" i="1" smtClean="0">
                                  <a:ln w="0"/>
                                  <a:effectLst>
                                    <a:outerShdw blurRad="38100" dist="19050" dir="2700000" algn="tl" rotWithShape="0">
                                      <a:schemeClr val="dk1">
                                        <a:alpha val="40000"/>
                                      </a:schemeClr>
                                    </a:outerShdw>
                                  </a:effectLst>
                                  <a:latin typeface="Cambria Math" charset="0"/>
                                </a:rPr>
                                <m:t>𝑁</m:t>
                              </m:r>
                            </m:e>
                            <m:sub>
                              <m:r>
                                <a:rPr lang="en-US" altLang="zh-CN" sz="2400" b="0" i="1" smtClean="0">
                                  <a:ln w="0"/>
                                  <a:effectLst>
                                    <a:outerShdw blurRad="38100" dist="19050" dir="2700000" algn="tl" rotWithShape="0">
                                      <a:schemeClr val="dk1">
                                        <a:alpha val="40000"/>
                                      </a:schemeClr>
                                    </a:outerShdw>
                                  </a:effectLst>
                                  <a:latin typeface="Cambria Math" charset="0"/>
                                </a:rPr>
                                <m:t>𝐹</m:t>
                              </m:r>
                            </m:sub>
                          </m:sSub>
                        </m:sub>
                        <m:sup/>
                        <m:e>
                          <m:r>
                            <a:rPr lang="en-US" altLang="zh-CN" sz="2400" b="0" i="1" smtClean="0">
                              <a:ln w="0"/>
                              <a:effectLst>
                                <a:outerShdw blurRad="38100" dist="19050" dir="2700000" algn="tl" rotWithShape="0">
                                  <a:schemeClr val="dk1">
                                    <a:alpha val="40000"/>
                                  </a:schemeClr>
                                </a:outerShdw>
                              </a:effectLst>
                              <a:latin typeface="Cambria Math" charset="0"/>
                            </a:rPr>
                            <m:t>−</m:t>
                          </m:r>
                          <m:f>
                            <m:fPr>
                              <m:ctrlPr>
                                <a:rPr lang="en-US" altLang="zh-CN" sz="2400" b="0" i="1" smtClean="0">
                                  <a:ln w="0"/>
                                  <a:effectLst>
                                    <a:outerShdw blurRad="38100" dist="19050" dir="2700000" algn="tl" rotWithShape="0">
                                      <a:schemeClr val="dk1">
                                        <a:alpha val="40000"/>
                                      </a:schemeClr>
                                    </a:outerShdw>
                                  </a:effectLst>
                                  <a:latin typeface="Cambria Math" charset="0"/>
                                </a:rPr>
                              </m:ctrlPr>
                            </m:fPr>
                            <m:num>
                              <m:r>
                                <a:rPr lang="en-US" altLang="zh-CN" sz="2400" b="0" i="1" smtClean="0">
                                  <a:ln w="0"/>
                                  <a:effectLst>
                                    <a:outerShdw blurRad="38100" dist="19050" dir="2700000" algn="tl" rotWithShape="0">
                                      <a:schemeClr val="dk1">
                                        <a:alpha val="40000"/>
                                      </a:schemeClr>
                                    </a:outerShdw>
                                  </a:effectLst>
                                  <a:latin typeface="Cambria Math" charset="0"/>
                                </a:rPr>
                                <m:t>1</m:t>
                              </m:r>
                            </m:num>
                            <m:den>
                              <m:r>
                                <a:rPr lang="en-US" altLang="zh-CN" sz="2400" b="0" i="1" smtClean="0">
                                  <a:ln w="0"/>
                                  <a:effectLst>
                                    <a:outerShdw blurRad="38100" dist="19050" dir="2700000" algn="tl" rotWithShape="0">
                                      <a:schemeClr val="dk1">
                                        <a:alpha val="40000"/>
                                      </a:schemeClr>
                                    </a:outerShdw>
                                  </a:effectLst>
                                  <a:latin typeface="Cambria Math" charset="0"/>
                                </a:rPr>
                                <m:t>2</m:t>
                              </m:r>
                            </m:den>
                          </m:f>
                          <m:func>
                            <m:funcPr>
                              <m:ctrlPr>
                                <a:rPr lang="en-US" altLang="zh-CN" sz="2400" b="0" i="1" smtClean="0">
                                  <a:ln w="0"/>
                                  <a:effectLst>
                                    <a:outerShdw blurRad="38100" dist="19050" dir="2700000" algn="tl" rotWithShape="0">
                                      <a:schemeClr val="dk1">
                                        <a:alpha val="40000"/>
                                      </a:schemeClr>
                                    </a:outerShdw>
                                  </a:effectLst>
                                  <a:latin typeface="Cambria Math" charset="0"/>
                                </a:rPr>
                              </m:ctrlPr>
                            </m:funcPr>
                            <m:fName>
                              <m:r>
                                <m:rPr>
                                  <m:sty m:val="p"/>
                                </m:rPr>
                                <a:rPr lang="en-US" altLang="zh-CN" sz="2400" b="0" i="0" smtClean="0">
                                  <a:ln w="0"/>
                                  <a:effectLst>
                                    <a:outerShdw blurRad="38100" dist="19050" dir="2700000" algn="tl" rotWithShape="0">
                                      <a:schemeClr val="dk1">
                                        <a:alpha val="40000"/>
                                      </a:schemeClr>
                                    </a:outerShdw>
                                  </a:effectLst>
                                  <a:latin typeface="Cambria Math" charset="0"/>
                                </a:rPr>
                                <m:t>exp</m:t>
                              </m:r>
                            </m:fName>
                            <m:e>
                              <m:d>
                                <m:dPr>
                                  <m:begChr m:val="{"/>
                                  <m:endChr m:val="}"/>
                                  <m:ctrlPr>
                                    <a:rPr lang="en-US" altLang="zh-CN" sz="2400" b="0" i="1" smtClean="0">
                                      <a:ln w="0"/>
                                      <a:effectLst>
                                        <a:outerShdw blurRad="38100" dist="19050" dir="2700000" algn="tl" rotWithShape="0">
                                          <a:schemeClr val="dk1">
                                            <a:alpha val="40000"/>
                                          </a:schemeClr>
                                        </a:outerShdw>
                                      </a:effectLst>
                                      <a:latin typeface="Cambria Math" charset="0"/>
                                    </a:rPr>
                                  </m:ctrlPr>
                                </m:dPr>
                                <m:e>
                                  <m:r>
                                    <a:rPr lang="en-US" altLang="zh-CN" sz="2400" b="0" i="1" smtClean="0">
                                      <a:ln w="0"/>
                                      <a:effectLst>
                                        <a:outerShdw blurRad="38100" dist="19050" dir="2700000" algn="tl" rotWithShape="0">
                                          <a:schemeClr val="dk1">
                                            <a:alpha val="40000"/>
                                          </a:schemeClr>
                                        </a:outerShdw>
                                      </a:effectLst>
                                      <a:latin typeface="Cambria Math" charset="0"/>
                                    </a:rPr>
                                    <m:t>−</m:t>
                                  </m:r>
                                  <m:f>
                                    <m:fPr>
                                      <m:ctrlPr>
                                        <a:rPr lang="en-US" altLang="zh-CN" sz="2400" b="0" i="1" smtClean="0">
                                          <a:ln w="0"/>
                                          <a:effectLst>
                                            <a:outerShdw blurRad="38100" dist="19050" dir="2700000" algn="tl" rotWithShape="0">
                                              <a:schemeClr val="dk1">
                                                <a:alpha val="40000"/>
                                              </a:schemeClr>
                                            </a:outerShdw>
                                          </a:effectLst>
                                          <a:latin typeface="Cambria Math" charset="0"/>
                                        </a:rPr>
                                      </m:ctrlPr>
                                    </m:fPr>
                                    <m:num>
                                      <m:sSup>
                                        <m:sSupPr>
                                          <m:ctrlPr>
                                            <a:rPr lang="en-US" altLang="zh-CN" sz="2400" i="1">
                                              <a:ln w="0"/>
                                              <a:effectLst>
                                                <a:outerShdw blurRad="38100" dist="19050" dir="2700000" algn="tl" rotWithShape="0">
                                                  <a:schemeClr val="dk1">
                                                    <a:alpha val="40000"/>
                                                  </a:schemeClr>
                                                </a:outerShdw>
                                              </a:effectLst>
                                              <a:latin typeface="Cambria Math" charset="0"/>
                                            </a:rPr>
                                          </m:ctrlPr>
                                        </m:sSupPr>
                                        <m:e>
                                          <m:d>
                                            <m:dPr>
                                              <m:begChr m:val="|"/>
                                              <m:endChr m:val="|"/>
                                              <m:ctrlPr>
                                                <a:rPr lang="en-US" altLang="zh-CN" sz="2400" i="1">
                                                  <a:ln w="0"/>
                                                  <a:effectLst>
                                                    <a:outerShdw blurRad="38100" dist="19050" dir="2700000" algn="tl" rotWithShape="0">
                                                      <a:schemeClr val="dk1">
                                                        <a:alpha val="40000"/>
                                                      </a:schemeClr>
                                                    </a:outerShdw>
                                                  </a:effectLst>
                                                  <a:latin typeface="Cambria Math" charset="0"/>
                                                </a:rPr>
                                              </m:ctrlPr>
                                            </m:dPr>
                                            <m:e>
                                              <m:sSub>
                                                <m:sSubPr>
                                                  <m:ctrlPr>
                                                    <a:rPr lang="en-US" altLang="zh-CN" sz="2400" i="1">
                                                      <a:ln w="0"/>
                                                      <a:effectLst>
                                                        <a:outerShdw blurRad="38100" dist="19050" dir="2700000" algn="tl" rotWithShape="0">
                                                          <a:schemeClr val="dk1">
                                                            <a:alpha val="40000"/>
                                                          </a:schemeClr>
                                                        </a:outerShdw>
                                                      </a:effectLst>
                                                      <a:latin typeface="Cambria Math" charset="0"/>
                                                    </a:rPr>
                                                  </m:ctrlPr>
                                                </m:sSubPr>
                                                <m:e>
                                                  <m:r>
                                                    <a:rPr lang="en-US" altLang="zh-CN" sz="2400" i="1">
                                                      <a:ln w="0"/>
                                                      <a:effectLst>
                                                        <a:outerShdw blurRad="38100" dist="19050" dir="2700000" algn="tl" rotWithShape="0">
                                                          <a:schemeClr val="dk1">
                                                            <a:alpha val="40000"/>
                                                          </a:schemeClr>
                                                        </a:outerShdw>
                                                      </a:effectLst>
                                                      <a:latin typeface="Cambria Math" charset="0"/>
                                                    </a:rPr>
                                                    <m:t>𝐼</m:t>
                                                  </m:r>
                                                </m:e>
                                                <m:sub>
                                                  <m:r>
                                                    <a:rPr lang="en-US" altLang="zh-CN" sz="2400" i="1">
                                                      <a:ln w="0"/>
                                                      <a:effectLst>
                                                        <a:outerShdw blurRad="38100" dist="19050" dir="2700000" algn="tl" rotWithShape="0">
                                                          <a:schemeClr val="dk1">
                                                            <a:alpha val="40000"/>
                                                          </a:schemeClr>
                                                        </a:outerShdw>
                                                      </a:effectLst>
                                                      <a:latin typeface="Cambria Math" charset="0"/>
                                                    </a:rPr>
                                                    <m:t>𝑖</m:t>
                                                  </m:r>
                                                </m:sub>
                                              </m:sSub>
                                              <m:r>
                                                <a:rPr lang="en-US" altLang="zh-CN" sz="2400" i="1">
                                                  <a:ln w="0"/>
                                                  <a:effectLst>
                                                    <a:outerShdw blurRad="38100" dist="19050" dir="2700000" algn="tl" rotWithShape="0">
                                                      <a:schemeClr val="dk1">
                                                        <a:alpha val="40000"/>
                                                      </a:schemeClr>
                                                    </a:outerShdw>
                                                  </a:effectLst>
                                                  <a:latin typeface="Cambria Math" charset="0"/>
                                                </a:rPr>
                                                <m:t>−</m:t>
                                              </m:r>
                                              <m:sSub>
                                                <m:sSubPr>
                                                  <m:ctrlPr>
                                                    <a:rPr lang="en-US" altLang="zh-CN" sz="2400" i="1">
                                                      <a:ln w="0"/>
                                                      <a:effectLst>
                                                        <a:outerShdw blurRad="38100" dist="19050" dir="2700000" algn="tl" rotWithShape="0">
                                                          <a:schemeClr val="dk1">
                                                            <a:alpha val="40000"/>
                                                          </a:schemeClr>
                                                        </a:outerShdw>
                                                      </a:effectLst>
                                                      <a:latin typeface="Cambria Math" charset="0"/>
                                                    </a:rPr>
                                                  </m:ctrlPr>
                                                </m:sSubPr>
                                                <m:e>
                                                  <m:r>
                                                    <a:rPr lang="en-US" altLang="zh-CN" sz="2400" i="1">
                                                      <a:ln w="0"/>
                                                      <a:effectLst>
                                                        <a:outerShdw blurRad="38100" dist="19050" dir="2700000" algn="tl" rotWithShape="0">
                                                          <a:schemeClr val="dk1">
                                                            <a:alpha val="40000"/>
                                                          </a:schemeClr>
                                                        </a:outerShdw>
                                                      </a:effectLst>
                                                      <a:latin typeface="Cambria Math" charset="0"/>
                                                    </a:rPr>
                                                    <m:t>𝐼</m:t>
                                                  </m:r>
                                                </m:e>
                                                <m:sub>
                                                  <m:r>
                                                    <a:rPr lang="en-US" altLang="zh-CN" sz="2400" i="1">
                                                      <a:ln w="0"/>
                                                      <a:effectLst>
                                                        <a:outerShdw blurRad="38100" dist="19050" dir="2700000" algn="tl" rotWithShape="0">
                                                          <a:schemeClr val="dk1">
                                                            <a:alpha val="40000"/>
                                                          </a:schemeClr>
                                                        </a:outerShdw>
                                                      </a:effectLst>
                                                      <a:latin typeface="Cambria Math" charset="0"/>
                                                    </a:rPr>
                                                    <m:t>𝑗</m:t>
                                                  </m:r>
                                                </m:sub>
                                              </m:sSub>
                                            </m:e>
                                          </m:d>
                                        </m:e>
                                        <m:sup>
                                          <m:r>
                                            <a:rPr lang="en-US" altLang="zh-CN" sz="2400" i="1">
                                              <a:ln w="0"/>
                                              <a:effectLst>
                                                <a:outerShdw blurRad="38100" dist="19050" dir="2700000" algn="tl" rotWithShape="0">
                                                  <a:schemeClr val="dk1">
                                                    <a:alpha val="40000"/>
                                                  </a:schemeClr>
                                                </a:outerShdw>
                                              </a:effectLst>
                                              <a:latin typeface="Cambria Math" charset="0"/>
                                            </a:rPr>
                                            <m:t>2</m:t>
                                          </m:r>
                                        </m:sup>
                                      </m:sSup>
                                    </m:num>
                                    <m:den>
                                      <m:r>
                                        <a:rPr lang="en-US" altLang="zh-CN" sz="2400" b="0" i="1" smtClean="0">
                                          <a:ln w="0"/>
                                          <a:effectLst>
                                            <a:outerShdw blurRad="38100" dist="19050" dir="2700000" algn="tl" rotWithShape="0">
                                              <a:schemeClr val="dk1">
                                                <a:alpha val="40000"/>
                                              </a:schemeClr>
                                            </a:outerShdw>
                                          </a:effectLst>
                                          <a:latin typeface="Cambria Math" charset="0"/>
                                          <a:ea typeface="Cambria Math" charset="0"/>
                                          <a:cs typeface="Cambria Math" charset="0"/>
                                        </a:rPr>
                                        <m:t>𝜆</m:t>
                                      </m:r>
                                    </m:den>
                                  </m:f>
                                </m:e>
                              </m:d>
                            </m:e>
                          </m:func>
                        </m:e>
                      </m:nary>
                    </m:oMath>
                  </m:oMathPara>
                </a14:m>
                <a:endParaRPr lang="zh-CN" altLang="en-US" sz="2400" dirty="0"/>
              </a:p>
            </p:txBody>
          </p:sp>
        </mc:Choice>
        <mc:Fallback xmlns="">
          <p:sp>
            <p:nvSpPr>
              <p:cNvPr id="4" name="矩形 3"/>
              <p:cNvSpPr>
                <a:spLocks noRot="1" noChangeAspect="1" noMove="1" noResize="1" noEditPoints="1" noAdjustHandles="1" noChangeArrowheads="1" noChangeShapeType="1" noTextEdit="1"/>
              </p:cNvSpPr>
              <p:nvPr/>
            </p:nvSpPr>
            <p:spPr>
              <a:xfrm>
                <a:off x="1898552" y="5243498"/>
                <a:ext cx="5373074" cy="1165768"/>
              </a:xfrm>
              <a:prstGeom prst="rect">
                <a:avLst/>
              </a:prstGeom>
              <a:blipFill rotWithShape="0">
                <a:blip r:embed="rId4"/>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4426181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DenseCut</a:t>
            </a:r>
            <a:endParaRPr kumimoji="1" lang="zh-CN" altLang="en-US" dirty="0"/>
          </a:p>
        </p:txBody>
      </p:sp>
      <mc:AlternateContent xmlns:mc="http://schemas.openxmlformats.org/markup-compatibility/2006" xmlns:a14="http://schemas.microsoft.com/office/drawing/2010/main">
        <mc:Choice Requires="a14">
          <p:sp>
            <p:nvSpPr>
              <p:cNvPr id="10" name="文本框 9"/>
              <p:cNvSpPr txBox="1"/>
              <p:nvPr/>
            </p:nvSpPr>
            <p:spPr>
              <a:xfrm>
                <a:off x="454781" y="2763427"/>
                <a:ext cx="8236806" cy="112710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sz="2000" b="0" i="1" smtClean="0">
                              <a:latin typeface="Cambria Math" charset="0"/>
                            </a:rPr>
                          </m:ctrlPr>
                        </m:sSubPr>
                        <m:e>
                          <m:r>
                            <a:rPr kumimoji="1" lang="en-US" altLang="zh-CN" sz="2000" b="0" i="1" smtClean="0">
                              <a:latin typeface="Cambria Math" charset="0"/>
                            </a:rPr>
                            <m:t>𝑤</m:t>
                          </m:r>
                        </m:e>
                        <m:sub>
                          <m:r>
                            <a:rPr kumimoji="1" lang="en-US" altLang="zh-CN" sz="2000" b="0" i="1" smtClean="0">
                              <a:latin typeface="Cambria Math" charset="0"/>
                            </a:rPr>
                            <m:t>𝑖𝑗</m:t>
                          </m:r>
                        </m:sub>
                      </m:sSub>
                      <m:r>
                        <a:rPr kumimoji="1" lang="en-US" altLang="zh-CN" sz="2000" b="0" i="1" smtClean="0">
                          <a:latin typeface="Cambria Math" charset="0"/>
                        </a:rPr>
                        <m:t>=</m:t>
                      </m:r>
                      <m:limUpp>
                        <m:limUppPr>
                          <m:ctrlPr>
                            <a:rPr kumimoji="1" lang="en-US" altLang="zh-CN" sz="2000" i="1">
                              <a:latin typeface="Cambria Math" charset="0"/>
                            </a:rPr>
                          </m:ctrlPr>
                        </m:limUppPr>
                        <m:e>
                          <m:groupChr>
                            <m:groupChrPr>
                              <m:chr m:val="⏞"/>
                              <m:pos m:val="top"/>
                              <m:vertJc m:val="bot"/>
                              <m:ctrlPr>
                                <a:rPr kumimoji="1" lang="en-US" altLang="zh-CN" sz="2000" i="1">
                                  <a:latin typeface="Cambria Math" charset="0"/>
                                </a:rPr>
                              </m:ctrlPr>
                            </m:groupChrPr>
                            <m:e>
                              <m:func>
                                <m:funcPr>
                                  <m:ctrlPr>
                                    <a:rPr kumimoji="1" lang="en-US" altLang="zh-CN" sz="2000" i="1">
                                      <a:latin typeface="Cambria Math" charset="0"/>
                                    </a:rPr>
                                  </m:ctrlPr>
                                </m:funcPr>
                                <m:fName>
                                  <m:r>
                                    <m:rPr>
                                      <m:sty m:val="p"/>
                                      <m:brk/>
                                    </m:rPr>
                                    <a:rPr kumimoji="1" lang="en-US" altLang="zh-CN" sz="2000">
                                      <a:latin typeface="Cambria Math" charset="0"/>
                                    </a:rPr>
                                    <m:t>e</m:t>
                                  </m:r>
                                  <m:r>
                                    <m:rPr>
                                      <m:sty m:val="p"/>
                                    </m:rPr>
                                    <a:rPr kumimoji="1" lang="en-US" altLang="zh-CN" sz="2000">
                                      <a:latin typeface="Cambria Math" charset="0"/>
                                    </a:rPr>
                                    <m:t>xp</m:t>
                                  </m:r>
                                </m:fName>
                                <m:e>
                                  <m:d>
                                    <m:dPr>
                                      <m:begChr m:val="{"/>
                                      <m:endChr m:val="}"/>
                                      <m:ctrlPr>
                                        <a:rPr kumimoji="1" lang="en-US" altLang="zh-CN" sz="2000" i="1">
                                          <a:latin typeface="Cambria Math" charset="0"/>
                                        </a:rPr>
                                      </m:ctrlPr>
                                    </m:dPr>
                                    <m:e>
                                      <m:r>
                                        <a:rPr kumimoji="1" lang="en-US" altLang="zh-CN" sz="2000" i="1">
                                          <a:latin typeface="Cambria Math" charset="0"/>
                                        </a:rPr>
                                        <m:t>−</m:t>
                                      </m:r>
                                      <m:f>
                                        <m:fPr>
                                          <m:ctrlPr>
                                            <a:rPr kumimoji="1" lang="en-US" altLang="zh-CN" sz="2000" i="1">
                                              <a:latin typeface="Cambria Math" charset="0"/>
                                            </a:rPr>
                                          </m:ctrlPr>
                                        </m:fPr>
                                        <m:num>
                                          <m:sSup>
                                            <m:sSupPr>
                                              <m:ctrlPr>
                                                <a:rPr kumimoji="1" lang="en-US" altLang="zh-CN" sz="2000" i="1">
                                                  <a:latin typeface="Cambria Math" charset="0"/>
                                                </a:rPr>
                                              </m:ctrlPr>
                                            </m:sSupPr>
                                            <m:e>
                                              <m:d>
                                                <m:dPr>
                                                  <m:begChr m:val="|"/>
                                                  <m:endChr m:val="|"/>
                                                  <m:ctrlPr>
                                                    <a:rPr kumimoji="1" lang="en-US" altLang="zh-CN" sz="2000" i="1">
                                                      <a:latin typeface="Cambria Math" charset="0"/>
                                                    </a:rPr>
                                                  </m:ctrlPr>
                                                </m:dPr>
                                                <m:e>
                                                  <m:sSub>
                                                    <m:sSubPr>
                                                      <m:ctrlPr>
                                                        <a:rPr kumimoji="1" lang="en-US" altLang="zh-CN" sz="2000" i="1">
                                                          <a:latin typeface="Cambria Math" charset="0"/>
                                                        </a:rPr>
                                                      </m:ctrlPr>
                                                    </m:sSubPr>
                                                    <m:e>
                                                      <m:r>
                                                        <a:rPr kumimoji="1" lang="en-US" altLang="zh-CN" sz="2000" b="0" i="1" smtClean="0">
                                                          <a:latin typeface="Cambria Math" charset="0"/>
                                                        </a:rPr>
                                                        <m:t>𝑝</m:t>
                                                      </m:r>
                                                    </m:e>
                                                    <m:sub>
                                                      <m:r>
                                                        <a:rPr kumimoji="1" lang="en-US" altLang="zh-CN" sz="2000" i="1">
                                                          <a:latin typeface="Cambria Math" charset="0"/>
                                                        </a:rPr>
                                                        <m:t>𝑖</m:t>
                                                      </m:r>
                                                    </m:sub>
                                                  </m:sSub>
                                                  <m:r>
                                                    <a:rPr kumimoji="1" lang="en-US" altLang="zh-CN" sz="2000" i="1">
                                                      <a:latin typeface="Cambria Math" charset="0"/>
                                                    </a:rPr>
                                                    <m:t>−</m:t>
                                                  </m:r>
                                                  <m:sSub>
                                                    <m:sSubPr>
                                                      <m:ctrlPr>
                                                        <a:rPr kumimoji="1" lang="en-US" altLang="zh-CN" sz="2000" i="1">
                                                          <a:latin typeface="Cambria Math" charset="0"/>
                                                        </a:rPr>
                                                      </m:ctrlPr>
                                                    </m:sSubPr>
                                                    <m:e>
                                                      <m:r>
                                                        <a:rPr kumimoji="1" lang="en-US" altLang="zh-CN" sz="2000" b="0" i="1" smtClean="0">
                                                          <a:latin typeface="Cambria Math" charset="0"/>
                                                        </a:rPr>
                                                        <m:t>𝑝</m:t>
                                                      </m:r>
                                                    </m:e>
                                                    <m:sub>
                                                      <m:r>
                                                        <a:rPr kumimoji="1" lang="en-US" altLang="zh-CN" sz="2000" i="1">
                                                          <a:latin typeface="Cambria Math" charset="0"/>
                                                        </a:rPr>
                                                        <m:t>𝑗</m:t>
                                                      </m:r>
                                                    </m:sub>
                                                  </m:sSub>
                                                </m:e>
                                              </m:d>
                                            </m:e>
                                            <m:sup>
                                              <m:r>
                                                <a:rPr kumimoji="1" lang="en-US" altLang="zh-CN" sz="2000" i="1">
                                                  <a:latin typeface="Cambria Math" charset="0"/>
                                                </a:rPr>
                                                <m:t>2</m:t>
                                              </m:r>
                                            </m:sup>
                                          </m:sSup>
                                        </m:num>
                                        <m:den>
                                          <m:sSub>
                                            <m:sSubPr>
                                              <m:ctrlPr>
                                                <a:rPr kumimoji="1" lang="en-US" altLang="zh-CN" sz="2000" i="1">
                                                  <a:latin typeface="Cambria Math" charset="0"/>
                                                  <a:ea typeface="Cambria Math" charset="0"/>
                                                  <a:cs typeface="Cambria Math" charset="0"/>
                                                </a:rPr>
                                              </m:ctrlPr>
                                            </m:sSubPr>
                                            <m:e>
                                              <m:r>
                                                <a:rPr kumimoji="1" lang="en-US" altLang="zh-CN" sz="2000" i="1">
                                                  <a:latin typeface="Cambria Math" charset="0"/>
                                                  <a:ea typeface="Cambria Math" charset="0"/>
                                                  <a:cs typeface="Cambria Math" charset="0"/>
                                                </a:rPr>
                                                <m:t>𝜆</m:t>
                                              </m:r>
                                            </m:e>
                                            <m:sub>
                                              <m:r>
                                                <a:rPr kumimoji="1" lang="en-US" altLang="zh-CN" sz="2000" i="1">
                                                  <a:latin typeface="Cambria Math" charset="0"/>
                                                  <a:ea typeface="Cambria Math" charset="0"/>
                                                  <a:cs typeface="Cambria Math" charset="0"/>
                                                </a:rPr>
                                                <m:t>1</m:t>
                                              </m:r>
                                            </m:sub>
                                          </m:sSub>
                                        </m:den>
                                      </m:f>
                                      <m:r>
                                        <a:rPr kumimoji="1" lang="en-US" altLang="zh-CN" sz="2000" i="1">
                                          <a:latin typeface="Cambria Math" charset="0"/>
                                        </a:rPr>
                                        <m:t>−</m:t>
                                      </m:r>
                                      <m:f>
                                        <m:fPr>
                                          <m:ctrlPr>
                                            <a:rPr kumimoji="1" lang="en-US" altLang="zh-CN" sz="2000" i="1">
                                              <a:latin typeface="Cambria Math" charset="0"/>
                                            </a:rPr>
                                          </m:ctrlPr>
                                        </m:fPr>
                                        <m:num>
                                          <m:sSup>
                                            <m:sSupPr>
                                              <m:ctrlPr>
                                                <a:rPr kumimoji="1" lang="en-US" altLang="zh-CN" sz="2000" i="1">
                                                  <a:latin typeface="Cambria Math" charset="0"/>
                                                </a:rPr>
                                              </m:ctrlPr>
                                            </m:sSupPr>
                                            <m:e>
                                              <m:d>
                                                <m:dPr>
                                                  <m:begChr m:val="|"/>
                                                  <m:endChr m:val="|"/>
                                                  <m:ctrlPr>
                                                    <a:rPr kumimoji="1" lang="en-US" altLang="zh-CN" sz="2000" i="1">
                                                      <a:latin typeface="Cambria Math" charset="0"/>
                                                    </a:rPr>
                                                  </m:ctrlPr>
                                                </m:dPr>
                                                <m:e>
                                                  <m:sSub>
                                                    <m:sSubPr>
                                                      <m:ctrlPr>
                                                        <a:rPr kumimoji="1" lang="en-US" altLang="zh-CN" sz="2000" i="1">
                                                          <a:latin typeface="Cambria Math" charset="0"/>
                                                        </a:rPr>
                                                      </m:ctrlPr>
                                                    </m:sSubPr>
                                                    <m:e>
                                                      <m:r>
                                                        <a:rPr kumimoji="1" lang="en-US" altLang="zh-CN" sz="2000" i="1">
                                                          <a:latin typeface="Cambria Math" charset="0"/>
                                                        </a:rPr>
                                                        <m:t>𝐼</m:t>
                                                      </m:r>
                                                    </m:e>
                                                    <m:sub>
                                                      <m:r>
                                                        <a:rPr kumimoji="1" lang="en-US" altLang="zh-CN" sz="2000" i="1">
                                                          <a:latin typeface="Cambria Math" charset="0"/>
                                                        </a:rPr>
                                                        <m:t>𝑖</m:t>
                                                      </m:r>
                                                    </m:sub>
                                                  </m:sSub>
                                                  <m:r>
                                                    <a:rPr kumimoji="1" lang="en-US" altLang="zh-CN" sz="2000" i="1">
                                                      <a:latin typeface="Cambria Math" charset="0"/>
                                                    </a:rPr>
                                                    <m:t>−</m:t>
                                                  </m:r>
                                                  <m:sSub>
                                                    <m:sSubPr>
                                                      <m:ctrlPr>
                                                        <a:rPr kumimoji="1" lang="en-US" altLang="zh-CN" sz="2000" i="1">
                                                          <a:latin typeface="Cambria Math" charset="0"/>
                                                        </a:rPr>
                                                      </m:ctrlPr>
                                                    </m:sSubPr>
                                                    <m:e>
                                                      <m:r>
                                                        <a:rPr kumimoji="1" lang="en-US" altLang="zh-CN" sz="2000" i="1">
                                                          <a:latin typeface="Cambria Math" charset="0"/>
                                                        </a:rPr>
                                                        <m:t>𝐼</m:t>
                                                      </m:r>
                                                    </m:e>
                                                    <m:sub>
                                                      <m:r>
                                                        <a:rPr kumimoji="1" lang="en-US" altLang="zh-CN" sz="2000" i="1">
                                                          <a:latin typeface="Cambria Math" charset="0"/>
                                                        </a:rPr>
                                                        <m:t>𝑗</m:t>
                                                      </m:r>
                                                    </m:sub>
                                                  </m:sSub>
                                                </m:e>
                                              </m:d>
                                            </m:e>
                                            <m:sup>
                                              <m:r>
                                                <a:rPr kumimoji="1" lang="en-US" altLang="zh-CN" sz="2000" i="1">
                                                  <a:latin typeface="Cambria Math" charset="0"/>
                                                </a:rPr>
                                                <m:t>2</m:t>
                                              </m:r>
                                            </m:sup>
                                          </m:sSup>
                                        </m:num>
                                        <m:den>
                                          <m:sSub>
                                            <m:sSubPr>
                                              <m:ctrlPr>
                                                <a:rPr kumimoji="1" lang="en-US" altLang="zh-CN" sz="2000" i="1">
                                                  <a:latin typeface="Cambria Math" charset="0"/>
                                                  <a:ea typeface="Cambria Math" charset="0"/>
                                                  <a:cs typeface="Cambria Math" charset="0"/>
                                                </a:rPr>
                                              </m:ctrlPr>
                                            </m:sSubPr>
                                            <m:e>
                                              <m:r>
                                                <a:rPr kumimoji="1" lang="en-US" altLang="zh-CN" sz="2000" i="1">
                                                  <a:latin typeface="Cambria Math" charset="0"/>
                                                  <a:ea typeface="Cambria Math" charset="0"/>
                                                  <a:cs typeface="Cambria Math" charset="0"/>
                                                </a:rPr>
                                                <m:t>𝜆</m:t>
                                              </m:r>
                                            </m:e>
                                            <m:sub>
                                              <m:r>
                                                <a:rPr kumimoji="1" lang="en-US" altLang="zh-CN" sz="2000" b="0" i="1" smtClean="0">
                                                  <a:latin typeface="Cambria Math" charset="0"/>
                                                  <a:ea typeface="Cambria Math" charset="0"/>
                                                  <a:cs typeface="Cambria Math" charset="0"/>
                                                </a:rPr>
                                                <m:t>2</m:t>
                                              </m:r>
                                            </m:sub>
                                          </m:sSub>
                                        </m:den>
                                      </m:f>
                                    </m:e>
                                  </m:d>
                                </m:e>
                              </m:func>
                            </m:e>
                          </m:groupChr>
                        </m:e>
                        <m:lim>
                          <m:r>
                            <a:rPr kumimoji="1" lang="en-US" altLang="zh-CN" sz="2000" i="1">
                              <a:latin typeface="Cambria Math" charset="0"/>
                            </a:rPr>
                            <m:t>𝐶𝑜𝑙𝑜𝑟</m:t>
                          </m:r>
                          <m:r>
                            <a:rPr kumimoji="1" lang="en-US" altLang="zh-CN" sz="2000" i="1">
                              <a:latin typeface="Cambria Math" charset="0"/>
                            </a:rPr>
                            <m:t>−</m:t>
                          </m:r>
                          <m:r>
                            <a:rPr kumimoji="1" lang="en-US" altLang="zh-CN" sz="2000" i="1">
                              <a:latin typeface="Cambria Math" charset="0"/>
                            </a:rPr>
                            <m:t>𝑑𝑒𝑝𝑒𝑛𝑑𝑒𝑛𝑡</m:t>
                          </m:r>
                          <m:r>
                            <a:rPr kumimoji="1" lang="en-US" altLang="zh-CN" sz="2000" i="1">
                              <a:latin typeface="Cambria Math" charset="0"/>
                            </a:rPr>
                            <m:t> </m:t>
                          </m:r>
                          <m:r>
                            <a:rPr kumimoji="1" lang="en-US" altLang="zh-CN" sz="2000" i="1">
                              <a:latin typeface="Cambria Math" charset="0"/>
                            </a:rPr>
                            <m:t>𝑠𝑚𝑜𝑜𝑡h𝑖𝑛𝑔</m:t>
                          </m:r>
                        </m:lim>
                      </m:limUpp>
                      <m:r>
                        <a:rPr kumimoji="1" lang="en-US" altLang="zh-CN" sz="2000" b="0" i="1" smtClean="0">
                          <a:latin typeface="Cambria Math" charset="0"/>
                        </a:rPr>
                        <m:t>+</m:t>
                      </m:r>
                      <m:limUpp>
                        <m:limUppPr>
                          <m:ctrlPr>
                            <a:rPr kumimoji="1" lang="en-US" altLang="zh-CN" sz="2000" i="1">
                              <a:latin typeface="Cambria Math" charset="0"/>
                            </a:rPr>
                          </m:ctrlPr>
                        </m:limUppPr>
                        <m:e>
                          <m:groupChr>
                            <m:groupChrPr>
                              <m:chr m:val="⏞"/>
                              <m:pos m:val="top"/>
                              <m:vertJc m:val="bot"/>
                              <m:ctrlPr>
                                <a:rPr kumimoji="1" lang="en-US" altLang="zh-CN" sz="2000" i="1">
                                  <a:latin typeface="Cambria Math" charset="0"/>
                                </a:rPr>
                              </m:ctrlPr>
                            </m:groupChrPr>
                            <m:e>
                              <m:func>
                                <m:funcPr>
                                  <m:ctrlPr>
                                    <a:rPr kumimoji="1" lang="en-US" altLang="zh-CN" sz="2000" i="1">
                                      <a:latin typeface="Cambria Math" charset="0"/>
                                    </a:rPr>
                                  </m:ctrlPr>
                                </m:funcPr>
                                <m:fName>
                                  <m:r>
                                    <m:rPr>
                                      <m:sty m:val="p"/>
                                      <m:brk/>
                                    </m:rPr>
                                    <a:rPr kumimoji="1" lang="en-US" altLang="zh-CN" sz="2000">
                                      <a:latin typeface="Cambria Math" charset="0"/>
                                    </a:rPr>
                                    <m:t>e</m:t>
                                  </m:r>
                                  <m:r>
                                    <m:rPr>
                                      <m:sty m:val="p"/>
                                    </m:rPr>
                                    <a:rPr kumimoji="1" lang="en-US" altLang="zh-CN" sz="2000">
                                      <a:latin typeface="Cambria Math" charset="0"/>
                                    </a:rPr>
                                    <m:t>xp</m:t>
                                  </m:r>
                                </m:fName>
                                <m:e>
                                  <m:d>
                                    <m:dPr>
                                      <m:begChr m:val="{"/>
                                      <m:endChr m:val="}"/>
                                      <m:ctrlPr>
                                        <a:rPr kumimoji="1" lang="en-US" altLang="zh-CN" sz="2000" i="1">
                                          <a:latin typeface="Cambria Math" charset="0"/>
                                        </a:rPr>
                                      </m:ctrlPr>
                                    </m:dPr>
                                    <m:e>
                                      <m:r>
                                        <a:rPr kumimoji="1" lang="en-US" altLang="zh-CN" sz="2000" i="1">
                                          <a:latin typeface="Cambria Math" charset="0"/>
                                        </a:rPr>
                                        <m:t>−</m:t>
                                      </m:r>
                                      <m:f>
                                        <m:fPr>
                                          <m:ctrlPr>
                                            <a:rPr kumimoji="1" lang="en-US" altLang="zh-CN" sz="2000" i="1">
                                              <a:latin typeface="Cambria Math" charset="0"/>
                                            </a:rPr>
                                          </m:ctrlPr>
                                        </m:fPr>
                                        <m:num>
                                          <m:sSup>
                                            <m:sSupPr>
                                              <m:ctrlPr>
                                                <a:rPr kumimoji="1" lang="en-US" altLang="zh-CN" sz="2000" i="1">
                                                  <a:latin typeface="Cambria Math" charset="0"/>
                                                </a:rPr>
                                              </m:ctrlPr>
                                            </m:sSupPr>
                                            <m:e>
                                              <m:d>
                                                <m:dPr>
                                                  <m:begChr m:val="|"/>
                                                  <m:endChr m:val="|"/>
                                                  <m:ctrlPr>
                                                    <a:rPr kumimoji="1" lang="en-US" altLang="zh-CN" sz="2000" i="1">
                                                      <a:latin typeface="Cambria Math" charset="0"/>
                                                    </a:rPr>
                                                  </m:ctrlPr>
                                                </m:dPr>
                                                <m:e>
                                                  <m:sSub>
                                                    <m:sSubPr>
                                                      <m:ctrlPr>
                                                        <a:rPr kumimoji="1" lang="en-US" altLang="zh-CN" sz="2000" i="1">
                                                          <a:latin typeface="Cambria Math" charset="0"/>
                                                        </a:rPr>
                                                      </m:ctrlPr>
                                                    </m:sSubPr>
                                                    <m:e>
                                                      <m:r>
                                                        <a:rPr kumimoji="1" lang="en-US" altLang="zh-CN" sz="2000" i="1">
                                                          <a:latin typeface="Cambria Math" charset="0"/>
                                                        </a:rPr>
                                                        <m:t>𝑝</m:t>
                                                      </m:r>
                                                    </m:e>
                                                    <m:sub>
                                                      <m:r>
                                                        <a:rPr kumimoji="1" lang="en-US" altLang="zh-CN" sz="2000" i="1">
                                                          <a:latin typeface="Cambria Math" charset="0"/>
                                                        </a:rPr>
                                                        <m:t>𝑖</m:t>
                                                      </m:r>
                                                    </m:sub>
                                                  </m:sSub>
                                                  <m:r>
                                                    <a:rPr kumimoji="1" lang="en-US" altLang="zh-CN" sz="2000" i="1">
                                                      <a:latin typeface="Cambria Math" charset="0"/>
                                                    </a:rPr>
                                                    <m:t>−</m:t>
                                                  </m:r>
                                                  <m:sSub>
                                                    <m:sSubPr>
                                                      <m:ctrlPr>
                                                        <a:rPr kumimoji="1" lang="en-US" altLang="zh-CN" sz="2000" i="1">
                                                          <a:latin typeface="Cambria Math" charset="0"/>
                                                        </a:rPr>
                                                      </m:ctrlPr>
                                                    </m:sSubPr>
                                                    <m:e>
                                                      <m:r>
                                                        <a:rPr kumimoji="1" lang="en-US" altLang="zh-CN" sz="2000" i="1">
                                                          <a:latin typeface="Cambria Math" charset="0"/>
                                                        </a:rPr>
                                                        <m:t>𝑝</m:t>
                                                      </m:r>
                                                    </m:e>
                                                    <m:sub>
                                                      <m:r>
                                                        <a:rPr kumimoji="1" lang="en-US" altLang="zh-CN" sz="2000" i="1">
                                                          <a:latin typeface="Cambria Math" charset="0"/>
                                                        </a:rPr>
                                                        <m:t>𝑗</m:t>
                                                      </m:r>
                                                    </m:sub>
                                                  </m:sSub>
                                                </m:e>
                                              </m:d>
                                            </m:e>
                                            <m:sup>
                                              <m:r>
                                                <a:rPr kumimoji="1" lang="en-US" altLang="zh-CN" sz="2000" i="1">
                                                  <a:latin typeface="Cambria Math" charset="0"/>
                                                </a:rPr>
                                                <m:t>2</m:t>
                                              </m:r>
                                            </m:sup>
                                          </m:sSup>
                                        </m:num>
                                        <m:den>
                                          <m:sSub>
                                            <m:sSubPr>
                                              <m:ctrlPr>
                                                <a:rPr kumimoji="1" lang="en-US" altLang="zh-CN" sz="2000" i="1">
                                                  <a:latin typeface="Cambria Math" charset="0"/>
                                                  <a:ea typeface="Cambria Math" charset="0"/>
                                                  <a:cs typeface="Cambria Math" charset="0"/>
                                                </a:rPr>
                                              </m:ctrlPr>
                                            </m:sSubPr>
                                            <m:e>
                                              <m:r>
                                                <a:rPr kumimoji="1" lang="en-US" altLang="zh-CN" sz="2000" i="1">
                                                  <a:latin typeface="Cambria Math" charset="0"/>
                                                  <a:ea typeface="Cambria Math" charset="0"/>
                                                  <a:cs typeface="Cambria Math" charset="0"/>
                                                </a:rPr>
                                                <m:t>𝜆</m:t>
                                              </m:r>
                                            </m:e>
                                            <m:sub>
                                              <m:r>
                                                <a:rPr kumimoji="1" lang="en-US" altLang="zh-CN" sz="2000" b="0" i="1" smtClean="0">
                                                  <a:latin typeface="Cambria Math" charset="0"/>
                                                  <a:ea typeface="Cambria Math" charset="0"/>
                                                  <a:cs typeface="Cambria Math" charset="0"/>
                                                </a:rPr>
                                                <m:t>3</m:t>
                                              </m:r>
                                            </m:sub>
                                          </m:sSub>
                                        </m:den>
                                      </m:f>
                                    </m:e>
                                  </m:d>
                                </m:e>
                              </m:func>
                            </m:e>
                          </m:groupChr>
                        </m:e>
                        <m:lim>
                          <m:r>
                            <a:rPr kumimoji="1" lang="en-US" altLang="zh-CN" sz="2000" i="1">
                              <a:latin typeface="Cambria Math" charset="0"/>
                            </a:rPr>
                            <m:t>𝑆𝑚𝑜𝑜𝑡h𝑖𝑛𝑔</m:t>
                          </m:r>
                        </m:lim>
                      </m:limUpp>
                      <m:r>
                        <a:rPr kumimoji="1" lang="en-US" altLang="zh-CN" sz="2000" b="0" i="1" smtClean="0">
                          <a:solidFill>
                            <a:srgbClr val="C00000"/>
                          </a:solidFill>
                          <a:latin typeface="Cambria Math" charset="0"/>
                        </a:rPr>
                        <m:t>+</m:t>
                      </m:r>
                      <m:limUpp>
                        <m:limUppPr>
                          <m:ctrlPr>
                            <a:rPr kumimoji="1" lang="en-US" altLang="zh-CN" sz="2000" b="0" i="1" smtClean="0">
                              <a:solidFill>
                                <a:srgbClr val="C00000"/>
                              </a:solidFill>
                              <a:latin typeface="Cambria Math" charset="0"/>
                            </a:rPr>
                          </m:ctrlPr>
                        </m:limUppPr>
                        <m:e>
                          <m:groupChr>
                            <m:groupChrPr>
                              <m:chr m:val="⏞"/>
                              <m:pos m:val="top"/>
                              <m:vertJc m:val="bot"/>
                              <m:ctrlPr>
                                <a:rPr kumimoji="1" lang="en-US" altLang="zh-CN" sz="2000" b="0" i="1" smtClean="0">
                                  <a:solidFill>
                                    <a:srgbClr val="C00000"/>
                                  </a:solidFill>
                                  <a:latin typeface="Cambria Math" charset="0"/>
                                </a:rPr>
                              </m:ctrlPr>
                            </m:groupChrPr>
                            <m:e>
                              <m:func>
                                <m:funcPr>
                                  <m:ctrlPr>
                                    <a:rPr kumimoji="1" lang="en-US" altLang="zh-CN" sz="2000" b="0" i="1" smtClean="0">
                                      <a:solidFill>
                                        <a:srgbClr val="C00000"/>
                                      </a:solidFill>
                                      <a:latin typeface="Cambria Math" charset="0"/>
                                    </a:rPr>
                                  </m:ctrlPr>
                                </m:funcPr>
                                <m:fName>
                                  <m:r>
                                    <m:rPr>
                                      <m:sty m:val="p"/>
                                      <m:brk/>
                                    </m:rPr>
                                    <a:rPr kumimoji="1" lang="en-US" altLang="zh-CN" sz="2000" b="0" i="0" smtClean="0">
                                      <a:solidFill>
                                        <a:srgbClr val="C00000"/>
                                      </a:solidFill>
                                      <a:latin typeface="Cambria Math" charset="0"/>
                                    </a:rPr>
                                    <m:t>e</m:t>
                                  </m:r>
                                  <m:r>
                                    <m:rPr>
                                      <m:sty m:val="p"/>
                                    </m:rPr>
                                    <a:rPr kumimoji="1" lang="en-US" altLang="zh-CN" sz="2000" b="0" i="0" smtClean="0">
                                      <a:solidFill>
                                        <a:srgbClr val="C00000"/>
                                      </a:solidFill>
                                      <a:latin typeface="Cambria Math" charset="0"/>
                                    </a:rPr>
                                    <m:t>xp</m:t>
                                  </m:r>
                                </m:fName>
                                <m:e>
                                  <m:d>
                                    <m:dPr>
                                      <m:begChr m:val="{"/>
                                      <m:endChr m:val="}"/>
                                      <m:ctrlPr>
                                        <a:rPr kumimoji="1" lang="en-US" altLang="zh-CN" sz="2000" b="0" i="1" smtClean="0">
                                          <a:solidFill>
                                            <a:srgbClr val="C00000"/>
                                          </a:solidFill>
                                          <a:latin typeface="Cambria Math" charset="0"/>
                                        </a:rPr>
                                      </m:ctrlPr>
                                    </m:dPr>
                                    <m:e>
                                      <m:r>
                                        <a:rPr kumimoji="1" lang="en-US" altLang="zh-CN" sz="2000" b="0" i="1" smtClean="0">
                                          <a:solidFill>
                                            <a:srgbClr val="C00000"/>
                                          </a:solidFill>
                                          <a:latin typeface="Cambria Math" charset="0"/>
                                        </a:rPr>
                                        <m:t>−</m:t>
                                      </m:r>
                                      <m:f>
                                        <m:fPr>
                                          <m:ctrlPr>
                                            <a:rPr kumimoji="1" lang="en-US" altLang="zh-CN" sz="2000" b="0" i="1" smtClean="0">
                                              <a:solidFill>
                                                <a:srgbClr val="C00000"/>
                                              </a:solidFill>
                                              <a:latin typeface="Cambria Math" charset="0"/>
                                            </a:rPr>
                                          </m:ctrlPr>
                                        </m:fPr>
                                        <m:num>
                                          <m:sSup>
                                            <m:sSupPr>
                                              <m:ctrlPr>
                                                <a:rPr kumimoji="1" lang="en-US" altLang="zh-CN" sz="2000" b="0" i="1" smtClean="0">
                                                  <a:solidFill>
                                                    <a:srgbClr val="C00000"/>
                                                  </a:solidFill>
                                                  <a:latin typeface="Cambria Math" charset="0"/>
                                                </a:rPr>
                                              </m:ctrlPr>
                                            </m:sSupPr>
                                            <m:e>
                                              <m:d>
                                                <m:dPr>
                                                  <m:begChr m:val="|"/>
                                                  <m:endChr m:val="|"/>
                                                  <m:ctrlPr>
                                                    <a:rPr kumimoji="1" lang="en-US" altLang="zh-CN" sz="2000" b="0" i="1" smtClean="0">
                                                      <a:solidFill>
                                                        <a:srgbClr val="C00000"/>
                                                      </a:solidFill>
                                                      <a:latin typeface="Cambria Math" charset="0"/>
                                                    </a:rPr>
                                                  </m:ctrlPr>
                                                </m:dPr>
                                                <m:e>
                                                  <m:sSub>
                                                    <m:sSubPr>
                                                      <m:ctrlPr>
                                                        <a:rPr kumimoji="1" lang="en-US" altLang="zh-CN" sz="2000" b="0" i="1" smtClean="0">
                                                          <a:solidFill>
                                                            <a:srgbClr val="C00000"/>
                                                          </a:solidFill>
                                                          <a:latin typeface="Cambria Math" charset="0"/>
                                                        </a:rPr>
                                                      </m:ctrlPr>
                                                    </m:sSubPr>
                                                    <m:e>
                                                      <m:r>
                                                        <a:rPr kumimoji="1" lang="en-US" altLang="zh-CN" sz="2000" b="0" i="1" smtClean="0">
                                                          <a:solidFill>
                                                            <a:srgbClr val="C00000"/>
                                                          </a:solidFill>
                                                          <a:latin typeface="Cambria Math" charset="0"/>
                                                        </a:rPr>
                                                        <m:t>𝐼</m:t>
                                                      </m:r>
                                                    </m:e>
                                                    <m:sub>
                                                      <m:r>
                                                        <a:rPr kumimoji="1" lang="en-US" altLang="zh-CN" sz="2000" b="0" i="1" smtClean="0">
                                                          <a:solidFill>
                                                            <a:srgbClr val="C00000"/>
                                                          </a:solidFill>
                                                          <a:latin typeface="Cambria Math" charset="0"/>
                                                        </a:rPr>
                                                        <m:t>𝑖</m:t>
                                                      </m:r>
                                                    </m:sub>
                                                  </m:sSub>
                                                  <m:r>
                                                    <a:rPr kumimoji="1" lang="en-US" altLang="zh-CN" sz="2000" b="0" i="1" smtClean="0">
                                                      <a:solidFill>
                                                        <a:srgbClr val="C00000"/>
                                                      </a:solidFill>
                                                      <a:latin typeface="Cambria Math" charset="0"/>
                                                    </a:rPr>
                                                    <m:t>−</m:t>
                                                  </m:r>
                                                  <m:sSub>
                                                    <m:sSubPr>
                                                      <m:ctrlPr>
                                                        <a:rPr kumimoji="1" lang="en-US" altLang="zh-CN" sz="2000" b="0" i="1" smtClean="0">
                                                          <a:solidFill>
                                                            <a:srgbClr val="C00000"/>
                                                          </a:solidFill>
                                                          <a:latin typeface="Cambria Math" charset="0"/>
                                                        </a:rPr>
                                                      </m:ctrlPr>
                                                    </m:sSubPr>
                                                    <m:e>
                                                      <m:r>
                                                        <a:rPr kumimoji="1" lang="en-US" altLang="zh-CN" sz="2000" b="0" i="1" smtClean="0">
                                                          <a:solidFill>
                                                            <a:srgbClr val="C00000"/>
                                                          </a:solidFill>
                                                          <a:latin typeface="Cambria Math" charset="0"/>
                                                        </a:rPr>
                                                        <m:t>𝐼</m:t>
                                                      </m:r>
                                                    </m:e>
                                                    <m:sub>
                                                      <m:r>
                                                        <a:rPr kumimoji="1" lang="en-US" altLang="zh-CN" sz="2000" b="0" i="1" smtClean="0">
                                                          <a:solidFill>
                                                            <a:srgbClr val="C00000"/>
                                                          </a:solidFill>
                                                          <a:latin typeface="Cambria Math" charset="0"/>
                                                        </a:rPr>
                                                        <m:t>𝑗</m:t>
                                                      </m:r>
                                                    </m:sub>
                                                  </m:sSub>
                                                </m:e>
                                              </m:d>
                                            </m:e>
                                            <m:sup>
                                              <m:r>
                                                <a:rPr kumimoji="1" lang="en-US" altLang="zh-CN" sz="2000" b="0" i="1" smtClean="0">
                                                  <a:solidFill>
                                                    <a:srgbClr val="C00000"/>
                                                  </a:solidFill>
                                                  <a:latin typeface="Cambria Math" charset="0"/>
                                                </a:rPr>
                                                <m:t>2</m:t>
                                              </m:r>
                                            </m:sup>
                                          </m:sSup>
                                        </m:num>
                                        <m:den>
                                          <m:sSub>
                                            <m:sSubPr>
                                              <m:ctrlPr>
                                                <a:rPr kumimoji="1" lang="en-US" altLang="zh-CN" sz="2000" b="0" i="1" smtClean="0">
                                                  <a:solidFill>
                                                    <a:srgbClr val="C00000"/>
                                                  </a:solidFill>
                                                  <a:latin typeface="Cambria Math" charset="0"/>
                                                  <a:ea typeface="Cambria Math" charset="0"/>
                                                  <a:cs typeface="Cambria Math" charset="0"/>
                                                </a:rPr>
                                              </m:ctrlPr>
                                            </m:sSubPr>
                                            <m:e>
                                              <m:r>
                                                <a:rPr kumimoji="1" lang="en-US" altLang="zh-CN" sz="2000" i="1" smtClean="0">
                                                  <a:solidFill>
                                                    <a:srgbClr val="C00000"/>
                                                  </a:solidFill>
                                                  <a:latin typeface="Cambria Math" charset="0"/>
                                                  <a:ea typeface="Cambria Math" charset="0"/>
                                                  <a:cs typeface="Cambria Math" charset="0"/>
                                                </a:rPr>
                                                <m:t>𝜆</m:t>
                                              </m:r>
                                            </m:e>
                                            <m:sub>
                                              <m:r>
                                                <a:rPr kumimoji="1" lang="en-US" altLang="zh-CN" sz="2000" b="0" i="1" smtClean="0">
                                                  <a:solidFill>
                                                    <a:srgbClr val="C00000"/>
                                                  </a:solidFill>
                                                  <a:latin typeface="Cambria Math" charset="0"/>
                                                  <a:ea typeface="Cambria Math" charset="0"/>
                                                  <a:cs typeface="Cambria Math" charset="0"/>
                                                </a:rPr>
                                                <m:t>4</m:t>
                                              </m:r>
                                            </m:sub>
                                          </m:sSub>
                                        </m:den>
                                      </m:f>
                                    </m:e>
                                  </m:d>
                                </m:e>
                              </m:func>
                            </m:e>
                          </m:groupChr>
                        </m:e>
                        <m:lim>
                          <m:r>
                            <a:rPr kumimoji="1" lang="en-US" altLang="zh-CN" sz="2000" b="0" i="1" smtClean="0">
                              <a:solidFill>
                                <a:srgbClr val="C00000"/>
                              </a:solidFill>
                              <a:latin typeface="Cambria Math" charset="0"/>
                            </a:rPr>
                            <m:t>𝐺𝑙𝑜𝑏𝑎𝑙</m:t>
                          </m:r>
                          <m:r>
                            <a:rPr kumimoji="1" lang="en-US" altLang="zh-CN" sz="2000" b="0" i="1" smtClean="0">
                              <a:solidFill>
                                <a:srgbClr val="C00000"/>
                              </a:solidFill>
                              <a:latin typeface="Cambria Math" charset="0"/>
                            </a:rPr>
                            <m:t> </m:t>
                          </m:r>
                          <m:r>
                            <a:rPr kumimoji="1" lang="en-US" altLang="zh-CN" sz="2000" b="0" i="1" smtClean="0">
                              <a:solidFill>
                                <a:srgbClr val="C00000"/>
                              </a:solidFill>
                              <a:latin typeface="Cambria Math" charset="0"/>
                            </a:rPr>
                            <m:t>𝐶𝑜𝑙𝑜𝑟</m:t>
                          </m:r>
                          <m:r>
                            <a:rPr kumimoji="1" lang="en-US" altLang="zh-CN" sz="2000" b="0" i="1" smtClean="0">
                              <a:solidFill>
                                <a:srgbClr val="C00000"/>
                              </a:solidFill>
                              <a:latin typeface="Cambria Math" charset="0"/>
                            </a:rPr>
                            <m:t> </m:t>
                          </m:r>
                          <m:r>
                            <a:rPr kumimoji="1" lang="en-US" altLang="zh-CN" sz="2000" b="0" i="1" smtClean="0">
                              <a:solidFill>
                                <a:srgbClr val="C00000"/>
                              </a:solidFill>
                              <a:latin typeface="Cambria Math" charset="0"/>
                            </a:rPr>
                            <m:t>𝑚𝑜𝑑𝑒𝑙</m:t>
                          </m:r>
                        </m:lim>
                      </m:limUpp>
                    </m:oMath>
                  </m:oMathPara>
                </a14:m>
                <a:endParaRPr kumimoji="1" lang="zh-CN" altLang="en-US" sz="2000" dirty="0"/>
              </a:p>
            </p:txBody>
          </p:sp>
        </mc:Choice>
        <mc:Fallback xmlns="">
          <p:sp>
            <p:nvSpPr>
              <p:cNvPr id="10" name="文本框 9"/>
              <p:cNvSpPr txBox="1">
                <a:spLocks noRot="1" noChangeAspect="1" noMove="1" noResize="1" noEditPoints="1" noAdjustHandles="1" noChangeArrowheads="1" noChangeShapeType="1" noTextEdit="1"/>
              </p:cNvSpPr>
              <p:nvPr/>
            </p:nvSpPr>
            <p:spPr>
              <a:xfrm>
                <a:off x="454781" y="2763427"/>
                <a:ext cx="8236806" cy="1127103"/>
              </a:xfrm>
              <a:prstGeom prst="rect">
                <a:avLst/>
              </a:prstGeom>
              <a:blipFill rotWithShape="0">
                <a:blip r:embed="rId2"/>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 name="文本框 10"/>
              <p:cNvSpPr txBox="1"/>
              <p:nvPr/>
            </p:nvSpPr>
            <p:spPr>
              <a:xfrm>
                <a:off x="2350029" y="1323840"/>
                <a:ext cx="4001480" cy="78175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2000" b="0" i="1" smtClean="0">
                          <a:latin typeface="Cambria Math" charset="0"/>
                        </a:rPr>
                        <m:t>𝐸</m:t>
                      </m:r>
                      <m:d>
                        <m:dPr>
                          <m:ctrlPr>
                            <a:rPr kumimoji="1" lang="en-US" altLang="zh-CN" sz="2000" b="0" i="1" smtClean="0">
                              <a:latin typeface="Cambria Math" charset="0"/>
                            </a:rPr>
                          </m:ctrlPr>
                        </m:dPr>
                        <m:e>
                          <m:r>
                            <a:rPr kumimoji="1" lang="en-US" altLang="zh-CN" sz="2000" b="1" i="1" smtClean="0">
                              <a:latin typeface="Cambria Math" charset="0"/>
                            </a:rPr>
                            <m:t>𝒙</m:t>
                          </m:r>
                        </m:e>
                      </m:d>
                      <m:r>
                        <a:rPr kumimoji="1" lang="en-US" altLang="zh-CN" sz="2000" b="0" i="1" smtClean="0">
                          <a:latin typeface="Cambria Math" charset="0"/>
                        </a:rPr>
                        <m:t>=</m:t>
                      </m:r>
                      <m:nary>
                        <m:naryPr>
                          <m:chr m:val="∑"/>
                          <m:supHide m:val="on"/>
                          <m:ctrlPr>
                            <a:rPr kumimoji="1" lang="en-US" altLang="zh-CN" sz="2000" b="0" i="1" smtClean="0">
                              <a:latin typeface="Cambria Math" charset="0"/>
                            </a:rPr>
                          </m:ctrlPr>
                        </m:naryPr>
                        <m:sub>
                          <m:r>
                            <m:rPr>
                              <m:brk m:alnAt="7"/>
                            </m:rPr>
                            <a:rPr kumimoji="1" lang="en-US" altLang="zh-CN" sz="2000" b="0" i="1" smtClean="0">
                              <a:latin typeface="Cambria Math" charset="0"/>
                            </a:rPr>
                            <m:t>𝑖</m:t>
                          </m:r>
                          <m:r>
                            <a:rPr kumimoji="1" lang="en-US" altLang="zh-CN" sz="2000" b="0" i="1" smtClean="0">
                              <a:latin typeface="Cambria Math" charset="0"/>
                            </a:rPr>
                            <m:t>&lt;</m:t>
                          </m:r>
                          <m:r>
                            <a:rPr kumimoji="1" lang="en-US" altLang="zh-CN" sz="2000" b="0" i="1" smtClean="0">
                              <a:latin typeface="Cambria Math" charset="0"/>
                            </a:rPr>
                            <m:t>𝑗</m:t>
                          </m:r>
                        </m:sub>
                        <m:sup/>
                        <m:e>
                          <m:sSub>
                            <m:sSubPr>
                              <m:ctrlPr>
                                <a:rPr kumimoji="1" lang="en-US" altLang="zh-CN" sz="2000" b="0" i="1" smtClean="0">
                                  <a:latin typeface="Cambria Math" charset="0"/>
                                </a:rPr>
                              </m:ctrlPr>
                            </m:sSubPr>
                            <m:e>
                              <m:r>
                                <a:rPr kumimoji="1" lang="en-US" altLang="zh-CN" sz="2000" b="0" i="1" smtClean="0">
                                  <a:latin typeface="Cambria Math" charset="0"/>
                                </a:rPr>
                                <m:t>𝜓</m:t>
                              </m:r>
                            </m:e>
                            <m:sub>
                              <m:r>
                                <a:rPr kumimoji="1" lang="en-US" altLang="zh-CN" sz="2000" b="0" i="1" smtClean="0">
                                  <a:latin typeface="Cambria Math" charset="0"/>
                                </a:rPr>
                                <m:t>𝑖</m:t>
                              </m:r>
                            </m:sub>
                          </m:sSub>
                          <m:d>
                            <m:dPr>
                              <m:ctrlPr>
                                <a:rPr kumimoji="1" lang="en-US" altLang="zh-CN" sz="2000" b="0" i="1" smtClean="0">
                                  <a:latin typeface="Cambria Math" charset="0"/>
                                </a:rPr>
                              </m:ctrlPr>
                            </m:dPr>
                            <m:e>
                              <m:sSub>
                                <m:sSubPr>
                                  <m:ctrlPr>
                                    <a:rPr kumimoji="1" lang="en-US" altLang="zh-CN" sz="2000" b="0" i="1" smtClean="0">
                                      <a:latin typeface="Cambria Math" charset="0"/>
                                    </a:rPr>
                                  </m:ctrlPr>
                                </m:sSubPr>
                                <m:e>
                                  <m:r>
                                    <a:rPr kumimoji="1" lang="en-US" altLang="zh-CN" sz="2000" b="0" i="1" smtClean="0">
                                      <a:latin typeface="Cambria Math" charset="0"/>
                                    </a:rPr>
                                    <m:t>𝑥</m:t>
                                  </m:r>
                                </m:e>
                                <m:sub>
                                  <m:r>
                                    <a:rPr kumimoji="1" lang="en-US" altLang="zh-CN" sz="2000" b="0" i="1" smtClean="0">
                                      <a:latin typeface="Cambria Math" charset="0"/>
                                    </a:rPr>
                                    <m:t>𝑖</m:t>
                                  </m:r>
                                </m:sub>
                              </m:sSub>
                            </m:e>
                          </m:d>
                        </m:e>
                      </m:nary>
                      <m:r>
                        <a:rPr kumimoji="1" lang="en-US" altLang="zh-CN" sz="2000" b="0" i="1" smtClean="0">
                          <a:latin typeface="Cambria Math" charset="0"/>
                        </a:rPr>
                        <m:t>+</m:t>
                      </m:r>
                      <m:nary>
                        <m:naryPr>
                          <m:chr m:val="∑"/>
                          <m:supHide m:val="on"/>
                          <m:ctrlPr>
                            <a:rPr kumimoji="1" lang="en-US" altLang="zh-CN" sz="2000" b="0" i="1" smtClean="0">
                              <a:latin typeface="Cambria Math" charset="0"/>
                            </a:rPr>
                          </m:ctrlPr>
                        </m:naryPr>
                        <m:sub>
                          <m:r>
                            <m:rPr>
                              <m:brk m:alnAt="7"/>
                            </m:rPr>
                            <a:rPr kumimoji="1" lang="en-US" altLang="zh-CN" sz="2000" b="0" i="1" smtClean="0">
                              <a:latin typeface="Cambria Math" charset="0"/>
                            </a:rPr>
                            <m:t>𝑖</m:t>
                          </m:r>
                          <m:r>
                            <a:rPr kumimoji="1" lang="en-US" altLang="zh-CN" sz="2000" b="0" i="1" smtClean="0">
                              <a:latin typeface="Cambria Math" charset="0"/>
                            </a:rPr>
                            <m:t>&lt;</m:t>
                          </m:r>
                          <m:r>
                            <a:rPr kumimoji="1" lang="en-US" altLang="zh-CN" sz="2000" b="0" i="1" smtClean="0">
                              <a:latin typeface="Cambria Math" charset="0"/>
                            </a:rPr>
                            <m:t>𝑗</m:t>
                          </m:r>
                        </m:sub>
                        <m:sup/>
                        <m:e>
                          <m:sSub>
                            <m:sSubPr>
                              <m:ctrlPr>
                                <a:rPr kumimoji="1" lang="en-US" altLang="zh-CN" sz="2000" b="0" i="1" smtClean="0">
                                  <a:latin typeface="Cambria Math" charset="0"/>
                                </a:rPr>
                              </m:ctrlPr>
                            </m:sSubPr>
                            <m:e>
                              <m:r>
                                <a:rPr kumimoji="1" lang="en-US" altLang="zh-CN" sz="2000" b="0" i="1" smtClean="0">
                                  <a:latin typeface="Cambria Math" charset="0"/>
                                </a:rPr>
                                <m:t>𝑤</m:t>
                              </m:r>
                            </m:e>
                            <m:sub>
                              <m:r>
                                <a:rPr kumimoji="1" lang="en-US" altLang="zh-CN" sz="2000" b="0" i="1" smtClean="0">
                                  <a:latin typeface="Cambria Math" charset="0"/>
                                </a:rPr>
                                <m:t>𝑖𝑗</m:t>
                              </m:r>
                            </m:sub>
                          </m:sSub>
                          <m:d>
                            <m:dPr>
                              <m:begChr m:val="["/>
                              <m:endChr m:val="]"/>
                              <m:ctrlPr>
                                <a:rPr kumimoji="1" lang="en-US" altLang="zh-CN" sz="2000" b="0" i="1" smtClean="0">
                                  <a:latin typeface="Cambria Math" charset="0"/>
                                </a:rPr>
                              </m:ctrlPr>
                            </m:dPr>
                            <m:e>
                              <m:sSub>
                                <m:sSubPr>
                                  <m:ctrlPr>
                                    <a:rPr kumimoji="1" lang="en-US" altLang="zh-CN" sz="2000" b="0" i="1" smtClean="0">
                                      <a:latin typeface="Cambria Math" charset="0"/>
                                    </a:rPr>
                                  </m:ctrlPr>
                                </m:sSubPr>
                                <m:e>
                                  <m:r>
                                    <a:rPr kumimoji="1" lang="en-US" altLang="zh-CN" sz="2000" b="0" i="1" smtClean="0">
                                      <a:latin typeface="Cambria Math" charset="0"/>
                                    </a:rPr>
                                    <m:t>𝑥</m:t>
                                  </m:r>
                                </m:e>
                                <m:sub>
                                  <m:r>
                                    <a:rPr kumimoji="1" lang="en-US" altLang="zh-CN" sz="2000" b="0" i="1" smtClean="0">
                                      <a:latin typeface="Cambria Math" charset="0"/>
                                    </a:rPr>
                                    <m:t>𝑖</m:t>
                                  </m:r>
                                </m:sub>
                              </m:sSub>
                              <m:r>
                                <a:rPr kumimoji="1" lang="en-US" altLang="zh-CN" sz="2000" b="0" i="1" smtClean="0">
                                  <a:latin typeface="Cambria Math" charset="0"/>
                                </a:rPr>
                                <m:t>≠</m:t>
                              </m:r>
                              <m:sSub>
                                <m:sSubPr>
                                  <m:ctrlPr>
                                    <a:rPr kumimoji="1" lang="en-US" altLang="zh-CN" sz="2000" b="0" i="1" smtClean="0">
                                      <a:latin typeface="Cambria Math" charset="0"/>
                                    </a:rPr>
                                  </m:ctrlPr>
                                </m:sSubPr>
                                <m:e>
                                  <m:r>
                                    <a:rPr kumimoji="1" lang="en-US" altLang="zh-CN" sz="2000" b="0" i="1" smtClean="0">
                                      <a:latin typeface="Cambria Math" charset="0"/>
                                    </a:rPr>
                                    <m:t>𝑥</m:t>
                                  </m:r>
                                </m:e>
                                <m:sub>
                                  <m:r>
                                    <a:rPr kumimoji="1" lang="en-US" altLang="zh-CN" sz="2000" b="0" i="1" smtClean="0">
                                      <a:latin typeface="Cambria Math" charset="0"/>
                                    </a:rPr>
                                    <m:t>𝑗</m:t>
                                  </m:r>
                                </m:sub>
                              </m:sSub>
                            </m:e>
                          </m:d>
                        </m:e>
                      </m:nary>
                    </m:oMath>
                  </m:oMathPara>
                </a14:m>
                <a:endParaRPr kumimoji="1" lang="zh-CN" altLang="en-US" sz="2000" dirty="0"/>
              </a:p>
            </p:txBody>
          </p:sp>
        </mc:Choice>
        <mc:Fallback xmlns="">
          <p:sp>
            <p:nvSpPr>
              <p:cNvPr id="11" name="文本框 10"/>
              <p:cNvSpPr txBox="1">
                <a:spLocks noRot="1" noChangeAspect="1" noMove="1" noResize="1" noEditPoints="1" noAdjustHandles="1" noChangeArrowheads="1" noChangeShapeType="1" noTextEdit="1"/>
              </p:cNvSpPr>
              <p:nvPr/>
            </p:nvSpPr>
            <p:spPr>
              <a:xfrm>
                <a:off x="2350029" y="1323840"/>
                <a:ext cx="4001480" cy="781752"/>
              </a:xfrm>
              <a:prstGeom prst="rect">
                <a:avLst/>
              </a:prstGeom>
              <a:blipFill rotWithShape="0">
                <a:blip r:embed="rId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 name="文本框 4"/>
              <p:cNvSpPr txBox="1"/>
              <p:nvPr/>
            </p:nvSpPr>
            <p:spPr>
              <a:xfrm>
                <a:off x="227390" y="4825328"/>
                <a:ext cx="8691587" cy="646331"/>
              </a:xfrm>
              <a:prstGeom prst="rect">
                <a:avLst/>
              </a:prstGeom>
              <a:noFill/>
            </p:spPr>
            <p:txBody>
              <a:bodyPr wrap="square" rtlCol="0">
                <a:spAutoFit/>
              </a:bodyPr>
              <a:lstStyle/>
              <a:p>
                <a:pPr marL="285750" indent="-285750">
                  <a:buFont typeface="Arial" charset="0"/>
                  <a:buChar char="•"/>
                </a:pPr>
                <a14:m>
                  <m:oMath xmlns:m="http://schemas.openxmlformats.org/officeDocument/2006/math">
                    <m:f>
                      <m:fPr>
                        <m:type m:val="lin"/>
                        <m:ctrlPr>
                          <a:rPr lang="en-US" altLang="zh-CN" i="1" smtClean="0">
                            <a:ln w="0"/>
                            <a:effectLst>
                              <a:outerShdw blurRad="38100" dist="19050" dir="2700000" algn="tl" rotWithShape="0">
                                <a:schemeClr val="dk1">
                                  <a:alpha val="40000"/>
                                </a:schemeClr>
                              </a:outerShdw>
                            </a:effectLst>
                            <a:latin typeface="Cambria Math" charset="0"/>
                          </a:rPr>
                        </m:ctrlPr>
                      </m:fPr>
                      <m:num>
                        <m:d>
                          <m:dPr>
                            <m:begChr m:val="|"/>
                            <m:endChr m:val="|"/>
                            <m:ctrlPr>
                              <a:rPr lang="en-US" altLang="zh-CN" b="0" i="1" smtClean="0">
                                <a:ln w="0"/>
                                <a:effectLst>
                                  <a:outerShdw blurRad="38100" dist="19050" dir="2700000" algn="tl" rotWithShape="0">
                                    <a:schemeClr val="dk1">
                                      <a:alpha val="40000"/>
                                    </a:schemeClr>
                                  </a:outerShdw>
                                </a:effectLst>
                                <a:latin typeface="Cambria Math" charset="0"/>
                              </a:rPr>
                            </m:ctrlPr>
                          </m:dPr>
                          <m:e>
                            <m:sSub>
                              <m:sSubPr>
                                <m:ctrlPr>
                                  <a:rPr lang="en-US" altLang="zh-CN" b="0" i="1" smtClean="0">
                                    <a:ln w="0"/>
                                    <a:effectLst>
                                      <a:outerShdw blurRad="38100" dist="19050" dir="2700000" algn="tl" rotWithShape="0">
                                        <a:schemeClr val="dk1">
                                          <a:alpha val="40000"/>
                                        </a:schemeClr>
                                      </a:outerShdw>
                                    </a:effectLst>
                                    <a:latin typeface="Cambria Math" charset="0"/>
                                  </a:rPr>
                                </m:ctrlPr>
                              </m:sSubPr>
                              <m:e>
                                <m:r>
                                  <a:rPr lang="en-US" altLang="zh-CN" b="0" i="1" smtClean="0">
                                    <a:ln w="0"/>
                                    <a:effectLst>
                                      <a:outerShdw blurRad="38100" dist="19050" dir="2700000" algn="tl" rotWithShape="0">
                                        <a:schemeClr val="dk1">
                                          <a:alpha val="40000"/>
                                        </a:schemeClr>
                                      </a:outerShdw>
                                    </a:effectLst>
                                    <a:latin typeface="Cambria Math" charset="0"/>
                                  </a:rPr>
                                  <m:t>𝑁</m:t>
                                </m:r>
                              </m:e>
                              <m:sub>
                                <m:r>
                                  <a:rPr lang="en-US" altLang="zh-CN" b="0" i="1" smtClean="0">
                                    <a:ln w="0"/>
                                    <a:effectLst>
                                      <a:outerShdw blurRad="38100" dist="19050" dir="2700000" algn="tl" rotWithShape="0">
                                        <a:schemeClr val="dk1">
                                          <a:alpha val="40000"/>
                                        </a:schemeClr>
                                      </a:outerShdw>
                                    </a:effectLst>
                                    <a:latin typeface="Cambria Math" charset="0"/>
                                  </a:rPr>
                                  <m:t>𝐹</m:t>
                                </m:r>
                              </m:sub>
                            </m:sSub>
                          </m:e>
                        </m:d>
                      </m:num>
                      <m:den>
                        <m:d>
                          <m:dPr>
                            <m:begChr m:val="|"/>
                            <m:endChr m:val="|"/>
                            <m:ctrlPr>
                              <a:rPr lang="en-US" altLang="zh-CN" b="0" i="1" smtClean="0">
                                <a:ln w="0"/>
                                <a:effectLst>
                                  <a:outerShdw blurRad="38100" dist="19050" dir="2700000" algn="tl" rotWithShape="0">
                                    <a:schemeClr val="dk1">
                                      <a:alpha val="40000"/>
                                    </a:schemeClr>
                                  </a:outerShdw>
                                </a:effectLst>
                                <a:latin typeface="Cambria Math" charset="0"/>
                              </a:rPr>
                            </m:ctrlPr>
                          </m:dPr>
                          <m:e>
                            <m:sSub>
                              <m:sSubPr>
                                <m:ctrlPr>
                                  <a:rPr lang="en-US" altLang="zh-CN" b="0" i="1" smtClean="0">
                                    <a:ln w="0"/>
                                    <a:effectLst>
                                      <a:outerShdw blurRad="38100" dist="19050" dir="2700000" algn="tl" rotWithShape="0">
                                        <a:schemeClr val="dk1">
                                          <a:alpha val="40000"/>
                                        </a:schemeClr>
                                      </a:outerShdw>
                                    </a:effectLst>
                                    <a:latin typeface="Cambria Math" charset="0"/>
                                  </a:rPr>
                                </m:ctrlPr>
                              </m:sSubPr>
                              <m:e>
                                <m:r>
                                  <a:rPr lang="en-US" altLang="zh-CN" b="0" i="1" smtClean="0">
                                    <a:ln w="0"/>
                                    <a:effectLst>
                                      <a:outerShdw blurRad="38100" dist="19050" dir="2700000" algn="tl" rotWithShape="0">
                                        <a:schemeClr val="dk1">
                                          <a:alpha val="40000"/>
                                        </a:schemeClr>
                                      </a:outerShdw>
                                    </a:effectLst>
                                    <a:latin typeface="Cambria Math" charset="0"/>
                                  </a:rPr>
                                  <m:t>𝑁</m:t>
                                </m:r>
                              </m:e>
                              <m:sub>
                                <m:r>
                                  <a:rPr lang="en-US" altLang="zh-CN" b="0" i="1" smtClean="0">
                                    <a:ln w="0"/>
                                    <a:effectLst>
                                      <a:outerShdw blurRad="38100" dist="19050" dir="2700000" algn="tl" rotWithShape="0">
                                        <a:schemeClr val="dk1">
                                          <a:alpha val="40000"/>
                                        </a:schemeClr>
                                      </a:outerShdw>
                                    </a:effectLst>
                                    <a:latin typeface="Cambria Math" charset="0"/>
                                  </a:rPr>
                                  <m:t>𝐵</m:t>
                                </m:r>
                              </m:sub>
                            </m:sSub>
                          </m:e>
                        </m:d>
                      </m:den>
                    </m:f>
                    <m:r>
                      <a:rPr lang="en-US" altLang="zh-CN" b="0" i="1" smtClean="0">
                        <a:ln w="0"/>
                        <a:effectLst>
                          <a:outerShdw blurRad="38100" dist="19050" dir="2700000" algn="tl" rotWithShape="0">
                            <a:schemeClr val="dk1">
                              <a:alpha val="40000"/>
                            </a:schemeClr>
                          </a:outerShdw>
                        </a:effectLst>
                        <a:latin typeface="Cambria Math" charset="0"/>
                      </a:rPr>
                      <m:t>=1</m:t>
                    </m:r>
                  </m:oMath>
                </a14:m>
                <a:r>
                  <a:rPr kumimoji="1" lang="en-US" altLang="zh-CN" dirty="0" smtClean="0">
                    <a:ln w="0"/>
                    <a:effectLst>
                      <a:outerShdw blurRad="38100" dist="19050" dir="2700000" algn="tl" rotWithShape="0">
                        <a:schemeClr val="dk1">
                          <a:alpha val="40000"/>
                        </a:schemeClr>
                      </a:outerShdw>
                    </a:effectLst>
                    <a:sym typeface="Wingdings"/>
                  </a:rPr>
                  <a:t> </a:t>
                </a:r>
                <a:r>
                  <a:rPr kumimoji="1" lang="en-US" altLang="zh-CN" dirty="0" smtClean="0">
                    <a:ln w="0"/>
                    <a:effectLst>
                      <a:outerShdw blurRad="38100" dist="19050" dir="2700000" algn="tl" rotWithShape="0">
                        <a:schemeClr val="dk1">
                          <a:alpha val="40000"/>
                        </a:schemeClr>
                      </a:outerShdw>
                    </a:effectLst>
                  </a:rPr>
                  <a:t> </a:t>
                </a:r>
                <a:r>
                  <a:rPr kumimoji="1" lang="en-US" altLang="zh-CN" dirty="0">
                    <a:ln w="0"/>
                    <a:effectLst>
                      <a:outerShdw blurRad="38100" dist="19050" dir="2700000" algn="tl" rotWithShape="0">
                        <a:schemeClr val="dk1">
                          <a:alpha val="40000"/>
                        </a:schemeClr>
                      </a:outerShdw>
                    </a:effectLst>
                  </a:rPr>
                  <a:t>we </a:t>
                </a:r>
                <a:r>
                  <a:rPr kumimoji="1" lang="en-US" altLang="zh-CN" dirty="0" smtClean="0">
                    <a:ln w="0"/>
                    <a:effectLst>
                      <a:outerShdw blurRad="38100" dist="19050" dir="2700000" algn="tl" rotWithShape="0">
                        <a:schemeClr val="dk1">
                          <a:alpha val="40000"/>
                        </a:schemeClr>
                      </a:outerShdw>
                    </a:effectLst>
                  </a:rPr>
                  <a:t>actually have a proper global color model. </a:t>
                </a:r>
              </a:p>
              <a:p>
                <a:pPr marL="285750" indent="-285750">
                  <a:buFont typeface="Arial" charset="0"/>
                  <a:buChar char="•"/>
                </a:pPr>
                <a:r>
                  <a:rPr kumimoji="1" lang="en-US" altLang="zh-CN" dirty="0" smtClean="0">
                    <a:ln w="0"/>
                    <a:effectLst>
                      <a:outerShdw blurRad="38100" dist="19050" dir="2700000" algn="tl" rotWithShape="0">
                        <a:schemeClr val="dk1">
                          <a:alpha val="40000"/>
                        </a:schemeClr>
                      </a:outerShdw>
                    </a:effectLst>
                  </a:rPr>
                  <a:t>Ignoring </a:t>
                </a:r>
                <a:r>
                  <a:rPr kumimoji="1" lang="en-US" altLang="zh-CN" dirty="0">
                    <a:ln w="0"/>
                    <a:effectLst>
                      <a:outerShdw blurRad="38100" dist="19050" dir="2700000" algn="tl" rotWithShape="0">
                        <a:schemeClr val="dk1">
                          <a:alpha val="40000"/>
                        </a:schemeClr>
                      </a:outerShdw>
                    </a:effectLst>
                  </a:rPr>
                  <a:t>this ratio constraint gives us good results in practice, as in </a:t>
                </a:r>
                <a:r>
                  <a:rPr kumimoji="1" lang="en-US" altLang="zh-CN" dirty="0" err="1">
                    <a:ln w="0"/>
                    <a:effectLst>
                      <a:outerShdw blurRad="38100" dist="19050" dir="2700000" algn="tl" rotWithShape="0">
                        <a:schemeClr val="dk1">
                          <a:alpha val="40000"/>
                        </a:schemeClr>
                      </a:outerShdw>
                    </a:effectLst>
                  </a:rPr>
                  <a:t>OneCut</a:t>
                </a:r>
                <a:r>
                  <a:rPr kumimoji="1" lang="en-US" altLang="zh-CN" dirty="0">
                    <a:ln w="0"/>
                    <a:effectLst>
                      <a:outerShdw blurRad="38100" dist="19050" dir="2700000" algn="tl" rotWithShape="0">
                        <a:schemeClr val="dk1">
                          <a:alpha val="40000"/>
                        </a:schemeClr>
                      </a:outerShdw>
                    </a:effectLst>
                  </a:rPr>
                  <a:t>.</a:t>
                </a:r>
              </a:p>
            </p:txBody>
          </p:sp>
        </mc:Choice>
        <mc:Fallback xmlns="">
          <p:sp>
            <p:nvSpPr>
              <p:cNvPr id="5" name="文本框 4"/>
              <p:cNvSpPr txBox="1">
                <a:spLocks noRot="1" noChangeAspect="1" noMove="1" noResize="1" noEditPoints="1" noAdjustHandles="1" noChangeArrowheads="1" noChangeShapeType="1" noTextEdit="1"/>
              </p:cNvSpPr>
              <p:nvPr/>
            </p:nvSpPr>
            <p:spPr>
              <a:xfrm>
                <a:off x="227390" y="4825328"/>
                <a:ext cx="8691587" cy="646331"/>
              </a:xfrm>
              <a:prstGeom prst="rect">
                <a:avLst/>
              </a:prstGeom>
              <a:blipFill rotWithShape="0">
                <a:blip r:embed="rId4"/>
                <a:stretch>
                  <a:fillRect l="-561" t="-68868" r="-1122" b="-67925"/>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331909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The effect of unbalanced color model</a:t>
            </a:r>
            <a:endParaRPr kumimoji="1" lang="zh-CN" altLang="en-US" dirty="0"/>
          </a:p>
        </p:txBody>
      </p:sp>
      <p:pic>
        <p:nvPicPr>
          <p:cNvPr id="4" name="内容占位符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716963" y="1397000"/>
            <a:ext cx="7737061" cy="5011738"/>
          </a:xfrm>
          <a:prstGeom prst="rect">
            <a:avLst/>
          </a:prstGeom>
        </p:spPr>
      </p:pic>
    </p:spTree>
    <p:extLst>
      <p:ext uri="{BB962C8B-B14F-4D97-AF65-F5344CB8AC3E}">
        <p14:creationId xmlns:p14="http://schemas.microsoft.com/office/powerpoint/2010/main" val="19545132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Results</a:t>
            </a:r>
            <a:endParaRPr kumimoji="1" lang="zh-CN" altLang="en-US" dirty="0"/>
          </a:p>
        </p:txBody>
      </p:sp>
      <p:pic>
        <p:nvPicPr>
          <p:cNvPr id="4" name="内容占位符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793481" y="1344591"/>
            <a:ext cx="7559406" cy="4466922"/>
          </a:xfrm>
          <a:prstGeom prst="rect">
            <a:avLst/>
          </a:prstGeom>
        </p:spPr>
      </p:pic>
      <p:graphicFrame>
        <p:nvGraphicFramePr>
          <p:cNvPr id="5" name="表格 4"/>
          <p:cNvGraphicFramePr>
            <a:graphicFrameLocks noGrp="1"/>
          </p:cNvGraphicFramePr>
          <p:nvPr>
            <p:extLst>
              <p:ext uri="{D42A27DB-BD31-4B8C-83A1-F6EECF244321}">
                <p14:modId xmlns:p14="http://schemas.microsoft.com/office/powerpoint/2010/main" val="165886717"/>
              </p:ext>
            </p:extLst>
          </p:nvPr>
        </p:nvGraphicFramePr>
        <p:xfrm>
          <a:off x="1880932" y="5761772"/>
          <a:ext cx="6471954" cy="1106031"/>
        </p:xfrm>
        <a:graphic>
          <a:graphicData uri="http://schemas.openxmlformats.org/drawingml/2006/table">
            <a:tbl>
              <a:tblPr firstRow="1" bandRow="1">
                <a:tableStyleId>{5C22544A-7EE6-4342-B048-85BDC9FD1C3A}</a:tableStyleId>
              </a:tblPr>
              <a:tblGrid>
                <a:gridCol w="1134428"/>
                <a:gridCol w="1134428"/>
                <a:gridCol w="1134428"/>
                <a:gridCol w="1134428"/>
                <a:gridCol w="921727"/>
                <a:gridCol w="1012515"/>
              </a:tblGrid>
              <a:tr h="1106031">
                <a:tc>
                  <a:txBody>
                    <a:bodyPr/>
                    <a:lstStyle/>
                    <a:p>
                      <a:pPr algn="l"/>
                      <a:r>
                        <a:rPr lang="en-US" altLang="zh-CN" sz="1700" b="0" dirty="0" smtClean="0">
                          <a:solidFill>
                            <a:schemeClr val="tx1"/>
                          </a:solidFill>
                        </a:rPr>
                        <a:t>GrabCut GMM CUDA</a:t>
                      </a:r>
                      <a:endParaRPr lang="zh-CN" altLang="en-US" sz="1700" b="0"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r>
                        <a:rPr lang="en-US" altLang="zh-CN" sz="1700" b="0" dirty="0" smtClean="0">
                          <a:solidFill>
                            <a:schemeClr val="tx1"/>
                          </a:solidFill>
                        </a:rPr>
                        <a:t>GrabCut Hist. CUDA</a:t>
                      </a:r>
                      <a:endParaRPr lang="zh-CN" altLang="en-US" sz="1700" b="0"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r>
                        <a:rPr lang="en-US" altLang="zh-CN" sz="1700" b="0" dirty="0" smtClean="0">
                          <a:solidFill>
                            <a:schemeClr val="tx1"/>
                          </a:solidFill>
                        </a:rPr>
                        <a:t>GrabCut </a:t>
                      </a:r>
                    </a:p>
                    <a:p>
                      <a:pPr algn="l"/>
                      <a:r>
                        <a:rPr lang="en-US" altLang="zh-CN" sz="1700" b="0" dirty="0" smtClean="0">
                          <a:solidFill>
                            <a:schemeClr val="tx1"/>
                          </a:solidFill>
                        </a:rPr>
                        <a:t>GMM </a:t>
                      </a:r>
                      <a:r>
                        <a:rPr lang="en-US" altLang="zh-CN" sz="1700" b="0" dirty="0" err="1" smtClean="0">
                          <a:solidFill>
                            <a:schemeClr val="tx1"/>
                          </a:solidFill>
                        </a:rPr>
                        <a:t>OpenCV</a:t>
                      </a:r>
                      <a:endParaRPr lang="zh-CN" altLang="en-US" sz="1700" b="0"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r>
                        <a:rPr lang="en-US" altLang="zh-CN" sz="1700" b="0" dirty="0" err="1" smtClean="0">
                          <a:solidFill>
                            <a:schemeClr val="tx1"/>
                          </a:solidFill>
                        </a:rPr>
                        <a:t>OneCut</a:t>
                      </a:r>
                      <a:endParaRPr lang="zh-CN" altLang="en-US" sz="1700" b="0"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r>
                        <a:rPr lang="en-US" altLang="zh-CN" sz="1700" b="0" dirty="0" smtClean="0">
                          <a:solidFill>
                            <a:schemeClr val="tx1"/>
                          </a:solidFill>
                        </a:rPr>
                        <a:t>Ours</a:t>
                      </a:r>
                      <a:endParaRPr lang="zh-CN" altLang="en-US" sz="1700" b="0"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r>
                        <a:rPr lang="en-US" altLang="zh-CN" sz="1700" b="0" dirty="0" smtClean="0">
                          <a:solidFill>
                            <a:schemeClr val="tx1"/>
                          </a:solidFill>
                        </a:rPr>
                        <a:t>G-Truth</a:t>
                      </a:r>
                      <a:endParaRPr lang="zh-CN" altLang="en-US" sz="1700" b="0"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spTree>
    <p:extLst>
      <p:ext uri="{BB962C8B-B14F-4D97-AF65-F5344CB8AC3E}">
        <p14:creationId xmlns:p14="http://schemas.microsoft.com/office/powerpoint/2010/main" val="1529481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0235" y="224364"/>
            <a:ext cx="8565897" cy="709865"/>
          </a:xfrm>
        </p:spPr>
        <p:txBody>
          <a:bodyPr/>
          <a:lstStyle/>
          <a:p>
            <a:r>
              <a:rPr lang="en-US" altLang="zh-CN" dirty="0" smtClean="0"/>
              <a:t>BB Image Segmentation - Applications</a:t>
            </a:r>
            <a:endParaRPr lang="zh-CN" altLang="en-US" dirty="0"/>
          </a:p>
        </p:txBody>
      </p:sp>
      <p:sp>
        <p:nvSpPr>
          <p:cNvPr id="3" name="Content Placeholder 2"/>
          <p:cNvSpPr>
            <a:spLocks noGrp="1"/>
          </p:cNvSpPr>
          <p:nvPr>
            <p:ph idx="1"/>
          </p:nvPr>
        </p:nvSpPr>
        <p:spPr/>
        <p:txBody>
          <a:bodyPr/>
          <a:lstStyle/>
          <a:p>
            <a:endParaRPr lang="en-US" altLang="zh-CN" dirty="0" smtClean="0"/>
          </a:p>
          <a:p>
            <a:endParaRPr lang="zh-CN" altLang="en-US" dirty="0"/>
          </a:p>
        </p:txBody>
      </p:sp>
      <p:pic>
        <p:nvPicPr>
          <p:cNvPr id="4" name="图片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4045" y="1437152"/>
            <a:ext cx="3985211" cy="1309221"/>
          </a:xfrm>
          <a:prstGeom prst="rect">
            <a:avLst/>
          </a:prstGeom>
        </p:spPr>
      </p:pic>
      <p:sp>
        <p:nvSpPr>
          <p:cNvPr id="5" name="文本框 4"/>
          <p:cNvSpPr txBox="1"/>
          <p:nvPr/>
        </p:nvSpPr>
        <p:spPr>
          <a:xfrm>
            <a:off x="314046" y="2740925"/>
            <a:ext cx="3985210" cy="646331"/>
          </a:xfrm>
          <a:prstGeom prst="rect">
            <a:avLst/>
          </a:prstGeom>
          <a:noFill/>
        </p:spPr>
        <p:txBody>
          <a:bodyPr wrap="square" rtlCol="0">
            <a:spAutoFit/>
          </a:bodyPr>
          <a:lstStyle/>
          <a:p>
            <a:pPr algn="ctr"/>
            <a:r>
              <a:rPr kumimoji="1" lang="en-US" altLang="zh-CN" dirty="0" smtClean="0"/>
              <a:t>Image Editing</a:t>
            </a:r>
          </a:p>
          <a:p>
            <a:pPr algn="ctr"/>
            <a:r>
              <a:rPr kumimoji="1" lang="en-US" altLang="zh-CN" dirty="0" err="1" smtClean="0"/>
              <a:t>Rother</a:t>
            </a:r>
            <a:r>
              <a:rPr kumimoji="1" lang="en-US" altLang="zh-CN" dirty="0" smtClean="0"/>
              <a:t> et al. [SIGGRAPH 04]</a:t>
            </a:r>
            <a:endParaRPr kumimoji="1" lang="zh-CN" altLang="en-US" dirty="0"/>
          </a:p>
        </p:txBody>
      </p:sp>
      <p:pic>
        <p:nvPicPr>
          <p:cNvPr id="7" name="图片 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59628" y="3569919"/>
            <a:ext cx="3676531" cy="2337198"/>
          </a:xfrm>
          <a:prstGeom prst="rect">
            <a:avLst/>
          </a:prstGeom>
        </p:spPr>
      </p:pic>
      <p:sp>
        <p:nvSpPr>
          <p:cNvPr id="8" name="文本框 7"/>
          <p:cNvSpPr txBox="1"/>
          <p:nvPr/>
        </p:nvSpPr>
        <p:spPr>
          <a:xfrm>
            <a:off x="4544405" y="5888236"/>
            <a:ext cx="4175022" cy="646331"/>
          </a:xfrm>
          <a:prstGeom prst="rect">
            <a:avLst/>
          </a:prstGeom>
          <a:noFill/>
        </p:spPr>
        <p:txBody>
          <a:bodyPr wrap="square" rtlCol="0">
            <a:spAutoFit/>
          </a:bodyPr>
          <a:lstStyle/>
          <a:p>
            <a:pPr algn="ctr"/>
            <a:r>
              <a:rPr lang="en-US" altLang="zh-CN" dirty="0" smtClean="0"/>
              <a:t>Object </a:t>
            </a:r>
            <a:r>
              <a:rPr lang="en-US" altLang="zh-CN" dirty="0" err="1" smtClean="0"/>
              <a:t>detectioin</a:t>
            </a:r>
            <a:endParaRPr lang="en-US" altLang="zh-CN" dirty="0" smtClean="0"/>
          </a:p>
          <a:p>
            <a:pPr algn="ctr"/>
            <a:r>
              <a:rPr kumimoji="1" lang="en-US" altLang="zh-CN" dirty="0" smtClean="0"/>
              <a:t>  </a:t>
            </a:r>
            <a:r>
              <a:rPr kumimoji="1" lang="en-US" altLang="zh-CN" dirty="0" err="1" smtClean="0"/>
              <a:t>Carreira</a:t>
            </a:r>
            <a:r>
              <a:rPr kumimoji="1" lang="en-US" altLang="zh-CN" dirty="0" smtClean="0"/>
              <a:t> &amp; </a:t>
            </a:r>
            <a:r>
              <a:rPr kumimoji="1" lang="en-US" altLang="zh-CN" dirty="0" err="1" smtClean="0"/>
              <a:t>Sminchisescu</a:t>
            </a:r>
            <a:r>
              <a:rPr kumimoji="1" lang="en-US" altLang="zh-CN" dirty="0" smtClean="0"/>
              <a:t> [PAMI 12]</a:t>
            </a:r>
            <a:endParaRPr kumimoji="1" lang="zh-CN" altLang="en-US" dirty="0"/>
          </a:p>
        </p:txBody>
      </p:sp>
      <p:pic>
        <p:nvPicPr>
          <p:cNvPr id="9" name="图片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77400" y="1706368"/>
            <a:ext cx="2301577" cy="1552226"/>
          </a:xfrm>
          <a:prstGeom prst="rect">
            <a:avLst/>
          </a:prstGeom>
        </p:spPr>
      </p:pic>
      <p:pic>
        <p:nvPicPr>
          <p:cNvPr id="6" name="图片 5"/>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019736" y="1453778"/>
            <a:ext cx="1430939" cy="990737"/>
          </a:xfrm>
          <a:prstGeom prst="rect">
            <a:avLst/>
          </a:prstGeom>
        </p:spPr>
      </p:pic>
      <p:sp>
        <p:nvSpPr>
          <p:cNvPr id="10" name="文本框 9"/>
          <p:cNvSpPr txBox="1"/>
          <p:nvPr/>
        </p:nvSpPr>
        <p:spPr>
          <a:xfrm>
            <a:off x="5019736" y="3196879"/>
            <a:ext cx="3517900" cy="646331"/>
          </a:xfrm>
          <a:prstGeom prst="rect">
            <a:avLst/>
          </a:prstGeom>
          <a:noFill/>
        </p:spPr>
        <p:txBody>
          <a:bodyPr wrap="square" rtlCol="0">
            <a:spAutoFit/>
          </a:bodyPr>
          <a:lstStyle/>
          <a:p>
            <a:pPr algn="ctr"/>
            <a:r>
              <a:rPr kumimoji="1" lang="en-US" altLang="zh-CN" dirty="0" smtClean="0"/>
              <a:t>Semantic Segmentation</a:t>
            </a:r>
          </a:p>
          <a:p>
            <a:pPr algn="ctr"/>
            <a:r>
              <a:rPr kumimoji="1" lang="en-US" altLang="zh-CN" dirty="0" smtClean="0"/>
              <a:t>Russell et al. [ICCV 09]</a:t>
            </a:r>
            <a:endParaRPr kumimoji="1" lang="zh-CN" altLang="en-US" dirty="0"/>
          </a:p>
        </p:txBody>
      </p:sp>
      <p:pic>
        <p:nvPicPr>
          <p:cNvPr id="11" name="图片 10"/>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621877" y="3905719"/>
            <a:ext cx="4156784" cy="2018024"/>
          </a:xfrm>
          <a:prstGeom prst="rect">
            <a:avLst/>
          </a:prstGeom>
        </p:spPr>
      </p:pic>
      <p:sp>
        <p:nvSpPr>
          <p:cNvPr id="13" name="文本框 12"/>
          <p:cNvSpPr txBox="1"/>
          <p:nvPr/>
        </p:nvSpPr>
        <p:spPr>
          <a:xfrm>
            <a:off x="459629" y="5893930"/>
            <a:ext cx="3517900" cy="646331"/>
          </a:xfrm>
          <a:prstGeom prst="rect">
            <a:avLst/>
          </a:prstGeom>
          <a:noFill/>
        </p:spPr>
        <p:txBody>
          <a:bodyPr wrap="square" rtlCol="0">
            <a:spAutoFit/>
          </a:bodyPr>
          <a:lstStyle/>
          <a:p>
            <a:pPr algn="ctr"/>
            <a:r>
              <a:rPr lang="en-US" altLang="zh-CN" dirty="0"/>
              <a:t>Fine-Grained </a:t>
            </a:r>
            <a:r>
              <a:rPr lang="en-US" altLang="zh-CN" dirty="0" smtClean="0"/>
              <a:t>Categorization</a:t>
            </a:r>
          </a:p>
          <a:p>
            <a:pPr algn="ctr"/>
            <a:r>
              <a:rPr kumimoji="1" lang="en-US" altLang="zh-CN" dirty="0" smtClean="0"/>
              <a:t>  Chai et al. [ICCV 13]</a:t>
            </a:r>
            <a:endParaRPr kumimoji="1" lang="zh-CN" altLang="en-US" dirty="0"/>
          </a:p>
        </p:txBody>
      </p:sp>
    </p:spTree>
    <p:extLst>
      <p:ext uri="{BB962C8B-B14F-4D97-AF65-F5344CB8AC3E}">
        <p14:creationId xmlns:p14="http://schemas.microsoft.com/office/powerpoint/2010/main" val="249385527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Results</a:t>
            </a:r>
            <a:endParaRPr kumimoji="1" lang="zh-CN" altLang="en-US" dirty="0"/>
          </a:p>
        </p:txBody>
      </p:sp>
      <p:pic>
        <p:nvPicPr>
          <p:cNvPr id="4" name="内容占位符 3"/>
          <p:cNvPicPr>
            <a:picLocks noGrp="1" noChangeAspect="1"/>
          </p:cNvPicPr>
          <p:nvPr>
            <p:ph idx="1"/>
          </p:nvPr>
        </p:nvPicPr>
        <p:blipFill>
          <a:blip r:embed="rId2" cstate="email">
            <a:alphaModFix amt="20000"/>
            <a:extLst>
              <a:ext uri="{28A0092B-C50C-407E-A947-70E740481C1C}">
                <a14:useLocalDpi xmlns:a14="http://schemas.microsoft.com/office/drawing/2010/main"/>
              </a:ext>
            </a:extLst>
          </a:blip>
          <a:stretch>
            <a:fillRect/>
          </a:stretch>
        </p:blipFill>
        <p:spPr>
          <a:xfrm>
            <a:off x="793481" y="1344591"/>
            <a:ext cx="7559406" cy="4466922"/>
          </a:xfrm>
          <a:prstGeom prst="rect">
            <a:avLst/>
          </a:prstGeom>
        </p:spPr>
      </p:pic>
      <p:graphicFrame>
        <p:nvGraphicFramePr>
          <p:cNvPr id="5" name="表格 4"/>
          <p:cNvGraphicFramePr>
            <a:graphicFrameLocks noGrp="1"/>
          </p:cNvGraphicFramePr>
          <p:nvPr/>
        </p:nvGraphicFramePr>
        <p:xfrm>
          <a:off x="1880932" y="5761772"/>
          <a:ext cx="6471954" cy="1106031"/>
        </p:xfrm>
        <a:graphic>
          <a:graphicData uri="http://schemas.openxmlformats.org/drawingml/2006/table">
            <a:tbl>
              <a:tblPr firstRow="1" bandRow="1">
                <a:tableStyleId>{5C22544A-7EE6-4342-B048-85BDC9FD1C3A}</a:tableStyleId>
              </a:tblPr>
              <a:tblGrid>
                <a:gridCol w="1134428"/>
                <a:gridCol w="1134428"/>
                <a:gridCol w="1134428"/>
                <a:gridCol w="1134428"/>
                <a:gridCol w="921727"/>
                <a:gridCol w="1012515"/>
              </a:tblGrid>
              <a:tr h="1106031">
                <a:tc>
                  <a:txBody>
                    <a:bodyPr/>
                    <a:lstStyle/>
                    <a:p>
                      <a:pPr algn="l"/>
                      <a:r>
                        <a:rPr lang="en-US" altLang="zh-CN" sz="1700" b="0" dirty="0" smtClean="0">
                          <a:solidFill>
                            <a:schemeClr val="tx1"/>
                          </a:solidFill>
                        </a:rPr>
                        <a:t>GrabCut GMM CUDA</a:t>
                      </a:r>
                      <a:endParaRPr lang="zh-CN" altLang="en-US" sz="1700" b="0"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r>
                        <a:rPr lang="en-US" altLang="zh-CN" sz="1700" b="0" dirty="0" smtClean="0">
                          <a:solidFill>
                            <a:schemeClr val="tx1"/>
                          </a:solidFill>
                        </a:rPr>
                        <a:t>GrabCut Hist. CUDA</a:t>
                      </a:r>
                      <a:endParaRPr lang="zh-CN" altLang="en-US" sz="1700" b="0"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r>
                        <a:rPr lang="en-US" altLang="zh-CN" sz="1700" b="0" dirty="0" smtClean="0">
                          <a:solidFill>
                            <a:schemeClr val="tx1"/>
                          </a:solidFill>
                        </a:rPr>
                        <a:t>GrabCut </a:t>
                      </a:r>
                    </a:p>
                    <a:p>
                      <a:pPr algn="l"/>
                      <a:r>
                        <a:rPr lang="en-US" altLang="zh-CN" sz="1700" b="0" dirty="0" smtClean="0">
                          <a:solidFill>
                            <a:schemeClr val="tx1"/>
                          </a:solidFill>
                        </a:rPr>
                        <a:t>GMM </a:t>
                      </a:r>
                      <a:r>
                        <a:rPr lang="en-US" altLang="zh-CN" sz="1700" b="0" dirty="0" err="1" smtClean="0">
                          <a:solidFill>
                            <a:schemeClr val="tx1"/>
                          </a:solidFill>
                        </a:rPr>
                        <a:t>OpenCV</a:t>
                      </a:r>
                      <a:endParaRPr lang="zh-CN" altLang="en-US" sz="1700" b="0"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r>
                        <a:rPr lang="en-US" altLang="zh-CN" sz="1700" b="0" dirty="0" err="1" smtClean="0">
                          <a:solidFill>
                            <a:schemeClr val="tx1"/>
                          </a:solidFill>
                        </a:rPr>
                        <a:t>OneCut</a:t>
                      </a:r>
                      <a:endParaRPr lang="zh-CN" altLang="en-US" sz="1700" b="0"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r>
                        <a:rPr lang="en-US" altLang="zh-CN" sz="1700" b="0" dirty="0" smtClean="0">
                          <a:solidFill>
                            <a:schemeClr val="tx1"/>
                          </a:solidFill>
                        </a:rPr>
                        <a:t>Ours</a:t>
                      </a:r>
                      <a:endParaRPr lang="zh-CN" altLang="en-US" sz="1700" b="0"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r>
                        <a:rPr lang="en-US" altLang="zh-CN" sz="1700" b="0" dirty="0" smtClean="0">
                          <a:solidFill>
                            <a:schemeClr val="tx1"/>
                          </a:solidFill>
                        </a:rPr>
                        <a:t>G-Truth</a:t>
                      </a:r>
                      <a:endParaRPr lang="zh-CN" altLang="en-US" sz="1700" b="0"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pic>
        <p:nvPicPr>
          <p:cNvPr id="8" name="图片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31667" y="1949464"/>
            <a:ext cx="2792692" cy="3479990"/>
          </a:xfrm>
          <a:prstGeom prst="rect">
            <a:avLst/>
          </a:prstGeom>
        </p:spPr>
      </p:pic>
      <p:pic>
        <p:nvPicPr>
          <p:cNvPr id="9" name="图片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187271" y="1949464"/>
            <a:ext cx="2792692" cy="3479990"/>
          </a:xfrm>
          <a:prstGeom prst="rect">
            <a:avLst/>
          </a:prstGeom>
        </p:spPr>
      </p:pic>
      <p:pic>
        <p:nvPicPr>
          <p:cNvPr id="10" name="图片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27109" y="1949464"/>
            <a:ext cx="2792692" cy="3479990"/>
          </a:xfrm>
          <a:prstGeom prst="rect">
            <a:avLst/>
          </a:prstGeom>
        </p:spPr>
      </p:pic>
    </p:spTree>
    <p:extLst>
      <p:ext uri="{BB962C8B-B14F-4D97-AF65-F5344CB8AC3E}">
        <p14:creationId xmlns:p14="http://schemas.microsoft.com/office/powerpoint/2010/main" val="149540333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Results</a:t>
            </a:r>
            <a:endParaRPr kumimoji="1" lang="zh-CN" altLang="en-US" dirty="0"/>
          </a:p>
        </p:txBody>
      </p:sp>
      <p:sp>
        <p:nvSpPr>
          <p:cNvPr id="3" name="内容占位符 2"/>
          <p:cNvSpPr>
            <a:spLocks noGrp="1"/>
          </p:cNvSpPr>
          <p:nvPr>
            <p:ph idx="1"/>
          </p:nvPr>
        </p:nvSpPr>
        <p:spPr>
          <a:xfrm>
            <a:off x="314046" y="4423399"/>
            <a:ext cx="8542087" cy="1985867"/>
          </a:xfrm>
        </p:spPr>
        <p:txBody>
          <a:bodyPr/>
          <a:lstStyle/>
          <a:p>
            <a:pPr marL="0" indent="0">
              <a:buNone/>
            </a:pPr>
            <a:r>
              <a:rPr kumimoji="1" lang="en-US" altLang="zh-CN" dirty="0"/>
              <a:t>Tested on a computer with Intel Xeon E5645 2.40GHz CUP, 4GB RAM,        </a:t>
            </a:r>
            <a:r>
              <a:rPr kumimoji="1" lang="en-US" altLang="zh-CN" dirty="0" smtClean="0"/>
              <a:t>NVIDIA </a:t>
            </a:r>
            <a:r>
              <a:rPr kumimoji="1" lang="en-US" altLang="zh-CN" dirty="0"/>
              <a:t>Tesla K40 GPU and CUDA 7.0 SDK.</a:t>
            </a:r>
            <a:endParaRPr kumimoji="1" lang="zh-CN" altLang="en-US" dirty="0"/>
          </a:p>
        </p:txBody>
      </p:sp>
      <p:pic>
        <p:nvPicPr>
          <p:cNvPr id="4" name="内容占位符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4325" y="1805775"/>
            <a:ext cx="8542338" cy="2617624"/>
          </a:xfrm>
          <a:prstGeom prst="rect">
            <a:avLst/>
          </a:prstGeom>
        </p:spPr>
      </p:pic>
    </p:spTree>
    <p:extLst>
      <p:ext uri="{BB962C8B-B14F-4D97-AF65-F5344CB8AC3E}">
        <p14:creationId xmlns:p14="http://schemas.microsoft.com/office/powerpoint/2010/main" val="136665407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Failure cases</a:t>
            </a:r>
            <a:endParaRPr kumimoji="1" lang="zh-CN" altLang="en-US" dirty="0"/>
          </a:p>
        </p:txBody>
      </p:sp>
      <p:sp>
        <p:nvSpPr>
          <p:cNvPr id="3" name="内容占位符 2"/>
          <p:cNvSpPr>
            <a:spLocks noGrp="1"/>
          </p:cNvSpPr>
          <p:nvPr>
            <p:ph idx="1"/>
          </p:nvPr>
        </p:nvSpPr>
        <p:spPr/>
        <p:txBody>
          <a:bodyPr/>
          <a:lstStyle/>
          <a:p>
            <a:r>
              <a:rPr kumimoji="1" lang="en-US" altLang="zh-CN" dirty="0" smtClean="0"/>
              <a:t>Top 50 failing examples in MSRA1K [</a:t>
            </a:r>
            <a:r>
              <a:rPr kumimoji="1" lang="en-US" altLang="zh-CN" dirty="0" err="1" smtClean="0"/>
              <a:t>Achanta</a:t>
            </a:r>
            <a:r>
              <a:rPr kumimoji="1" lang="en-US" altLang="zh-CN" dirty="0" smtClean="0"/>
              <a:t> et al. CVPR 09]</a:t>
            </a:r>
          </a:p>
          <a:p>
            <a:pPr lvl="1"/>
            <a:r>
              <a:rPr kumimoji="1" lang="en-US" altLang="zh-CN" dirty="0" smtClean="0"/>
              <a:t>Confusing interaction &amp; confusing appearance</a:t>
            </a:r>
            <a:endParaRPr kumimoji="1" lang="en-US" altLang="zh-CN" dirty="0"/>
          </a:p>
          <a:p>
            <a:pPr lvl="1"/>
            <a:endParaRPr kumimoji="1" lang="zh-CN" altLang="en-US" dirty="0"/>
          </a:p>
        </p:txBody>
      </p:sp>
      <p:pic>
        <p:nvPicPr>
          <p:cNvPr id="4" name="图片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490386" y="2199978"/>
            <a:ext cx="6178382" cy="4331841"/>
          </a:xfrm>
          <a:prstGeom prst="rect">
            <a:avLst/>
          </a:prstGeom>
        </p:spPr>
      </p:pic>
    </p:spTree>
    <p:extLst>
      <p:ext uri="{BB962C8B-B14F-4D97-AF65-F5344CB8AC3E}">
        <p14:creationId xmlns:p14="http://schemas.microsoft.com/office/powerpoint/2010/main" val="204663311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Failure cases</a:t>
            </a:r>
            <a:endParaRPr kumimoji="1" lang="zh-CN" altLang="en-US" dirty="0"/>
          </a:p>
        </p:txBody>
      </p:sp>
      <p:sp>
        <p:nvSpPr>
          <p:cNvPr id="3" name="内容占位符 2"/>
          <p:cNvSpPr>
            <a:spLocks noGrp="1"/>
          </p:cNvSpPr>
          <p:nvPr>
            <p:ph idx="1"/>
          </p:nvPr>
        </p:nvSpPr>
        <p:spPr/>
        <p:txBody>
          <a:bodyPr/>
          <a:lstStyle/>
          <a:p>
            <a:r>
              <a:rPr kumimoji="1" lang="en-US" altLang="zh-CN" dirty="0" smtClean="0"/>
              <a:t>Top 50 failing examples in MSRA1K [</a:t>
            </a:r>
            <a:r>
              <a:rPr kumimoji="1" lang="en-US" altLang="zh-CN" dirty="0" err="1" smtClean="0"/>
              <a:t>Achanta</a:t>
            </a:r>
            <a:r>
              <a:rPr kumimoji="1" lang="en-US" altLang="zh-CN" dirty="0" smtClean="0"/>
              <a:t> et al. CVPR 09]</a:t>
            </a:r>
          </a:p>
          <a:p>
            <a:pPr lvl="1"/>
            <a:r>
              <a:rPr kumimoji="1" lang="en-US" altLang="zh-CN" dirty="0" smtClean="0"/>
              <a:t>True failure: confusing interaction &amp; confusing appearance</a:t>
            </a:r>
          </a:p>
          <a:p>
            <a:pPr lvl="1"/>
            <a:r>
              <a:rPr kumimoji="1" lang="en-US" altLang="zh-CN" dirty="0" smtClean="0"/>
              <a:t>Fake failure: 9/1000 GT error in top 6% failing cases &amp; 12/50 low quality GT</a:t>
            </a:r>
          </a:p>
          <a:p>
            <a:pPr lvl="1"/>
            <a:endParaRPr kumimoji="1" lang="en-US" altLang="zh-CN" dirty="0"/>
          </a:p>
          <a:p>
            <a:pPr lvl="1"/>
            <a:endParaRPr kumimoji="1" lang="zh-CN" altLang="en-US" dirty="0"/>
          </a:p>
        </p:txBody>
      </p:sp>
      <p:pic>
        <p:nvPicPr>
          <p:cNvPr id="4" name="图片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442967" y="2691714"/>
            <a:ext cx="3254670" cy="3717552"/>
          </a:xfrm>
          <a:prstGeom prst="rect">
            <a:avLst/>
          </a:prstGeom>
        </p:spPr>
      </p:pic>
      <p:pic>
        <p:nvPicPr>
          <p:cNvPr id="5" name="图片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7756" y="2948879"/>
            <a:ext cx="4140200" cy="2806700"/>
          </a:xfrm>
          <a:prstGeom prst="rect">
            <a:avLst/>
          </a:prstGeom>
        </p:spPr>
      </p:pic>
      <p:sp>
        <p:nvSpPr>
          <p:cNvPr id="6" name="文本框 5"/>
          <p:cNvSpPr txBox="1"/>
          <p:nvPr/>
        </p:nvSpPr>
        <p:spPr>
          <a:xfrm>
            <a:off x="587756" y="5755579"/>
            <a:ext cx="4140200" cy="369332"/>
          </a:xfrm>
          <a:prstGeom prst="rect">
            <a:avLst/>
          </a:prstGeom>
          <a:noFill/>
        </p:spPr>
        <p:txBody>
          <a:bodyPr wrap="square" rtlCol="0">
            <a:spAutoFit/>
          </a:bodyPr>
          <a:lstStyle/>
          <a:p>
            <a:pPr algn="ctr"/>
            <a:r>
              <a:rPr lang="en-US" altLang="zh-CN" dirty="0" smtClean="0">
                <a:ln w="0"/>
                <a:effectLst>
                  <a:outerShdw blurRad="38100" dist="19050" dir="2700000" algn="tl" rotWithShape="0">
                    <a:schemeClr val="dk1">
                      <a:alpha val="40000"/>
                    </a:schemeClr>
                  </a:outerShdw>
                </a:effectLst>
              </a:rPr>
              <a:t>Incorrect ground </a:t>
            </a:r>
            <a:r>
              <a:rPr lang="en-US" altLang="zh-CN" smtClean="0">
                <a:ln w="0"/>
                <a:effectLst>
                  <a:outerShdw blurRad="38100" dist="19050" dir="2700000" algn="tl" rotWithShape="0">
                    <a:schemeClr val="dk1">
                      <a:alpha val="40000"/>
                    </a:schemeClr>
                  </a:outerShdw>
                </a:effectLst>
              </a:rPr>
              <a:t>truth annotation</a:t>
            </a:r>
            <a:endParaRPr kumimoji="1" lang="en-US" altLang="zh-CN" dirty="0">
              <a:ln w="0"/>
              <a:effectLst>
                <a:outerShdw blurRad="38100" dist="19050" dir="2700000" algn="tl" rotWithShape="0">
                  <a:schemeClr val="dk1">
                    <a:alpha val="40000"/>
                  </a:schemeClr>
                </a:outerShdw>
              </a:effectLst>
            </a:endParaRPr>
          </a:p>
        </p:txBody>
      </p:sp>
      <p:sp>
        <p:nvSpPr>
          <p:cNvPr id="7" name="文本框 6"/>
          <p:cNvSpPr txBox="1"/>
          <p:nvPr/>
        </p:nvSpPr>
        <p:spPr>
          <a:xfrm rot="16200000">
            <a:off x="3399525" y="4390208"/>
            <a:ext cx="3717552" cy="369332"/>
          </a:xfrm>
          <a:prstGeom prst="rect">
            <a:avLst/>
          </a:prstGeom>
          <a:noFill/>
        </p:spPr>
        <p:txBody>
          <a:bodyPr wrap="square" rtlCol="0">
            <a:spAutoFit/>
          </a:bodyPr>
          <a:lstStyle/>
          <a:p>
            <a:pPr algn="ctr"/>
            <a:r>
              <a:rPr lang="en-US" altLang="zh-CN" smtClean="0">
                <a:ln w="0"/>
                <a:effectLst>
                  <a:outerShdw blurRad="38100" dist="19050" dir="2700000" algn="tl" rotWithShape="0">
                    <a:schemeClr val="dk1">
                      <a:alpha val="40000"/>
                    </a:schemeClr>
                  </a:outerShdw>
                </a:effectLst>
              </a:rPr>
              <a:t>Our results      g-Truth      Image</a:t>
            </a:r>
            <a:endParaRPr kumimoji="1" lang="en-US" altLang="zh-CN"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22799591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Discussion</a:t>
            </a:r>
            <a:endParaRPr kumimoji="1" lang="zh-CN" altLang="en-US" dirty="0"/>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p:txBody>
              <a:bodyPr/>
              <a:lstStyle/>
              <a:p>
                <a:r>
                  <a:rPr kumimoji="1" lang="en-US" altLang="zh-CN" dirty="0"/>
                  <a:t>An efficient figure-ground image segmentation method</a:t>
                </a:r>
              </a:p>
              <a:p>
                <a:r>
                  <a:rPr kumimoji="1" lang="en-US" altLang="zh-CN" dirty="0"/>
                  <a:t>Show that fully connected CRF </a:t>
                </a:r>
                <a14:m>
                  <m:oMath xmlns:m="http://schemas.openxmlformats.org/officeDocument/2006/math">
                    <m:r>
                      <a:rPr kumimoji="1" lang="en-US" altLang="zh-CN" i="1">
                        <a:latin typeface="Cambria Math" charset="0"/>
                        <a:ea typeface="Cambria Math" charset="0"/>
                        <a:cs typeface="Cambria Math" charset="0"/>
                      </a:rPr>
                      <m:t>⟷</m:t>
                    </m:r>
                  </m:oMath>
                </a14:m>
                <a:r>
                  <a:rPr kumimoji="1" lang="en-US" altLang="zh-CN" dirty="0"/>
                  <a:t> GrabCut (low-connected CRF with associated global color models)</a:t>
                </a:r>
              </a:p>
              <a:p>
                <a:r>
                  <a:rPr kumimoji="1" lang="en-US" altLang="zh-CN" dirty="0"/>
                  <a:t>Replace the global color model in traditional GrabCut framework with a single optimization of a fully connected CRF</a:t>
                </a:r>
              </a:p>
              <a:p>
                <a:endParaRPr kumimoji="1" lang="en-US" altLang="zh-CN" dirty="0"/>
              </a:p>
              <a:p>
                <a:endParaRPr kumimoji="1" lang="en-US" altLang="zh-CN" dirty="0"/>
              </a:p>
              <a:p>
                <a:r>
                  <a:rPr kumimoji="1" lang="en-US" altLang="zh-CN" dirty="0"/>
                  <a:t>Future work:</a:t>
                </a:r>
              </a:p>
              <a:p>
                <a:pPr lvl="1"/>
                <a:r>
                  <a:rPr kumimoji="1" lang="en-US" altLang="zh-CN" dirty="0"/>
                  <a:t>Bounding box prior</a:t>
                </a:r>
              </a:p>
              <a:p>
                <a:pPr lvl="1"/>
                <a:r>
                  <a:rPr kumimoji="1" lang="en-US" altLang="zh-CN" dirty="0"/>
                  <a:t>High order terms</a:t>
                </a:r>
                <a:endParaRPr kumimoji="1" lang="zh-CN" altLang="en-US" dirty="0"/>
              </a:p>
              <a:p>
                <a:endParaRPr kumimoji="1" lang="zh-CN" altLang="en-US" dirty="0"/>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blipFill rotWithShape="0">
                <a:blip r:embed="rId2"/>
                <a:stretch>
                  <a:fillRect l="-214" t="-608" r="-1142"/>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71746553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内容占位符 2"/>
          <p:cNvSpPr txBox="1">
            <a:spLocks/>
          </p:cNvSpPr>
          <p:nvPr/>
        </p:nvSpPr>
        <p:spPr>
          <a:xfrm>
            <a:off x="314046" y="1396998"/>
            <a:ext cx="8542088" cy="4779965"/>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zh-CN" sz="13800" b="1" i="0" u="none" strike="noStrike" kern="1200" cap="none" spc="0" normalizeH="0" baseline="0" noProof="0" smtClean="0">
                <a:ln w="0"/>
                <a:solidFill>
                  <a:sysClr val="windowText" lastClr="000000"/>
                </a:solidFill>
                <a:effectLst>
                  <a:outerShdw blurRad="38100" dist="19050" dir="2700000" algn="tl" rotWithShape="0">
                    <a:sysClr val="windowText" lastClr="000000">
                      <a:alpha val="40000"/>
                    </a:sysClr>
                  </a:outerShdw>
                </a:effectLst>
                <a:uLnTx/>
                <a:uFillTx/>
                <a:latin typeface="Calibri"/>
                <a:ea typeface="Adobe 黑体 Std R" panose="020B0400000000000000" pitchFamily="34" charset="-122"/>
                <a:cs typeface="+mn-cs"/>
              </a:rPr>
              <a:t>Thanks!</a:t>
            </a:r>
            <a:endParaRPr kumimoji="0" lang="zh-CN" altLang="en-US" sz="13800" b="1" i="0" u="none" strike="noStrike" kern="1200" cap="none" spc="0" normalizeH="0" baseline="0" noProof="0" dirty="0">
              <a:ln w="0"/>
              <a:solidFill>
                <a:sysClr val="windowText" lastClr="000000"/>
              </a:solidFill>
              <a:effectLst>
                <a:outerShdw blurRad="38100" dist="19050" dir="2700000" algn="tl" rotWithShape="0">
                  <a:sysClr val="windowText" lastClr="000000">
                    <a:alpha val="40000"/>
                  </a:sysClr>
                </a:outerShdw>
              </a:effectLst>
              <a:uLnTx/>
              <a:uFillTx/>
              <a:latin typeface="Calibri"/>
              <a:ea typeface="Adobe 黑体 Std R" panose="020B0400000000000000" pitchFamily="34" charset="-122"/>
              <a:cs typeface="+mn-cs"/>
            </a:endParaRPr>
          </a:p>
        </p:txBody>
      </p:sp>
      <p:sp>
        <p:nvSpPr>
          <p:cNvPr id="2" name="Title 1"/>
          <p:cNvSpPr>
            <a:spLocks noGrp="1"/>
          </p:cNvSpPr>
          <p:nvPr>
            <p:ph type="title"/>
          </p:nvPr>
        </p:nvSpPr>
        <p:spPr/>
        <p:txBody>
          <a:bodyPr/>
          <a:lstStyle/>
          <a:p>
            <a:r>
              <a:rPr lang="en-US" dirty="0" smtClean="0"/>
              <a:t> </a:t>
            </a:r>
            <a:endParaRPr lang="en-US" dirty="0"/>
          </a:p>
        </p:txBody>
      </p:sp>
      <p:sp>
        <p:nvSpPr>
          <p:cNvPr id="3" name="Content Placeholder 2"/>
          <p:cNvSpPr>
            <a:spLocks noGrp="1"/>
          </p:cNvSpPr>
          <p:nvPr>
            <p:ph idx="1"/>
          </p:nvPr>
        </p:nvSpPr>
        <p:spPr/>
        <p:txBody>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pPr marL="0" indent="0">
              <a:buNone/>
            </a:pPr>
            <a:r>
              <a:rPr lang="en-US" altLang="zh-CN" dirty="0" smtClean="0"/>
              <a:t>Paper</a:t>
            </a:r>
            <a:r>
              <a:rPr lang="en-US" altLang="zh-CN" dirty="0"/>
              <a:t>, source code, etc.: </a:t>
            </a:r>
            <a:r>
              <a:rPr lang="en-US" altLang="zh-CN" dirty="0">
                <a:hlinkClick r:id="rId2"/>
              </a:rPr>
              <a:t>http://mmcheng.net/densecut</a:t>
            </a:r>
            <a:r>
              <a:rPr lang="en-US" altLang="zh-CN" dirty="0" smtClean="0">
                <a:hlinkClick r:id="rId2"/>
              </a:rPr>
              <a:t>/</a:t>
            </a:r>
            <a:r>
              <a:rPr lang="en-US" altLang="zh-CN" dirty="0" smtClean="0"/>
              <a:t> </a:t>
            </a:r>
            <a:endParaRPr lang="en-US" dirty="0"/>
          </a:p>
          <a:p>
            <a:endParaRPr lang="en-US" dirty="0"/>
          </a:p>
        </p:txBody>
      </p:sp>
    </p:spTree>
    <p:extLst>
      <p:ext uri="{BB962C8B-B14F-4D97-AF65-F5344CB8AC3E}">
        <p14:creationId xmlns:p14="http://schemas.microsoft.com/office/powerpoint/2010/main" val="85614777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Applications</a:t>
            </a:r>
            <a:endParaRPr lang="en-US" dirty="0"/>
          </a:p>
        </p:txBody>
      </p:sp>
      <p:sp>
        <p:nvSpPr>
          <p:cNvPr id="3" name="Content Placeholder 2"/>
          <p:cNvSpPr>
            <a:spLocks noGrp="1"/>
          </p:cNvSpPr>
          <p:nvPr>
            <p:ph idx="1"/>
          </p:nvPr>
        </p:nvSpPr>
        <p:spPr/>
        <p:txBody>
          <a:bodyPr/>
          <a:lstStyle/>
          <a:p>
            <a:endParaRPr lang="en-US" dirty="0" smtClean="0"/>
          </a:p>
          <a:p>
            <a:endParaRPr lang="en-US" dirty="0"/>
          </a:p>
        </p:txBody>
      </p:sp>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43393" y="1349701"/>
            <a:ext cx="7452885" cy="1267413"/>
          </a:xfrm>
          <a:prstGeom prst="rect">
            <a:avLst/>
          </a:prstGeom>
        </p:spPr>
      </p:pic>
      <p:sp>
        <p:nvSpPr>
          <p:cNvPr id="5" name="TextBox 4"/>
          <p:cNvSpPr txBox="1"/>
          <p:nvPr/>
        </p:nvSpPr>
        <p:spPr>
          <a:xfrm>
            <a:off x="592139" y="2569816"/>
            <a:ext cx="9782789" cy="4078039"/>
          </a:xfrm>
          <a:prstGeom prst="rect">
            <a:avLst/>
          </a:prstGeom>
          <a:noFill/>
        </p:spPr>
        <p:txBody>
          <a:bodyPr wrap="square" rtlCol="0">
            <a:spAutoFit/>
          </a:bodyPr>
          <a:lstStyle/>
          <a:p>
            <a:r>
              <a:rPr lang="en-US" sz="2000" dirty="0" smtClean="0"/>
              <a:t>  [</a:t>
            </a:r>
            <a:r>
              <a:rPr lang="en-US" sz="2000" dirty="0" smtClean="0">
                <a:hlinkClick r:id="rId3"/>
              </a:rPr>
              <a:t>ACM TOG 09, Chen et. al.</a:t>
            </a:r>
            <a:r>
              <a:rPr lang="en-US" sz="2000" dirty="0" smtClean="0"/>
              <a:t>]             [</a:t>
            </a:r>
            <a:r>
              <a:rPr lang="en-US" sz="2000" dirty="0" smtClean="0">
                <a:hlinkClick r:id="rId4"/>
              </a:rPr>
              <a:t>Vis. Comp. 14, Cheng et. al.</a:t>
            </a:r>
            <a:r>
              <a:rPr lang="en-US" sz="2000" dirty="0" smtClean="0"/>
              <a:t>]</a:t>
            </a:r>
          </a:p>
          <a:p>
            <a:endParaRPr lang="en-US" sz="2000" dirty="0" smtClean="0"/>
          </a:p>
          <a:p>
            <a:endParaRPr lang="en-US" sz="2000" dirty="0"/>
          </a:p>
          <a:p>
            <a:endParaRPr lang="en-US" dirty="0" smtClean="0"/>
          </a:p>
          <a:p>
            <a:endParaRPr lang="en-US" sz="1100" dirty="0" smtClean="0"/>
          </a:p>
          <a:p>
            <a:endParaRPr lang="en-US" sz="1200" dirty="0" smtClean="0"/>
          </a:p>
          <a:p>
            <a:r>
              <a:rPr lang="en-US" sz="2000" dirty="0" smtClean="0"/>
              <a:t>              </a:t>
            </a:r>
          </a:p>
          <a:p>
            <a:r>
              <a:rPr lang="en-US" sz="2000" dirty="0" smtClean="0"/>
              <a:t>[</a:t>
            </a:r>
            <a:r>
              <a:rPr lang="en-US" sz="2000" dirty="0" smtClean="0">
                <a:hlinkClick r:id="rId5"/>
              </a:rPr>
              <a:t>ACM  TOG 11, Chia et. al.</a:t>
            </a:r>
            <a:r>
              <a:rPr lang="en-US" sz="2000" dirty="0" smtClean="0"/>
              <a:t>]                [</a:t>
            </a:r>
            <a:r>
              <a:rPr lang="en-US" sz="2000" dirty="0" smtClean="0">
                <a:hlinkClick r:id="rId6"/>
              </a:rPr>
              <a:t>ACM TOG 11, Zhang et. al.</a:t>
            </a:r>
            <a:r>
              <a:rPr lang="en-US" sz="2000" dirty="0" smtClean="0"/>
              <a:t>]  </a:t>
            </a:r>
          </a:p>
          <a:p>
            <a:r>
              <a:rPr lang="en-US" sz="2000" dirty="0" smtClean="0"/>
              <a:t>              </a:t>
            </a:r>
            <a:endParaRPr lang="en-US" sz="2000" dirty="0"/>
          </a:p>
          <a:p>
            <a:endParaRPr lang="en-US" dirty="0" smtClean="0"/>
          </a:p>
          <a:p>
            <a:endParaRPr lang="en-US" sz="2000" dirty="0"/>
          </a:p>
          <a:p>
            <a:endParaRPr lang="en-US" sz="2000" dirty="0" smtClean="0"/>
          </a:p>
          <a:p>
            <a:endParaRPr lang="en-US" sz="2000" dirty="0" smtClean="0"/>
          </a:p>
          <a:p>
            <a:r>
              <a:rPr lang="en-US" sz="2000" dirty="0" smtClean="0"/>
              <a:t>       [</a:t>
            </a:r>
            <a:r>
              <a:rPr lang="en-US" sz="2000" dirty="0">
                <a:hlinkClick r:id="rId7"/>
              </a:rPr>
              <a:t>CVPR 12, Zhu et. al</a:t>
            </a:r>
            <a:r>
              <a:rPr lang="en-US" sz="2000" dirty="0" smtClean="0">
                <a:hlinkClick r:id="rId7"/>
              </a:rPr>
              <a:t>.</a:t>
            </a:r>
            <a:r>
              <a:rPr lang="en-US" sz="2000" dirty="0" smtClean="0"/>
              <a:t>]                    [</a:t>
            </a:r>
            <a:r>
              <a:rPr lang="en-US" sz="2000" dirty="0">
                <a:hlinkClick r:id="rId8"/>
              </a:rPr>
              <a:t>CVPR 13, Rubinstein et. al</a:t>
            </a:r>
            <a:r>
              <a:rPr lang="en-US" sz="2000" dirty="0" smtClean="0">
                <a:hlinkClick r:id="rId8"/>
              </a:rPr>
              <a:t>.</a:t>
            </a:r>
            <a:r>
              <a:rPr lang="en-US" sz="2000" dirty="0" smtClean="0"/>
              <a:t>] </a:t>
            </a:r>
            <a:endParaRPr lang="en-US" sz="2000" dirty="0"/>
          </a:p>
        </p:txBody>
      </p:sp>
      <p:pic>
        <p:nvPicPr>
          <p:cNvPr id="6" name="Picture 5"/>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27627" y="4833312"/>
            <a:ext cx="3420282" cy="1333032"/>
          </a:xfrm>
          <a:prstGeom prst="rect">
            <a:avLst/>
          </a:prstGeom>
        </p:spPr>
      </p:pic>
      <p:pic>
        <p:nvPicPr>
          <p:cNvPr id="7" name="Picture 6"/>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5483534" y="4833312"/>
            <a:ext cx="2796978" cy="1333033"/>
          </a:xfrm>
          <a:prstGeom prst="rect">
            <a:avLst/>
          </a:prstGeom>
        </p:spPr>
      </p:pic>
      <p:pic>
        <p:nvPicPr>
          <p:cNvPr id="10" name="Picture 9"/>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874925" y="3075687"/>
            <a:ext cx="7452885" cy="1409414"/>
          </a:xfrm>
          <a:prstGeom prst="rect">
            <a:avLst/>
          </a:prstGeom>
        </p:spPr>
      </p:pic>
    </p:spTree>
    <p:extLst>
      <p:ext uri="{BB962C8B-B14F-4D97-AF65-F5344CB8AC3E}">
        <p14:creationId xmlns:p14="http://schemas.microsoft.com/office/powerpoint/2010/main" val="122950419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Applications</a:t>
            </a:r>
            <a:endParaRPr kumimoji="1" lang="zh-CN" altLang="en-US" dirty="0"/>
          </a:p>
        </p:txBody>
      </p:sp>
      <p:pic>
        <p:nvPicPr>
          <p:cNvPr id="4" name="内容占位符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306998" y="1414737"/>
            <a:ext cx="6383495" cy="4271396"/>
          </a:xfrm>
          <a:prstGeom prst="rect">
            <a:avLst/>
          </a:prstGeom>
        </p:spPr>
      </p:pic>
      <p:sp>
        <p:nvSpPr>
          <p:cNvPr id="5" name="圆角矩形 7"/>
          <p:cNvSpPr/>
          <p:nvPr/>
        </p:nvSpPr>
        <p:spPr>
          <a:xfrm>
            <a:off x="455328" y="5948887"/>
            <a:ext cx="8235712" cy="457412"/>
          </a:xfrm>
          <a:prstGeom prst="roundRect">
            <a:avLst/>
          </a:prstGeom>
          <a:solidFill>
            <a:srgbClr val="CFE9F4"/>
          </a:solidFill>
          <a:ln>
            <a:noFill/>
          </a:ln>
          <a:effectLst>
            <a:outerShdw blurRad="1270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7175" indent="-257175" algn="just">
              <a:lnSpc>
                <a:spcPct val="80000"/>
              </a:lnSpc>
              <a:spcBef>
                <a:spcPts val="225"/>
              </a:spcBef>
              <a:spcAft>
                <a:spcPts val="225"/>
              </a:spcAft>
              <a:buBlip>
                <a:blip r:embed="rId3"/>
              </a:buBlip>
            </a:pPr>
            <a:r>
              <a:rPr lang="en-US" sz="1200" dirty="0">
                <a:solidFill>
                  <a:schemeClr val="tx1"/>
                </a:solidFill>
                <a:latin typeface="Calibri Light" panose="020F0302020204030204" pitchFamily="34" charset="0"/>
              </a:rPr>
              <a:t>STC: A Simple to Complex Framework for Weakly-supervised Semantic Segmentation, Wei et al., </a:t>
            </a:r>
            <a:r>
              <a:rPr lang="en-US" sz="1200" dirty="0" err="1">
                <a:solidFill>
                  <a:schemeClr val="tx1"/>
                </a:solidFill>
                <a:latin typeface="Calibri Light" panose="020F0302020204030204" pitchFamily="34" charset="0"/>
              </a:rPr>
              <a:t>arXiv</a:t>
            </a:r>
            <a:r>
              <a:rPr lang="en-US" sz="1200" dirty="0">
                <a:solidFill>
                  <a:schemeClr val="tx1"/>
                </a:solidFill>
                <a:latin typeface="Calibri Light" panose="020F0302020204030204" pitchFamily="34" charset="0"/>
              </a:rPr>
              <a:t> 2015.</a:t>
            </a:r>
          </a:p>
        </p:txBody>
      </p:sp>
      <p:sp>
        <p:nvSpPr>
          <p:cNvPr id="6" name="爆炸形 2 5"/>
          <p:cNvSpPr/>
          <p:nvPr/>
        </p:nvSpPr>
        <p:spPr>
          <a:xfrm>
            <a:off x="3765885" y="2595433"/>
            <a:ext cx="5847347" cy="2872946"/>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400" dirty="0"/>
              <a:t>Improve state-of-the-art by 10+% on PASCAL VOC!! </a:t>
            </a:r>
            <a:endParaRPr kumimoji="1" lang="zh-CN" altLang="en-US" sz="2400" dirty="0"/>
          </a:p>
        </p:txBody>
      </p:sp>
    </p:spTree>
    <p:extLst>
      <p:ext uri="{BB962C8B-B14F-4D97-AF65-F5344CB8AC3E}">
        <p14:creationId xmlns:p14="http://schemas.microsoft.com/office/powerpoint/2010/main" val="177567669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Efficient Inference</a:t>
            </a:r>
            <a:endParaRPr kumimoji="1" lang="zh-CN" altLang="en-US" dirty="0"/>
          </a:p>
        </p:txBody>
      </p:sp>
      <p:sp>
        <p:nvSpPr>
          <p:cNvPr id="3" name="内容占位符 2"/>
          <p:cNvSpPr>
            <a:spLocks noGrp="1"/>
          </p:cNvSpPr>
          <p:nvPr>
            <p:ph idx="1"/>
          </p:nvPr>
        </p:nvSpPr>
        <p:spPr/>
        <p:txBody>
          <a:bodyPr/>
          <a:lstStyle/>
          <a:p>
            <a:r>
              <a:rPr kumimoji="1" lang="en-US" altLang="zh-CN" dirty="0" smtClean="0"/>
              <a:t>Message passing in the mean field framework</a:t>
            </a:r>
            <a:endParaRPr kumimoji="1" lang="zh-CN" altLang="en-US" dirty="0"/>
          </a:p>
        </p:txBody>
      </p:sp>
      <p:pic>
        <p:nvPicPr>
          <p:cNvPr id="5" name="图片 4"/>
          <p:cNvPicPr>
            <a:picLocks noChangeAspect="1"/>
          </p:cNvPicPr>
          <p:nvPr/>
        </p:nvPicPr>
        <p:blipFill>
          <a:blip r:embed="rId2"/>
          <a:stretch>
            <a:fillRect/>
          </a:stretch>
        </p:blipFill>
        <p:spPr>
          <a:xfrm>
            <a:off x="1126763" y="2061052"/>
            <a:ext cx="6544119" cy="1110374"/>
          </a:xfrm>
          <a:prstGeom prst="rect">
            <a:avLst/>
          </a:prstGeom>
        </p:spPr>
      </p:pic>
      <p:pic>
        <p:nvPicPr>
          <p:cNvPr id="6" name="图片 5"/>
          <p:cNvPicPr>
            <a:picLocks noChangeAspect="1"/>
          </p:cNvPicPr>
          <p:nvPr/>
        </p:nvPicPr>
        <p:blipFill>
          <a:blip r:embed="rId3"/>
          <a:stretch>
            <a:fillRect/>
          </a:stretch>
        </p:blipFill>
        <p:spPr>
          <a:xfrm>
            <a:off x="1284450" y="3835479"/>
            <a:ext cx="6228744" cy="855858"/>
          </a:xfrm>
          <a:prstGeom prst="rect">
            <a:avLst/>
          </a:prstGeom>
        </p:spPr>
      </p:pic>
    </p:spTree>
    <p:extLst>
      <p:ext uri="{BB962C8B-B14F-4D97-AF65-F5344CB8AC3E}">
        <p14:creationId xmlns:p14="http://schemas.microsoft.com/office/powerpoint/2010/main" val="9011113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Image Segmentation</a:t>
            </a:r>
            <a:endParaRPr kumimoji="1" lang="zh-CN" altLang="en-US" dirty="0"/>
          </a:p>
        </p:txBody>
      </p:sp>
      <p:pic>
        <p:nvPicPr>
          <p:cNvPr id="4" name="内容占位符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689085" y="1471257"/>
            <a:ext cx="5156200" cy="1993900"/>
          </a:xfrm>
          <a:prstGeom prst="rect">
            <a:avLst/>
          </a:prstGeom>
        </p:spPr>
      </p:pic>
      <p:pic>
        <p:nvPicPr>
          <p:cNvPr id="6" name="图片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02941" y="1471257"/>
            <a:ext cx="1993900" cy="2171700"/>
          </a:xfrm>
          <a:prstGeom prst="rect">
            <a:avLst/>
          </a:prstGeom>
        </p:spPr>
      </p:pic>
      <p:cxnSp>
        <p:nvCxnSpPr>
          <p:cNvPr id="15" name="直线箭头连接符 14"/>
          <p:cNvCxnSpPr>
            <a:stCxn id="12" idx="0"/>
          </p:cNvCxnSpPr>
          <p:nvPr/>
        </p:nvCxnSpPr>
        <p:spPr>
          <a:xfrm flipH="1" flipV="1">
            <a:off x="2597213" y="4314738"/>
            <a:ext cx="71750" cy="86112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线箭头连接符 15"/>
          <p:cNvCxnSpPr>
            <a:stCxn id="13" idx="0"/>
          </p:cNvCxnSpPr>
          <p:nvPr/>
        </p:nvCxnSpPr>
        <p:spPr>
          <a:xfrm flipH="1" flipV="1">
            <a:off x="5120641" y="4337494"/>
            <a:ext cx="724644" cy="83836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1330037" y="5175860"/>
            <a:ext cx="2677851" cy="707886"/>
          </a:xfrm>
          <a:prstGeom prst="rect">
            <a:avLst/>
          </a:prstGeom>
          <a:noFill/>
          <a:ln w="34925">
            <a:solidFill>
              <a:schemeClr val="tx1"/>
            </a:solidFill>
          </a:ln>
        </p:spPr>
        <p:txBody>
          <a:bodyPr wrap="square" rtlCol="0">
            <a:spAutoFit/>
          </a:bodyPr>
          <a:lstStyle/>
          <a:p>
            <a:r>
              <a:rPr kumimoji="1" lang="en-US" altLang="zh-CN" sz="2000" dirty="0" smtClean="0">
                <a:solidFill>
                  <a:srgbClr val="00B0F0"/>
                </a:solidFill>
              </a:rPr>
              <a:t>Foreground color fitting term</a:t>
            </a:r>
            <a:endParaRPr kumimoji="1" lang="zh-CN" altLang="en-US" sz="2000" dirty="0">
              <a:solidFill>
                <a:srgbClr val="00B0F0"/>
              </a:solidFill>
            </a:endParaRPr>
          </a:p>
        </p:txBody>
      </p:sp>
      <p:sp>
        <p:nvSpPr>
          <p:cNvPr id="13" name="文本框 12"/>
          <p:cNvSpPr txBox="1"/>
          <p:nvPr/>
        </p:nvSpPr>
        <p:spPr>
          <a:xfrm>
            <a:off x="4506359" y="5175860"/>
            <a:ext cx="2677851" cy="707886"/>
          </a:xfrm>
          <a:prstGeom prst="rect">
            <a:avLst/>
          </a:prstGeom>
          <a:noFill/>
          <a:ln w="34925">
            <a:solidFill>
              <a:schemeClr val="tx1"/>
            </a:solidFill>
          </a:ln>
        </p:spPr>
        <p:txBody>
          <a:bodyPr wrap="square" rtlCol="0">
            <a:spAutoFit/>
          </a:bodyPr>
          <a:lstStyle/>
          <a:p>
            <a:r>
              <a:rPr kumimoji="1" lang="en-US" altLang="zh-CN" sz="2000" dirty="0" smtClean="0">
                <a:solidFill>
                  <a:srgbClr val="00B050"/>
                </a:solidFill>
              </a:rPr>
              <a:t>Background color fitting term</a:t>
            </a:r>
            <a:endParaRPr kumimoji="1" lang="zh-CN" altLang="en-US" sz="2000" dirty="0">
              <a:solidFill>
                <a:srgbClr val="00B050"/>
              </a:solidFill>
            </a:endParaRPr>
          </a:p>
        </p:txBody>
      </p:sp>
      <mc:AlternateContent xmlns:mc="http://schemas.openxmlformats.org/markup-compatibility/2006" xmlns:a14="http://schemas.microsoft.com/office/drawing/2010/main">
        <mc:Choice Requires="a14">
          <p:sp>
            <p:nvSpPr>
              <p:cNvPr id="3" name="文本框 2"/>
              <p:cNvSpPr txBox="1"/>
              <p:nvPr/>
            </p:nvSpPr>
            <p:spPr>
              <a:xfrm>
                <a:off x="292315" y="3691417"/>
                <a:ext cx="8563818" cy="8639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2200" b="0" i="1" smtClean="0">
                          <a:latin typeface="Cambria Math" charset="0"/>
                        </a:rPr>
                        <m:t>𝐸</m:t>
                      </m:r>
                      <m:d>
                        <m:dPr>
                          <m:ctrlPr>
                            <a:rPr kumimoji="1" lang="en-US" altLang="zh-CN" sz="2200" b="0" i="1" smtClean="0">
                              <a:latin typeface="Cambria Math" charset="0"/>
                            </a:rPr>
                          </m:ctrlPr>
                        </m:dPr>
                        <m:e>
                          <m:r>
                            <a:rPr kumimoji="1" lang="en-US" altLang="zh-CN" sz="2200" b="1" i="1" smtClean="0">
                              <a:latin typeface="Cambria Math" charset="0"/>
                            </a:rPr>
                            <m:t>𝒙</m:t>
                          </m:r>
                        </m:e>
                      </m:d>
                      <m:r>
                        <a:rPr kumimoji="1" lang="en-US" altLang="zh-CN" sz="2200" b="0" i="1" smtClean="0">
                          <a:latin typeface="Cambria Math" charset="0"/>
                        </a:rPr>
                        <m:t>=</m:t>
                      </m:r>
                      <m:nary>
                        <m:naryPr>
                          <m:chr m:val="∑"/>
                          <m:supHide m:val="on"/>
                          <m:ctrlPr>
                            <a:rPr kumimoji="1" lang="en-US" altLang="zh-CN" sz="2200" b="0" i="1" smtClean="0">
                              <a:latin typeface="Cambria Math" charset="0"/>
                            </a:rPr>
                          </m:ctrlPr>
                        </m:naryPr>
                        <m:sub>
                          <m:r>
                            <m:rPr>
                              <m:brk m:alnAt="7"/>
                            </m:rPr>
                            <a:rPr kumimoji="1" lang="en-US" altLang="zh-CN" sz="2200" b="0" i="1" smtClean="0">
                              <a:latin typeface="Cambria Math" charset="0"/>
                            </a:rPr>
                            <m:t>𝑖</m:t>
                          </m:r>
                          <m:r>
                            <a:rPr kumimoji="1" lang="en-US" altLang="zh-CN" sz="2200" b="0" i="1" smtClean="0">
                              <a:latin typeface="Cambria Math" charset="0"/>
                            </a:rPr>
                            <m:t>∈</m:t>
                          </m:r>
                          <m:r>
                            <a:rPr kumimoji="1" lang="en-US" altLang="zh-CN" sz="2200" b="0" i="1" smtClean="0">
                              <a:latin typeface="Cambria Math" charset="0"/>
                            </a:rPr>
                            <m:t>𝑁</m:t>
                          </m:r>
                        </m:sub>
                        <m:sup/>
                        <m:e>
                          <m:d>
                            <m:dPr>
                              <m:ctrlPr>
                                <a:rPr kumimoji="1" lang="en-US" altLang="zh-CN" sz="2200" b="0" i="1" smtClean="0">
                                  <a:latin typeface="Cambria Math" charset="0"/>
                                </a:rPr>
                              </m:ctrlPr>
                            </m:dPr>
                            <m:e>
                              <m:sSub>
                                <m:sSubPr>
                                  <m:ctrlPr>
                                    <a:rPr kumimoji="1" lang="en-US" altLang="zh-CN" sz="2200" i="1" smtClean="0">
                                      <a:solidFill>
                                        <a:srgbClr val="00B0F0"/>
                                      </a:solidFill>
                                      <a:latin typeface="Cambria Math" charset="0"/>
                                    </a:rPr>
                                  </m:ctrlPr>
                                </m:sSubPr>
                                <m:e>
                                  <m:r>
                                    <a:rPr kumimoji="1" lang="en-US" altLang="zh-CN" sz="2200" i="1">
                                      <a:solidFill>
                                        <a:srgbClr val="00B0F0"/>
                                      </a:solidFill>
                                      <a:latin typeface="Cambria Math" charset="0"/>
                                    </a:rPr>
                                    <m:t>𝑃</m:t>
                                  </m:r>
                                </m:e>
                                <m:sub>
                                  <m:r>
                                    <a:rPr kumimoji="1" lang="en-US" altLang="zh-CN" sz="2200" i="1">
                                      <a:solidFill>
                                        <a:srgbClr val="00B0F0"/>
                                      </a:solidFill>
                                      <a:latin typeface="Cambria Math" charset="0"/>
                                    </a:rPr>
                                    <m:t>𝐹</m:t>
                                  </m:r>
                                </m:sub>
                              </m:sSub>
                              <m:d>
                                <m:dPr>
                                  <m:ctrlPr>
                                    <a:rPr kumimoji="1" lang="en-US" altLang="zh-CN" sz="2200" i="1">
                                      <a:solidFill>
                                        <a:srgbClr val="00B0F0"/>
                                      </a:solidFill>
                                      <a:latin typeface="Cambria Math" charset="0"/>
                                    </a:rPr>
                                  </m:ctrlPr>
                                </m:dPr>
                                <m:e>
                                  <m:sSub>
                                    <m:sSubPr>
                                      <m:ctrlPr>
                                        <a:rPr kumimoji="1" lang="en-US" altLang="zh-CN" sz="2200" i="1">
                                          <a:solidFill>
                                            <a:srgbClr val="00B0F0"/>
                                          </a:solidFill>
                                          <a:latin typeface="Cambria Math" charset="0"/>
                                        </a:rPr>
                                      </m:ctrlPr>
                                    </m:sSubPr>
                                    <m:e>
                                      <m:r>
                                        <a:rPr kumimoji="1" lang="en-US" altLang="zh-CN" sz="2200" i="1">
                                          <a:solidFill>
                                            <a:srgbClr val="00B0F0"/>
                                          </a:solidFill>
                                          <a:latin typeface="Cambria Math" charset="0"/>
                                        </a:rPr>
                                        <m:t>𝐼</m:t>
                                      </m:r>
                                    </m:e>
                                    <m:sub>
                                      <m:r>
                                        <a:rPr kumimoji="1" lang="en-US" altLang="zh-CN" sz="2200" i="1">
                                          <a:solidFill>
                                            <a:srgbClr val="00B0F0"/>
                                          </a:solidFill>
                                          <a:latin typeface="Cambria Math" charset="0"/>
                                        </a:rPr>
                                        <m:t>𝑖</m:t>
                                      </m:r>
                                    </m:sub>
                                  </m:sSub>
                                  <m:r>
                                    <a:rPr kumimoji="1" lang="en-US" altLang="zh-CN" sz="2200" i="1">
                                      <a:solidFill>
                                        <a:srgbClr val="00B0F0"/>
                                      </a:solidFill>
                                      <a:latin typeface="Cambria Math" charset="0"/>
                                    </a:rPr>
                                    <m:t>,</m:t>
                                  </m:r>
                                  <m:sSub>
                                    <m:sSubPr>
                                      <m:ctrlPr>
                                        <a:rPr kumimoji="1" lang="en-US" altLang="zh-CN" sz="2200" i="1">
                                          <a:solidFill>
                                            <a:srgbClr val="00B0F0"/>
                                          </a:solidFill>
                                          <a:latin typeface="Cambria Math" charset="0"/>
                                        </a:rPr>
                                      </m:ctrlPr>
                                    </m:sSubPr>
                                    <m:e>
                                      <m:r>
                                        <m:rPr>
                                          <m:sty m:val="p"/>
                                        </m:rPr>
                                        <a:rPr kumimoji="1" lang="en-US" altLang="zh-CN" sz="2200">
                                          <a:solidFill>
                                            <a:srgbClr val="00B0F0"/>
                                          </a:solidFill>
                                          <a:latin typeface="Cambria Math" charset="0"/>
                                        </a:rPr>
                                        <m:t>Θ</m:t>
                                      </m:r>
                                    </m:e>
                                    <m:sub>
                                      <m:r>
                                        <a:rPr kumimoji="1" lang="en-US" altLang="zh-CN" sz="2200" i="1">
                                          <a:solidFill>
                                            <a:srgbClr val="00B0F0"/>
                                          </a:solidFill>
                                          <a:latin typeface="Cambria Math" charset="0"/>
                                        </a:rPr>
                                        <m:t>𝐹</m:t>
                                      </m:r>
                                    </m:sub>
                                  </m:sSub>
                                </m:e>
                              </m:d>
                              <m:d>
                                <m:dPr>
                                  <m:begChr m:val="["/>
                                  <m:endChr m:val="]"/>
                                  <m:ctrlPr>
                                    <a:rPr kumimoji="1" lang="en-US" altLang="zh-CN" sz="2200" i="1">
                                      <a:latin typeface="Cambria Math" charset="0"/>
                                    </a:rPr>
                                  </m:ctrlPr>
                                </m:dPr>
                                <m:e>
                                  <m:sSub>
                                    <m:sSubPr>
                                      <m:ctrlPr>
                                        <a:rPr kumimoji="1" lang="en-US" altLang="zh-CN" sz="2200" i="1">
                                          <a:latin typeface="Cambria Math" charset="0"/>
                                        </a:rPr>
                                      </m:ctrlPr>
                                    </m:sSubPr>
                                    <m:e>
                                      <m:r>
                                        <a:rPr kumimoji="1" lang="en-US" altLang="zh-CN" sz="2200" i="1">
                                          <a:latin typeface="Cambria Math" charset="0"/>
                                        </a:rPr>
                                        <m:t>𝑥</m:t>
                                      </m:r>
                                    </m:e>
                                    <m:sub>
                                      <m:r>
                                        <a:rPr kumimoji="1" lang="en-US" altLang="zh-CN" sz="2200" i="1">
                                          <a:latin typeface="Cambria Math" charset="0"/>
                                        </a:rPr>
                                        <m:t>𝑖</m:t>
                                      </m:r>
                                    </m:sub>
                                  </m:sSub>
                                  <m:r>
                                    <a:rPr kumimoji="1" lang="en-US" altLang="zh-CN" sz="2200" i="1">
                                      <a:latin typeface="Cambria Math" charset="0"/>
                                    </a:rPr>
                                    <m:t>=1</m:t>
                                  </m:r>
                                </m:e>
                              </m:d>
                              <m:r>
                                <a:rPr kumimoji="1" lang="en-US" altLang="zh-CN" sz="2200" i="1">
                                  <a:latin typeface="Cambria Math" charset="0"/>
                                </a:rPr>
                                <m:t>+</m:t>
                              </m:r>
                              <m:sSub>
                                <m:sSubPr>
                                  <m:ctrlPr>
                                    <a:rPr kumimoji="1" lang="en-US" altLang="zh-CN" sz="2200" i="1" smtClean="0">
                                      <a:solidFill>
                                        <a:srgbClr val="00B050"/>
                                      </a:solidFill>
                                      <a:latin typeface="Cambria Math" charset="0"/>
                                    </a:rPr>
                                  </m:ctrlPr>
                                </m:sSubPr>
                                <m:e>
                                  <m:r>
                                    <a:rPr kumimoji="1" lang="en-US" altLang="zh-CN" sz="2200" i="1">
                                      <a:solidFill>
                                        <a:srgbClr val="00B050"/>
                                      </a:solidFill>
                                      <a:latin typeface="Cambria Math" charset="0"/>
                                    </a:rPr>
                                    <m:t>𝑃</m:t>
                                  </m:r>
                                </m:e>
                                <m:sub>
                                  <m:r>
                                    <a:rPr kumimoji="1" lang="en-US" altLang="zh-CN" sz="2200" i="1">
                                      <a:solidFill>
                                        <a:srgbClr val="00B050"/>
                                      </a:solidFill>
                                      <a:latin typeface="Cambria Math" charset="0"/>
                                    </a:rPr>
                                    <m:t>𝐵</m:t>
                                  </m:r>
                                </m:sub>
                              </m:sSub>
                              <m:d>
                                <m:dPr>
                                  <m:ctrlPr>
                                    <a:rPr kumimoji="1" lang="en-US" altLang="zh-CN" sz="2200" i="1">
                                      <a:solidFill>
                                        <a:srgbClr val="00B050"/>
                                      </a:solidFill>
                                      <a:latin typeface="Cambria Math" charset="0"/>
                                    </a:rPr>
                                  </m:ctrlPr>
                                </m:dPr>
                                <m:e>
                                  <m:sSub>
                                    <m:sSubPr>
                                      <m:ctrlPr>
                                        <a:rPr kumimoji="1" lang="en-US" altLang="zh-CN" sz="2200" i="1">
                                          <a:solidFill>
                                            <a:srgbClr val="00B050"/>
                                          </a:solidFill>
                                          <a:latin typeface="Cambria Math" charset="0"/>
                                        </a:rPr>
                                      </m:ctrlPr>
                                    </m:sSubPr>
                                    <m:e>
                                      <m:r>
                                        <a:rPr kumimoji="1" lang="en-US" altLang="zh-CN" sz="2200" i="1">
                                          <a:solidFill>
                                            <a:srgbClr val="00B050"/>
                                          </a:solidFill>
                                          <a:latin typeface="Cambria Math" charset="0"/>
                                        </a:rPr>
                                        <m:t>𝐼</m:t>
                                      </m:r>
                                    </m:e>
                                    <m:sub>
                                      <m:r>
                                        <a:rPr kumimoji="1" lang="en-US" altLang="zh-CN" sz="2200" i="1">
                                          <a:solidFill>
                                            <a:srgbClr val="00B050"/>
                                          </a:solidFill>
                                          <a:latin typeface="Cambria Math" charset="0"/>
                                        </a:rPr>
                                        <m:t>𝑖</m:t>
                                      </m:r>
                                    </m:sub>
                                  </m:sSub>
                                  <m:r>
                                    <a:rPr kumimoji="1" lang="en-US" altLang="zh-CN" sz="2200" i="1">
                                      <a:solidFill>
                                        <a:srgbClr val="00B050"/>
                                      </a:solidFill>
                                      <a:latin typeface="Cambria Math" charset="0"/>
                                    </a:rPr>
                                    <m:t>,</m:t>
                                  </m:r>
                                  <m:sSub>
                                    <m:sSubPr>
                                      <m:ctrlPr>
                                        <a:rPr kumimoji="1" lang="en-US" altLang="zh-CN" sz="2200" i="1">
                                          <a:solidFill>
                                            <a:srgbClr val="00B050"/>
                                          </a:solidFill>
                                          <a:latin typeface="Cambria Math" charset="0"/>
                                        </a:rPr>
                                      </m:ctrlPr>
                                    </m:sSubPr>
                                    <m:e>
                                      <m:r>
                                        <m:rPr>
                                          <m:sty m:val="p"/>
                                        </m:rPr>
                                        <a:rPr kumimoji="1" lang="en-US" altLang="zh-CN" sz="2200">
                                          <a:solidFill>
                                            <a:srgbClr val="00B050"/>
                                          </a:solidFill>
                                          <a:latin typeface="Cambria Math" charset="0"/>
                                        </a:rPr>
                                        <m:t>Θ</m:t>
                                      </m:r>
                                    </m:e>
                                    <m:sub>
                                      <m:r>
                                        <a:rPr kumimoji="1" lang="en-US" altLang="zh-CN" sz="2200" i="1">
                                          <a:solidFill>
                                            <a:srgbClr val="00B050"/>
                                          </a:solidFill>
                                          <a:latin typeface="Cambria Math" charset="0"/>
                                        </a:rPr>
                                        <m:t>𝐵</m:t>
                                      </m:r>
                                    </m:sub>
                                  </m:sSub>
                                </m:e>
                              </m:d>
                              <m:d>
                                <m:dPr>
                                  <m:begChr m:val="["/>
                                  <m:endChr m:val="]"/>
                                  <m:ctrlPr>
                                    <a:rPr kumimoji="1" lang="en-US" altLang="zh-CN" sz="2200" i="1">
                                      <a:latin typeface="Cambria Math" charset="0"/>
                                    </a:rPr>
                                  </m:ctrlPr>
                                </m:dPr>
                                <m:e>
                                  <m:sSub>
                                    <m:sSubPr>
                                      <m:ctrlPr>
                                        <a:rPr kumimoji="1" lang="en-US" altLang="zh-CN" sz="2200" i="1">
                                          <a:latin typeface="Cambria Math" charset="0"/>
                                        </a:rPr>
                                      </m:ctrlPr>
                                    </m:sSubPr>
                                    <m:e>
                                      <m:r>
                                        <a:rPr kumimoji="1" lang="en-US" altLang="zh-CN" sz="2200" i="1">
                                          <a:latin typeface="Cambria Math" charset="0"/>
                                        </a:rPr>
                                        <m:t>𝑥</m:t>
                                      </m:r>
                                    </m:e>
                                    <m:sub>
                                      <m:r>
                                        <a:rPr kumimoji="1" lang="en-US" altLang="zh-CN" sz="2200" i="1">
                                          <a:latin typeface="Cambria Math" charset="0"/>
                                        </a:rPr>
                                        <m:t>𝑖</m:t>
                                      </m:r>
                                    </m:sub>
                                  </m:sSub>
                                  <m:r>
                                    <a:rPr kumimoji="1" lang="en-US" altLang="zh-CN" sz="2200" i="1">
                                      <a:latin typeface="Cambria Math" charset="0"/>
                                    </a:rPr>
                                    <m:t>=0</m:t>
                                  </m:r>
                                </m:e>
                              </m:d>
                            </m:e>
                          </m:d>
                        </m:e>
                      </m:nary>
                      <m:r>
                        <a:rPr kumimoji="1" lang="en-US" altLang="zh-CN" sz="2200" b="0" i="1" smtClean="0">
                          <a:latin typeface="Cambria Math" charset="0"/>
                        </a:rPr>
                        <m:t>+</m:t>
                      </m:r>
                      <m:nary>
                        <m:naryPr>
                          <m:chr m:val="∑"/>
                          <m:supHide m:val="on"/>
                          <m:ctrlPr>
                            <a:rPr kumimoji="1" lang="en-US" altLang="zh-CN" sz="2200" b="0" i="1" smtClean="0">
                              <a:latin typeface="Cambria Math" charset="0"/>
                            </a:rPr>
                          </m:ctrlPr>
                        </m:naryPr>
                        <m:sub>
                          <m:r>
                            <m:rPr>
                              <m:brk m:alnAt="7"/>
                            </m:rPr>
                            <a:rPr kumimoji="1" lang="en-US" altLang="zh-CN" sz="2200" b="0" i="1" smtClean="0">
                              <a:latin typeface="Cambria Math" charset="0"/>
                            </a:rPr>
                            <m:t>𝑖</m:t>
                          </m:r>
                          <m:r>
                            <a:rPr kumimoji="1" lang="en-US" altLang="zh-CN" sz="2200" b="0" i="1" smtClean="0">
                              <a:latin typeface="Cambria Math" charset="0"/>
                            </a:rPr>
                            <m:t>𝑗</m:t>
                          </m:r>
                          <m:r>
                            <a:rPr kumimoji="1" lang="en-US" altLang="zh-CN" sz="2200" b="0" i="1" smtClean="0">
                              <a:latin typeface="Cambria Math" charset="0"/>
                            </a:rPr>
                            <m:t>∈</m:t>
                          </m:r>
                          <m:sSub>
                            <m:sSubPr>
                              <m:ctrlPr>
                                <a:rPr kumimoji="1" lang="en-US" altLang="zh-CN" sz="2200" b="0" i="1" smtClean="0">
                                  <a:latin typeface="Cambria Math" charset="0"/>
                                </a:rPr>
                              </m:ctrlPr>
                            </m:sSubPr>
                            <m:e>
                              <m:r>
                                <a:rPr kumimoji="1" lang="en-US" altLang="zh-CN" sz="2200" b="0" i="1" smtClean="0">
                                  <a:latin typeface="Cambria Math" charset="0"/>
                                </a:rPr>
                                <m:t>𝑁</m:t>
                              </m:r>
                            </m:e>
                            <m:sub>
                              <m:r>
                                <a:rPr kumimoji="1" lang="en-US" altLang="zh-CN" sz="2200" b="0" i="1" smtClean="0">
                                  <a:latin typeface="Cambria Math" charset="0"/>
                                </a:rPr>
                                <m:t>8</m:t>
                              </m:r>
                            </m:sub>
                          </m:sSub>
                        </m:sub>
                        <m:sup/>
                        <m:e>
                          <m:sSub>
                            <m:sSubPr>
                              <m:ctrlPr>
                                <a:rPr kumimoji="1" lang="en-US" altLang="zh-CN" sz="2200" b="0" i="1" smtClean="0">
                                  <a:latin typeface="Cambria Math" charset="0"/>
                                </a:rPr>
                              </m:ctrlPr>
                            </m:sSubPr>
                            <m:e>
                              <m:r>
                                <a:rPr kumimoji="1" lang="en-US" altLang="zh-CN" sz="2200" b="0" i="1" smtClean="0">
                                  <a:latin typeface="Cambria Math" charset="0"/>
                                </a:rPr>
                                <m:t>𝑤</m:t>
                              </m:r>
                            </m:e>
                            <m:sub>
                              <m:r>
                                <a:rPr kumimoji="1" lang="en-US" altLang="zh-CN" sz="2200" b="0" i="1" smtClean="0">
                                  <a:latin typeface="Cambria Math" charset="0"/>
                                </a:rPr>
                                <m:t>𝑖𝑗</m:t>
                              </m:r>
                            </m:sub>
                          </m:sSub>
                          <m:r>
                            <a:rPr kumimoji="1" lang="en-US" altLang="zh-CN" sz="2200" b="0" i="1" smtClean="0">
                              <a:latin typeface="Cambria Math" charset="0"/>
                            </a:rPr>
                            <m:t>[</m:t>
                          </m:r>
                          <m:sSub>
                            <m:sSubPr>
                              <m:ctrlPr>
                                <a:rPr kumimoji="1" lang="en-US" altLang="zh-CN" sz="2200" b="0" i="1" smtClean="0">
                                  <a:latin typeface="Cambria Math" charset="0"/>
                                </a:rPr>
                              </m:ctrlPr>
                            </m:sSubPr>
                            <m:e>
                              <m:r>
                                <a:rPr kumimoji="1" lang="en-US" altLang="zh-CN" sz="2200" b="0" i="1" smtClean="0">
                                  <a:latin typeface="Cambria Math" charset="0"/>
                                </a:rPr>
                                <m:t>𝑥</m:t>
                              </m:r>
                            </m:e>
                            <m:sub>
                              <m:r>
                                <a:rPr kumimoji="1" lang="en-US" altLang="zh-CN" sz="2200" b="0" i="1" smtClean="0">
                                  <a:latin typeface="Cambria Math" charset="0"/>
                                </a:rPr>
                                <m:t>𝑖</m:t>
                              </m:r>
                            </m:sub>
                          </m:sSub>
                          <m:r>
                            <a:rPr kumimoji="1" lang="en-US" altLang="zh-CN" sz="2200" b="0" i="1" smtClean="0">
                              <a:latin typeface="Cambria Math" charset="0"/>
                            </a:rPr>
                            <m:t>≠</m:t>
                          </m:r>
                          <m:sSub>
                            <m:sSubPr>
                              <m:ctrlPr>
                                <a:rPr kumimoji="1" lang="en-US" altLang="zh-CN" sz="2200" b="0" i="1" smtClean="0">
                                  <a:latin typeface="Cambria Math" charset="0"/>
                                </a:rPr>
                              </m:ctrlPr>
                            </m:sSubPr>
                            <m:e>
                              <m:r>
                                <a:rPr kumimoji="1" lang="en-US" altLang="zh-CN" sz="2200" b="0" i="1" smtClean="0">
                                  <a:latin typeface="Cambria Math" charset="0"/>
                                </a:rPr>
                                <m:t>𝑥</m:t>
                              </m:r>
                            </m:e>
                            <m:sub>
                              <m:r>
                                <a:rPr kumimoji="1" lang="en-US" altLang="zh-CN" sz="2200" b="0" i="1" smtClean="0">
                                  <a:latin typeface="Cambria Math" charset="0"/>
                                </a:rPr>
                                <m:t>𝑗</m:t>
                              </m:r>
                            </m:sub>
                          </m:sSub>
                          <m:r>
                            <a:rPr kumimoji="1" lang="en-US" altLang="zh-CN" sz="2200" b="0" i="1" smtClean="0">
                              <a:latin typeface="Cambria Math" charset="0"/>
                            </a:rPr>
                            <m:t>]</m:t>
                          </m:r>
                        </m:e>
                      </m:nary>
                    </m:oMath>
                  </m:oMathPara>
                </a14:m>
                <a:endParaRPr kumimoji="1" lang="zh-CN" altLang="en-US" sz="2200" dirty="0"/>
              </a:p>
            </p:txBody>
          </p:sp>
        </mc:Choice>
        <mc:Fallback xmlns="">
          <p:sp>
            <p:nvSpPr>
              <p:cNvPr id="3" name="文本框 2"/>
              <p:cNvSpPr txBox="1">
                <a:spLocks noRot="1" noChangeAspect="1" noMove="1" noResize="1" noEditPoints="1" noAdjustHandles="1" noChangeArrowheads="1" noChangeShapeType="1" noTextEdit="1"/>
              </p:cNvSpPr>
              <p:nvPr/>
            </p:nvSpPr>
            <p:spPr>
              <a:xfrm>
                <a:off x="292315" y="3691417"/>
                <a:ext cx="8563818" cy="863954"/>
              </a:xfrm>
              <a:prstGeom prst="rect">
                <a:avLst/>
              </a:prstGeom>
              <a:blipFill rotWithShape="0">
                <a:blip r:embed="rId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 name="文本框 4"/>
              <p:cNvSpPr txBox="1"/>
              <p:nvPr/>
            </p:nvSpPr>
            <p:spPr>
              <a:xfrm>
                <a:off x="432037" y="5955251"/>
                <a:ext cx="3575851"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sz="2400" b="0" i="1" smtClean="0">
                              <a:solidFill>
                                <a:srgbClr val="00B0F0"/>
                              </a:solidFill>
                              <a:latin typeface="Cambria Math" charset="0"/>
                            </a:rPr>
                          </m:ctrlPr>
                        </m:sSubPr>
                        <m:e>
                          <m:r>
                            <a:rPr kumimoji="1" lang="en-US" altLang="zh-CN" sz="2400" b="0" i="1" smtClean="0">
                              <a:solidFill>
                                <a:srgbClr val="00B0F0"/>
                              </a:solidFill>
                              <a:latin typeface="Cambria Math" charset="0"/>
                            </a:rPr>
                            <m:t>𝑃</m:t>
                          </m:r>
                        </m:e>
                        <m:sub>
                          <m:r>
                            <a:rPr kumimoji="1" lang="en-US" altLang="zh-CN" sz="2400" b="0" i="1" smtClean="0">
                              <a:solidFill>
                                <a:srgbClr val="00B0F0"/>
                              </a:solidFill>
                              <a:latin typeface="Cambria Math" charset="0"/>
                            </a:rPr>
                            <m:t>𝐹</m:t>
                          </m:r>
                        </m:sub>
                      </m:sSub>
                      <m:d>
                        <m:dPr>
                          <m:ctrlPr>
                            <a:rPr kumimoji="1" lang="en-US" altLang="zh-CN" sz="2400" b="0" i="1" smtClean="0">
                              <a:solidFill>
                                <a:srgbClr val="00B0F0"/>
                              </a:solidFill>
                              <a:latin typeface="Cambria Math" charset="0"/>
                            </a:rPr>
                          </m:ctrlPr>
                        </m:dPr>
                        <m:e>
                          <m:sSub>
                            <m:sSubPr>
                              <m:ctrlPr>
                                <a:rPr kumimoji="1" lang="en-US" altLang="zh-CN" sz="2400" b="0" i="1" smtClean="0">
                                  <a:solidFill>
                                    <a:srgbClr val="00B0F0"/>
                                  </a:solidFill>
                                  <a:latin typeface="Cambria Math" charset="0"/>
                                </a:rPr>
                              </m:ctrlPr>
                            </m:sSubPr>
                            <m:e>
                              <m:r>
                                <a:rPr kumimoji="1" lang="en-US" altLang="zh-CN" sz="2400" b="0" i="1" smtClean="0">
                                  <a:solidFill>
                                    <a:srgbClr val="00B0F0"/>
                                  </a:solidFill>
                                  <a:latin typeface="Cambria Math" charset="0"/>
                                </a:rPr>
                                <m:t>𝐼</m:t>
                              </m:r>
                            </m:e>
                            <m:sub>
                              <m:r>
                                <a:rPr kumimoji="1" lang="en-US" altLang="zh-CN" sz="2400" b="0" i="1" smtClean="0">
                                  <a:solidFill>
                                    <a:srgbClr val="00B0F0"/>
                                  </a:solidFill>
                                  <a:latin typeface="Cambria Math" charset="0"/>
                                </a:rPr>
                                <m:t>𝑖</m:t>
                              </m:r>
                            </m:sub>
                          </m:sSub>
                          <m:r>
                            <a:rPr kumimoji="1" lang="en-US" altLang="zh-CN" sz="2400" b="0" i="1" smtClean="0">
                              <a:solidFill>
                                <a:srgbClr val="00B0F0"/>
                              </a:solidFill>
                              <a:latin typeface="Cambria Math" charset="0"/>
                            </a:rPr>
                            <m:t>,</m:t>
                          </m:r>
                          <m:sSub>
                            <m:sSubPr>
                              <m:ctrlPr>
                                <a:rPr kumimoji="1" lang="en-US" altLang="zh-CN" sz="2400" b="0" i="1" smtClean="0">
                                  <a:solidFill>
                                    <a:srgbClr val="00B0F0"/>
                                  </a:solidFill>
                                  <a:latin typeface="Cambria Math" charset="0"/>
                                </a:rPr>
                              </m:ctrlPr>
                            </m:sSubPr>
                            <m:e>
                              <m:r>
                                <m:rPr>
                                  <m:sty m:val="p"/>
                                </m:rPr>
                                <a:rPr kumimoji="1" lang="en-US" altLang="zh-CN" sz="2400" b="0" i="0" smtClean="0">
                                  <a:solidFill>
                                    <a:srgbClr val="00B0F0"/>
                                  </a:solidFill>
                                  <a:latin typeface="Cambria Math" charset="0"/>
                                </a:rPr>
                                <m:t>Θ</m:t>
                              </m:r>
                            </m:e>
                            <m:sub>
                              <m:r>
                                <a:rPr kumimoji="1" lang="en-US" altLang="zh-CN" sz="2400" b="0" i="1" smtClean="0">
                                  <a:solidFill>
                                    <a:srgbClr val="00B0F0"/>
                                  </a:solidFill>
                                  <a:latin typeface="Cambria Math" charset="0"/>
                                </a:rPr>
                                <m:t>𝐹</m:t>
                              </m:r>
                            </m:sub>
                          </m:sSub>
                        </m:e>
                      </m:d>
                      <m:r>
                        <a:rPr kumimoji="1" lang="en-US" altLang="zh-CN" sz="2400" b="0" i="1" smtClean="0">
                          <a:solidFill>
                            <a:srgbClr val="00B0F0"/>
                          </a:solidFill>
                          <a:latin typeface="Cambria Math" charset="0"/>
                        </a:rPr>
                        <m:t>=−</m:t>
                      </m:r>
                      <m:func>
                        <m:funcPr>
                          <m:ctrlPr>
                            <a:rPr kumimoji="1" lang="en-US" altLang="zh-CN" sz="2400" b="0" i="1" smtClean="0">
                              <a:solidFill>
                                <a:srgbClr val="00B0F0"/>
                              </a:solidFill>
                              <a:latin typeface="Cambria Math" charset="0"/>
                            </a:rPr>
                          </m:ctrlPr>
                        </m:funcPr>
                        <m:fName>
                          <m:r>
                            <m:rPr>
                              <m:sty m:val="p"/>
                            </m:rPr>
                            <a:rPr kumimoji="1" lang="en-US" altLang="zh-CN" sz="2400" b="0" i="0" smtClean="0">
                              <a:solidFill>
                                <a:srgbClr val="00B0F0"/>
                              </a:solidFill>
                              <a:latin typeface="Cambria Math" charset="0"/>
                            </a:rPr>
                            <m:t>log</m:t>
                          </m:r>
                        </m:fName>
                        <m:e>
                          <m:r>
                            <a:rPr kumimoji="1" lang="en-US" altLang="zh-CN" sz="2400" b="0" i="1" smtClean="0">
                              <a:solidFill>
                                <a:srgbClr val="00B0F0"/>
                              </a:solidFill>
                              <a:latin typeface="Cambria Math" charset="0"/>
                            </a:rPr>
                            <m:t>𝑃</m:t>
                          </m:r>
                          <m:d>
                            <m:dPr>
                              <m:ctrlPr>
                                <a:rPr kumimoji="1" lang="en-US" altLang="zh-CN" sz="2400" b="0" i="1" smtClean="0">
                                  <a:solidFill>
                                    <a:srgbClr val="00B0F0"/>
                                  </a:solidFill>
                                  <a:latin typeface="Cambria Math" charset="0"/>
                                </a:rPr>
                              </m:ctrlPr>
                            </m:dPr>
                            <m:e>
                              <m:sSub>
                                <m:sSubPr>
                                  <m:ctrlPr>
                                    <a:rPr kumimoji="1" lang="en-US" altLang="zh-CN" sz="2400" b="0" i="1" smtClean="0">
                                      <a:solidFill>
                                        <a:srgbClr val="00B0F0"/>
                                      </a:solidFill>
                                      <a:latin typeface="Cambria Math" charset="0"/>
                                    </a:rPr>
                                  </m:ctrlPr>
                                </m:sSubPr>
                                <m:e>
                                  <m:r>
                                    <a:rPr kumimoji="1" lang="en-US" altLang="zh-CN" sz="2400" b="0" i="1" smtClean="0">
                                      <a:solidFill>
                                        <a:srgbClr val="00B0F0"/>
                                      </a:solidFill>
                                      <a:latin typeface="Cambria Math" charset="0"/>
                                    </a:rPr>
                                    <m:t>𝐼</m:t>
                                  </m:r>
                                </m:e>
                                <m:sub>
                                  <m:r>
                                    <a:rPr kumimoji="1" lang="en-US" altLang="zh-CN" sz="2400" b="0" i="1" smtClean="0">
                                      <a:solidFill>
                                        <a:srgbClr val="00B0F0"/>
                                      </a:solidFill>
                                      <a:latin typeface="Cambria Math" charset="0"/>
                                    </a:rPr>
                                    <m:t>𝑖</m:t>
                                  </m:r>
                                </m:sub>
                              </m:sSub>
                              <m:r>
                                <a:rPr kumimoji="1" lang="en-US" altLang="zh-CN" sz="2400" b="0" i="1" smtClean="0">
                                  <a:solidFill>
                                    <a:srgbClr val="00B0F0"/>
                                  </a:solidFill>
                                  <a:latin typeface="Cambria Math" charset="0"/>
                                </a:rPr>
                                <m:t>|</m:t>
                              </m:r>
                              <m:sSub>
                                <m:sSubPr>
                                  <m:ctrlPr>
                                    <a:rPr kumimoji="1" lang="en-US" altLang="zh-CN" sz="2400" b="0" i="1" smtClean="0">
                                      <a:solidFill>
                                        <a:srgbClr val="00B0F0"/>
                                      </a:solidFill>
                                      <a:latin typeface="Cambria Math" charset="0"/>
                                    </a:rPr>
                                  </m:ctrlPr>
                                </m:sSubPr>
                                <m:e>
                                  <m:r>
                                    <m:rPr>
                                      <m:sty m:val="p"/>
                                    </m:rPr>
                                    <a:rPr kumimoji="1" lang="en-US" altLang="zh-CN" sz="2400" b="0" i="0" smtClean="0">
                                      <a:solidFill>
                                        <a:srgbClr val="00B0F0"/>
                                      </a:solidFill>
                                      <a:latin typeface="Cambria Math" charset="0"/>
                                    </a:rPr>
                                    <m:t>Θ</m:t>
                                  </m:r>
                                </m:e>
                                <m:sub>
                                  <m:r>
                                    <a:rPr kumimoji="1" lang="en-US" altLang="zh-CN" sz="2400" b="0" i="1" smtClean="0">
                                      <a:solidFill>
                                        <a:srgbClr val="00B0F0"/>
                                      </a:solidFill>
                                      <a:latin typeface="Cambria Math" charset="0"/>
                                    </a:rPr>
                                    <m:t>𝐹</m:t>
                                  </m:r>
                                </m:sub>
                              </m:sSub>
                            </m:e>
                          </m:d>
                        </m:e>
                      </m:func>
                    </m:oMath>
                  </m:oMathPara>
                </a14:m>
                <a:endParaRPr kumimoji="1" lang="zh-CN" altLang="en-US" sz="2400" dirty="0">
                  <a:solidFill>
                    <a:srgbClr val="00B0F0"/>
                  </a:solidFill>
                </a:endParaRPr>
              </a:p>
            </p:txBody>
          </p:sp>
        </mc:Choice>
        <mc:Fallback xmlns="">
          <p:sp>
            <p:nvSpPr>
              <p:cNvPr id="5" name="文本框 4"/>
              <p:cNvSpPr txBox="1">
                <a:spLocks noRot="1" noChangeAspect="1" noMove="1" noResize="1" noEditPoints="1" noAdjustHandles="1" noChangeArrowheads="1" noChangeShapeType="1" noTextEdit="1"/>
              </p:cNvSpPr>
              <p:nvPr/>
            </p:nvSpPr>
            <p:spPr>
              <a:xfrm>
                <a:off x="432037" y="5955251"/>
                <a:ext cx="3575851" cy="369332"/>
              </a:xfrm>
              <a:prstGeom prst="rect">
                <a:avLst/>
              </a:prstGeom>
              <a:blipFill rotWithShape="0">
                <a:blip r:embed="rId5"/>
                <a:stretch>
                  <a:fillRect l="-1195" b="-3833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4" name="文本框 13"/>
              <p:cNvSpPr txBox="1"/>
              <p:nvPr/>
            </p:nvSpPr>
            <p:spPr>
              <a:xfrm>
                <a:off x="4506359" y="5955251"/>
                <a:ext cx="372646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sz="2400" b="0" i="1" smtClean="0">
                              <a:solidFill>
                                <a:srgbClr val="00B050"/>
                              </a:solidFill>
                              <a:latin typeface="Cambria Math" charset="0"/>
                            </a:rPr>
                          </m:ctrlPr>
                        </m:sSubPr>
                        <m:e>
                          <m:r>
                            <a:rPr kumimoji="1" lang="en-US" altLang="zh-CN" sz="2400" b="0" i="1" smtClean="0">
                              <a:solidFill>
                                <a:srgbClr val="00B050"/>
                              </a:solidFill>
                              <a:latin typeface="Cambria Math" charset="0"/>
                            </a:rPr>
                            <m:t>𝑃</m:t>
                          </m:r>
                        </m:e>
                        <m:sub>
                          <m:r>
                            <a:rPr kumimoji="1" lang="en-US" altLang="zh-CN" sz="2400" b="0" i="1" smtClean="0">
                              <a:solidFill>
                                <a:srgbClr val="00B050"/>
                              </a:solidFill>
                              <a:latin typeface="Cambria Math" charset="0"/>
                            </a:rPr>
                            <m:t>𝐵</m:t>
                          </m:r>
                        </m:sub>
                      </m:sSub>
                      <m:d>
                        <m:dPr>
                          <m:ctrlPr>
                            <a:rPr kumimoji="1" lang="en-US" altLang="zh-CN" sz="2400" b="0" i="1" smtClean="0">
                              <a:solidFill>
                                <a:srgbClr val="00B050"/>
                              </a:solidFill>
                              <a:latin typeface="Cambria Math" charset="0"/>
                            </a:rPr>
                          </m:ctrlPr>
                        </m:dPr>
                        <m:e>
                          <m:sSub>
                            <m:sSubPr>
                              <m:ctrlPr>
                                <a:rPr kumimoji="1" lang="en-US" altLang="zh-CN" sz="2400" b="0" i="1" smtClean="0">
                                  <a:solidFill>
                                    <a:srgbClr val="00B050"/>
                                  </a:solidFill>
                                  <a:latin typeface="Cambria Math" charset="0"/>
                                </a:rPr>
                              </m:ctrlPr>
                            </m:sSubPr>
                            <m:e>
                              <m:r>
                                <a:rPr kumimoji="1" lang="en-US" altLang="zh-CN" sz="2400" b="0" i="1" smtClean="0">
                                  <a:solidFill>
                                    <a:srgbClr val="00B050"/>
                                  </a:solidFill>
                                  <a:latin typeface="Cambria Math" charset="0"/>
                                </a:rPr>
                                <m:t>𝐼</m:t>
                              </m:r>
                            </m:e>
                            <m:sub>
                              <m:r>
                                <a:rPr kumimoji="1" lang="en-US" altLang="zh-CN" sz="2400" b="0" i="1" smtClean="0">
                                  <a:solidFill>
                                    <a:srgbClr val="00B050"/>
                                  </a:solidFill>
                                  <a:latin typeface="Cambria Math" charset="0"/>
                                </a:rPr>
                                <m:t>𝑖</m:t>
                              </m:r>
                            </m:sub>
                          </m:sSub>
                          <m:r>
                            <a:rPr kumimoji="1" lang="en-US" altLang="zh-CN" sz="2400" b="0" i="1" smtClean="0">
                              <a:solidFill>
                                <a:srgbClr val="00B050"/>
                              </a:solidFill>
                              <a:latin typeface="Cambria Math" charset="0"/>
                            </a:rPr>
                            <m:t>,</m:t>
                          </m:r>
                          <m:sSub>
                            <m:sSubPr>
                              <m:ctrlPr>
                                <a:rPr kumimoji="1" lang="en-US" altLang="zh-CN" sz="2400" b="0" i="1" smtClean="0">
                                  <a:solidFill>
                                    <a:srgbClr val="00B050"/>
                                  </a:solidFill>
                                  <a:latin typeface="Cambria Math" charset="0"/>
                                </a:rPr>
                              </m:ctrlPr>
                            </m:sSubPr>
                            <m:e>
                              <m:r>
                                <m:rPr>
                                  <m:sty m:val="p"/>
                                </m:rPr>
                                <a:rPr kumimoji="1" lang="en-US" altLang="zh-CN" sz="2400" b="0" i="0" smtClean="0">
                                  <a:solidFill>
                                    <a:srgbClr val="00B050"/>
                                  </a:solidFill>
                                  <a:latin typeface="Cambria Math" charset="0"/>
                                </a:rPr>
                                <m:t>Θ</m:t>
                              </m:r>
                            </m:e>
                            <m:sub>
                              <m:r>
                                <a:rPr kumimoji="1" lang="en-US" altLang="zh-CN" sz="2400" b="0" i="1" smtClean="0">
                                  <a:solidFill>
                                    <a:srgbClr val="00B050"/>
                                  </a:solidFill>
                                  <a:latin typeface="Cambria Math" charset="0"/>
                                </a:rPr>
                                <m:t>𝐵</m:t>
                              </m:r>
                            </m:sub>
                          </m:sSub>
                        </m:e>
                      </m:d>
                      <m:r>
                        <a:rPr kumimoji="1" lang="en-US" altLang="zh-CN" sz="2400" b="0" i="1" smtClean="0">
                          <a:solidFill>
                            <a:srgbClr val="00B050"/>
                          </a:solidFill>
                          <a:latin typeface="Cambria Math" charset="0"/>
                        </a:rPr>
                        <m:t>=−</m:t>
                      </m:r>
                      <m:func>
                        <m:funcPr>
                          <m:ctrlPr>
                            <a:rPr kumimoji="1" lang="en-US" altLang="zh-CN" sz="2400" b="0" i="1" smtClean="0">
                              <a:solidFill>
                                <a:srgbClr val="00B050"/>
                              </a:solidFill>
                              <a:latin typeface="Cambria Math" charset="0"/>
                            </a:rPr>
                          </m:ctrlPr>
                        </m:funcPr>
                        <m:fName>
                          <m:r>
                            <m:rPr>
                              <m:sty m:val="p"/>
                            </m:rPr>
                            <a:rPr kumimoji="1" lang="en-US" altLang="zh-CN" sz="2400" b="0" i="0" smtClean="0">
                              <a:solidFill>
                                <a:srgbClr val="00B050"/>
                              </a:solidFill>
                              <a:latin typeface="Cambria Math" charset="0"/>
                            </a:rPr>
                            <m:t>log</m:t>
                          </m:r>
                        </m:fName>
                        <m:e>
                          <m:r>
                            <a:rPr kumimoji="1" lang="en-US" altLang="zh-CN" sz="2400" b="0" i="1" smtClean="0">
                              <a:solidFill>
                                <a:srgbClr val="00B050"/>
                              </a:solidFill>
                              <a:latin typeface="Cambria Math" charset="0"/>
                            </a:rPr>
                            <m:t>𝑃</m:t>
                          </m:r>
                          <m:d>
                            <m:dPr>
                              <m:ctrlPr>
                                <a:rPr kumimoji="1" lang="en-US" altLang="zh-CN" sz="2400" b="0" i="1" smtClean="0">
                                  <a:solidFill>
                                    <a:srgbClr val="00B050"/>
                                  </a:solidFill>
                                  <a:latin typeface="Cambria Math" charset="0"/>
                                </a:rPr>
                              </m:ctrlPr>
                            </m:dPr>
                            <m:e>
                              <m:sSub>
                                <m:sSubPr>
                                  <m:ctrlPr>
                                    <a:rPr kumimoji="1" lang="en-US" altLang="zh-CN" sz="2400" b="0" i="1" smtClean="0">
                                      <a:solidFill>
                                        <a:srgbClr val="00B050"/>
                                      </a:solidFill>
                                      <a:latin typeface="Cambria Math" charset="0"/>
                                    </a:rPr>
                                  </m:ctrlPr>
                                </m:sSubPr>
                                <m:e>
                                  <m:r>
                                    <a:rPr kumimoji="1" lang="en-US" altLang="zh-CN" sz="2400" b="0" i="1" smtClean="0">
                                      <a:solidFill>
                                        <a:srgbClr val="00B050"/>
                                      </a:solidFill>
                                      <a:latin typeface="Cambria Math" charset="0"/>
                                    </a:rPr>
                                    <m:t>𝐼</m:t>
                                  </m:r>
                                </m:e>
                                <m:sub>
                                  <m:r>
                                    <a:rPr kumimoji="1" lang="en-US" altLang="zh-CN" sz="2400" b="0" i="1" smtClean="0">
                                      <a:solidFill>
                                        <a:srgbClr val="00B050"/>
                                      </a:solidFill>
                                      <a:latin typeface="Cambria Math" charset="0"/>
                                    </a:rPr>
                                    <m:t>𝑖</m:t>
                                  </m:r>
                                </m:sub>
                              </m:sSub>
                              <m:r>
                                <a:rPr kumimoji="1" lang="en-US" altLang="zh-CN" sz="2400" b="0" i="1" smtClean="0">
                                  <a:solidFill>
                                    <a:srgbClr val="00B050"/>
                                  </a:solidFill>
                                  <a:latin typeface="Cambria Math" charset="0"/>
                                </a:rPr>
                                <m:t>|</m:t>
                              </m:r>
                              <m:sSub>
                                <m:sSubPr>
                                  <m:ctrlPr>
                                    <a:rPr kumimoji="1" lang="en-US" altLang="zh-CN" sz="2400" b="0" i="1" smtClean="0">
                                      <a:solidFill>
                                        <a:srgbClr val="00B050"/>
                                      </a:solidFill>
                                      <a:latin typeface="Cambria Math" charset="0"/>
                                    </a:rPr>
                                  </m:ctrlPr>
                                </m:sSubPr>
                                <m:e>
                                  <m:r>
                                    <m:rPr>
                                      <m:sty m:val="p"/>
                                    </m:rPr>
                                    <a:rPr kumimoji="1" lang="en-US" altLang="zh-CN" sz="2400" b="0" i="0" smtClean="0">
                                      <a:solidFill>
                                        <a:srgbClr val="00B050"/>
                                      </a:solidFill>
                                      <a:latin typeface="Cambria Math" charset="0"/>
                                    </a:rPr>
                                    <m:t>Θ</m:t>
                                  </m:r>
                                </m:e>
                                <m:sub>
                                  <m:r>
                                    <a:rPr kumimoji="1" lang="en-US" altLang="zh-CN" sz="2400" b="0" i="1" smtClean="0">
                                      <a:solidFill>
                                        <a:srgbClr val="00B050"/>
                                      </a:solidFill>
                                      <a:latin typeface="Cambria Math" charset="0"/>
                                    </a:rPr>
                                    <m:t>𝐵</m:t>
                                  </m:r>
                                </m:sub>
                              </m:sSub>
                            </m:e>
                          </m:d>
                        </m:e>
                      </m:func>
                    </m:oMath>
                  </m:oMathPara>
                </a14:m>
                <a:endParaRPr kumimoji="1" lang="zh-CN" altLang="en-US" sz="2400" dirty="0">
                  <a:solidFill>
                    <a:srgbClr val="00B050"/>
                  </a:solidFill>
                </a:endParaRPr>
              </a:p>
            </p:txBody>
          </p:sp>
        </mc:Choice>
        <mc:Fallback xmlns="">
          <p:sp>
            <p:nvSpPr>
              <p:cNvPr id="14" name="文本框 13"/>
              <p:cNvSpPr txBox="1">
                <a:spLocks noRot="1" noChangeAspect="1" noMove="1" noResize="1" noEditPoints="1" noAdjustHandles="1" noChangeArrowheads="1" noChangeShapeType="1" noTextEdit="1"/>
              </p:cNvSpPr>
              <p:nvPr/>
            </p:nvSpPr>
            <p:spPr>
              <a:xfrm>
                <a:off x="4506359" y="5955251"/>
                <a:ext cx="3726469" cy="369332"/>
              </a:xfrm>
              <a:prstGeom prst="rect">
                <a:avLst/>
              </a:prstGeom>
              <a:blipFill rotWithShape="0">
                <a:blip r:embed="rId6"/>
                <a:stretch>
                  <a:fillRect b="-38333"/>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328767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5"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Image Segmentation</a:t>
            </a:r>
            <a:endParaRPr kumimoji="1" lang="zh-CN" altLang="en-US" dirty="0"/>
          </a:p>
        </p:txBody>
      </p:sp>
      <p:pic>
        <p:nvPicPr>
          <p:cNvPr id="4" name="内容占位符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689085" y="1471257"/>
            <a:ext cx="5156200" cy="1993900"/>
          </a:xfrm>
          <a:prstGeom prst="rect">
            <a:avLst/>
          </a:prstGeom>
        </p:spPr>
      </p:pic>
      <p:pic>
        <p:nvPicPr>
          <p:cNvPr id="6" name="图片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02941" y="1471257"/>
            <a:ext cx="1993900" cy="2171700"/>
          </a:xfrm>
          <a:prstGeom prst="rect">
            <a:avLst/>
          </a:prstGeom>
        </p:spPr>
      </p:pic>
      <p:sp>
        <p:nvSpPr>
          <p:cNvPr id="3" name="文本框 2"/>
          <p:cNvSpPr txBox="1"/>
          <p:nvPr/>
        </p:nvSpPr>
        <p:spPr>
          <a:xfrm>
            <a:off x="2443945" y="5691240"/>
            <a:ext cx="2677851" cy="707886"/>
          </a:xfrm>
          <a:prstGeom prst="rect">
            <a:avLst/>
          </a:prstGeom>
          <a:noFill/>
          <a:ln w="34925">
            <a:solidFill>
              <a:schemeClr val="tx1"/>
            </a:solidFill>
          </a:ln>
        </p:spPr>
        <p:txBody>
          <a:bodyPr wrap="square" rtlCol="0">
            <a:spAutoFit/>
          </a:bodyPr>
          <a:lstStyle/>
          <a:p>
            <a:r>
              <a:rPr kumimoji="1" lang="en-US" altLang="zh-CN" sz="2000" dirty="0" smtClean="0">
                <a:solidFill>
                  <a:srgbClr val="00B0F0"/>
                </a:solidFill>
              </a:rPr>
              <a:t>Long distance have less influence</a:t>
            </a:r>
            <a:endParaRPr kumimoji="1" lang="zh-CN" altLang="en-US" sz="2000" dirty="0">
              <a:solidFill>
                <a:srgbClr val="00B0F0"/>
              </a:solidFill>
            </a:endParaRPr>
          </a:p>
        </p:txBody>
      </p:sp>
      <p:sp>
        <p:nvSpPr>
          <p:cNvPr id="8" name="文本框 7"/>
          <p:cNvSpPr txBox="1"/>
          <p:nvPr/>
        </p:nvSpPr>
        <p:spPr>
          <a:xfrm>
            <a:off x="5629160" y="5685190"/>
            <a:ext cx="2151556" cy="707886"/>
          </a:xfrm>
          <a:prstGeom prst="rect">
            <a:avLst/>
          </a:prstGeom>
          <a:noFill/>
          <a:ln w="34925">
            <a:solidFill>
              <a:schemeClr val="tx1"/>
            </a:solidFill>
          </a:ln>
        </p:spPr>
        <p:txBody>
          <a:bodyPr wrap="square" rtlCol="0">
            <a:spAutoFit/>
          </a:bodyPr>
          <a:lstStyle/>
          <a:p>
            <a:r>
              <a:rPr kumimoji="1" lang="en-US" altLang="zh-CN" sz="2000" dirty="0" smtClean="0">
                <a:solidFill>
                  <a:srgbClr val="00B050"/>
                </a:solidFill>
              </a:rPr>
              <a:t>Edges are more likely to be cut</a:t>
            </a:r>
            <a:endParaRPr kumimoji="1" lang="zh-CN" altLang="en-US" sz="2000" dirty="0">
              <a:solidFill>
                <a:srgbClr val="00B050"/>
              </a:solidFill>
            </a:endParaRPr>
          </a:p>
        </p:txBody>
      </p:sp>
      <mc:AlternateContent xmlns:mc="http://schemas.openxmlformats.org/markup-compatibility/2006" xmlns:a14="http://schemas.microsoft.com/office/drawing/2010/main">
        <mc:Choice Requires="a14">
          <p:sp>
            <p:nvSpPr>
              <p:cNvPr id="9" name="文本框 8"/>
              <p:cNvSpPr txBox="1"/>
              <p:nvPr/>
            </p:nvSpPr>
            <p:spPr>
              <a:xfrm>
                <a:off x="292315" y="3691417"/>
                <a:ext cx="8563818" cy="8639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2200" b="0" i="1" smtClean="0">
                          <a:latin typeface="Cambria Math" charset="0"/>
                        </a:rPr>
                        <m:t>𝐸</m:t>
                      </m:r>
                      <m:d>
                        <m:dPr>
                          <m:ctrlPr>
                            <a:rPr kumimoji="1" lang="en-US" altLang="zh-CN" sz="2200" b="0" i="1" smtClean="0">
                              <a:latin typeface="Cambria Math" charset="0"/>
                            </a:rPr>
                          </m:ctrlPr>
                        </m:dPr>
                        <m:e>
                          <m:r>
                            <a:rPr kumimoji="1" lang="en-US" altLang="zh-CN" sz="2200" b="1" i="1" smtClean="0">
                              <a:latin typeface="Cambria Math" charset="0"/>
                            </a:rPr>
                            <m:t>𝒙</m:t>
                          </m:r>
                        </m:e>
                      </m:d>
                      <m:r>
                        <a:rPr kumimoji="1" lang="en-US" altLang="zh-CN" sz="2200" b="0" i="1" smtClean="0">
                          <a:latin typeface="Cambria Math" charset="0"/>
                        </a:rPr>
                        <m:t>=</m:t>
                      </m:r>
                      <m:nary>
                        <m:naryPr>
                          <m:chr m:val="∑"/>
                          <m:supHide m:val="on"/>
                          <m:ctrlPr>
                            <a:rPr kumimoji="1" lang="en-US" altLang="zh-CN" sz="2200" b="0" i="1" smtClean="0">
                              <a:latin typeface="Cambria Math" charset="0"/>
                            </a:rPr>
                          </m:ctrlPr>
                        </m:naryPr>
                        <m:sub>
                          <m:r>
                            <m:rPr>
                              <m:brk m:alnAt="7"/>
                            </m:rPr>
                            <a:rPr kumimoji="1" lang="en-US" altLang="zh-CN" sz="2200" b="0" i="1" smtClean="0">
                              <a:latin typeface="Cambria Math" charset="0"/>
                            </a:rPr>
                            <m:t>𝑖</m:t>
                          </m:r>
                          <m:r>
                            <a:rPr kumimoji="1" lang="en-US" altLang="zh-CN" sz="2200" b="0" i="1" smtClean="0">
                              <a:latin typeface="Cambria Math" charset="0"/>
                            </a:rPr>
                            <m:t>∈</m:t>
                          </m:r>
                          <m:r>
                            <a:rPr kumimoji="1" lang="en-US" altLang="zh-CN" sz="2200" b="0" i="1" smtClean="0">
                              <a:latin typeface="Cambria Math" charset="0"/>
                            </a:rPr>
                            <m:t>𝑁</m:t>
                          </m:r>
                        </m:sub>
                        <m:sup/>
                        <m:e>
                          <m:d>
                            <m:dPr>
                              <m:ctrlPr>
                                <a:rPr kumimoji="1" lang="en-US" altLang="zh-CN" sz="2200" b="0" i="1" smtClean="0">
                                  <a:latin typeface="Cambria Math" charset="0"/>
                                </a:rPr>
                              </m:ctrlPr>
                            </m:dPr>
                            <m:e>
                              <m:sSub>
                                <m:sSubPr>
                                  <m:ctrlPr>
                                    <a:rPr kumimoji="1" lang="en-US" altLang="zh-CN" sz="2200" i="1">
                                      <a:latin typeface="Cambria Math" charset="0"/>
                                    </a:rPr>
                                  </m:ctrlPr>
                                </m:sSubPr>
                                <m:e>
                                  <m:r>
                                    <a:rPr kumimoji="1" lang="en-US" altLang="zh-CN" sz="2200" i="1">
                                      <a:latin typeface="Cambria Math" charset="0"/>
                                    </a:rPr>
                                    <m:t>𝑃</m:t>
                                  </m:r>
                                </m:e>
                                <m:sub>
                                  <m:r>
                                    <a:rPr kumimoji="1" lang="en-US" altLang="zh-CN" sz="2200" i="1">
                                      <a:latin typeface="Cambria Math" charset="0"/>
                                    </a:rPr>
                                    <m:t>𝐹</m:t>
                                  </m:r>
                                </m:sub>
                              </m:sSub>
                              <m:d>
                                <m:dPr>
                                  <m:ctrlPr>
                                    <a:rPr kumimoji="1" lang="en-US" altLang="zh-CN" sz="2200" i="1">
                                      <a:latin typeface="Cambria Math" charset="0"/>
                                    </a:rPr>
                                  </m:ctrlPr>
                                </m:dPr>
                                <m:e>
                                  <m:sSub>
                                    <m:sSubPr>
                                      <m:ctrlPr>
                                        <a:rPr kumimoji="1" lang="en-US" altLang="zh-CN" sz="2200" i="1">
                                          <a:latin typeface="Cambria Math" charset="0"/>
                                        </a:rPr>
                                      </m:ctrlPr>
                                    </m:sSubPr>
                                    <m:e>
                                      <m:r>
                                        <a:rPr kumimoji="1" lang="en-US" altLang="zh-CN" sz="2200" i="1">
                                          <a:latin typeface="Cambria Math" charset="0"/>
                                        </a:rPr>
                                        <m:t>𝐼</m:t>
                                      </m:r>
                                    </m:e>
                                    <m:sub>
                                      <m:r>
                                        <a:rPr kumimoji="1" lang="en-US" altLang="zh-CN" sz="2200" i="1">
                                          <a:latin typeface="Cambria Math" charset="0"/>
                                        </a:rPr>
                                        <m:t>𝑖</m:t>
                                      </m:r>
                                    </m:sub>
                                  </m:sSub>
                                  <m:r>
                                    <a:rPr kumimoji="1" lang="en-US" altLang="zh-CN" sz="2200" i="1">
                                      <a:latin typeface="Cambria Math" charset="0"/>
                                    </a:rPr>
                                    <m:t>,</m:t>
                                  </m:r>
                                  <m:sSub>
                                    <m:sSubPr>
                                      <m:ctrlPr>
                                        <a:rPr kumimoji="1" lang="en-US" altLang="zh-CN" sz="2200" i="1">
                                          <a:latin typeface="Cambria Math" charset="0"/>
                                        </a:rPr>
                                      </m:ctrlPr>
                                    </m:sSubPr>
                                    <m:e>
                                      <m:r>
                                        <m:rPr>
                                          <m:sty m:val="p"/>
                                        </m:rPr>
                                        <a:rPr kumimoji="1" lang="en-US" altLang="zh-CN" sz="2200">
                                          <a:latin typeface="Cambria Math" charset="0"/>
                                        </a:rPr>
                                        <m:t>Θ</m:t>
                                      </m:r>
                                    </m:e>
                                    <m:sub>
                                      <m:r>
                                        <a:rPr kumimoji="1" lang="en-US" altLang="zh-CN" sz="2200" i="1">
                                          <a:latin typeface="Cambria Math" charset="0"/>
                                        </a:rPr>
                                        <m:t>𝐹</m:t>
                                      </m:r>
                                    </m:sub>
                                  </m:sSub>
                                </m:e>
                              </m:d>
                              <m:d>
                                <m:dPr>
                                  <m:begChr m:val="["/>
                                  <m:endChr m:val="]"/>
                                  <m:ctrlPr>
                                    <a:rPr kumimoji="1" lang="en-US" altLang="zh-CN" sz="2200" i="1">
                                      <a:latin typeface="Cambria Math" charset="0"/>
                                    </a:rPr>
                                  </m:ctrlPr>
                                </m:dPr>
                                <m:e>
                                  <m:sSub>
                                    <m:sSubPr>
                                      <m:ctrlPr>
                                        <a:rPr kumimoji="1" lang="en-US" altLang="zh-CN" sz="2200" i="1">
                                          <a:latin typeface="Cambria Math" charset="0"/>
                                        </a:rPr>
                                      </m:ctrlPr>
                                    </m:sSubPr>
                                    <m:e>
                                      <m:r>
                                        <a:rPr kumimoji="1" lang="en-US" altLang="zh-CN" sz="2200" i="1">
                                          <a:latin typeface="Cambria Math" charset="0"/>
                                        </a:rPr>
                                        <m:t>𝑥</m:t>
                                      </m:r>
                                    </m:e>
                                    <m:sub>
                                      <m:r>
                                        <a:rPr kumimoji="1" lang="en-US" altLang="zh-CN" sz="2200" i="1">
                                          <a:latin typeface="Cambria Math" charset="0"/>
                                        </a:rPr>
                                        <m:t>𝑖</m:t>
                                      </m:r>
                                    </m:sub>
                                  </m:sSub>
                                  <m:r>
                                    <a:rPr kumimoji="1" lang="en-US" altLang="zh-CN" sz="2200" i="1">
                                      <a:latin typeface="Cambria Math" charset="0"/>
                                    </a:rPr>
                                    <m:t>=1</m:t>
                                  </m:r>
                                </m:e>
                              </m:d>
                              <m:r>
                                <a:rPr kumimoji="1" lang="en-US" altLang="zh-CN" sz="2200" i="1">
                                  <a:latin typeface="Cambria Math" charset="0"/>
                                </a:rPr>
                                <m:t>+</m:t>
                              </m:r>
                              <m:sSub>
                                <m:sSubPr>
                                  <m:ctrlPr>
                                    <a:rPr kumimoji="1" lang="en-US" altLang="zh-CN" sz="2200" i="1">
                                      <a:latin typeface="Cambria Math" charset="0"/>
                                    </a:rPr>
                                  </m:ctrlPr>
                                </m:sSubPr>
                                <m:e>
                                  <m:r>
                                    <a:rPr kumimoji="1" lang="en-US" altLang="zh-CN" sz="2200" i="1">
                                      <a:latin typeface="Cambria Math" charset="0"/>
                                    </a:rPr>
                                    <m:t>𝑃</m:t>
                                  </m:r>
                                </m:e>
                                <m:sub>
                                  <m:r>
                                    <a:rPr kumimoji="1" lang="en-US" altLang="zh-CN" sz="2200" i="1">
                                      <a:latin typeface="Cambria Math" charset="0"/>
                                    </a:rPr>
                                    <m:t>𝐵</m:t>
                                  </m:r>
                                </m:sub>
                              </m:sSub>
                              <m:d>
                                <m:dPr>
                                  <m:ctrlPr>
                                    <a:rPr kumimoji="1" lang="en-US" altLang="zh-CN" sz="2200" i="1">
                                      <a:latin typeface="Cambria Math" charset="0"/>
                                    </a:rPr>
                                  </m:ctrlPr>
                                </m:dPr>
                                <m:e>
                                  <m:sSub>
                                    <m:sSubPr>
                                      <m:ctrlPr>
                                        <a:rPr kumimoji="1" lang="en-US" altLang="zh-CN" sz="2200" i="1">
                                          <a:latin typeface="Cambria Math" charset="0"/>
                                        </a:rPr>
                                      </m:ctrlPr>
                                    </m:sSubPr>
                                    <m:e>
                                      <m:r>
                                        <a:rPr kumimoji="1" lang="en-US" altLang="zh-CN" sz="2200" i="1">
                                          <a:latin typeface="Cambria Math" charset="0"/>
                                        </a:rPr>
                                        <m:t>𝐼</m:t>
                                      </m:r>
                                    </m:e>
                                    <m:sub>
                                      <m:r>
                                        <a:rPr kumimoji="1" lang="en-US" altLang="zh-CN" sz="2200" i="1">
                                          <a:latin typeface="Cambria Math" charset="0"/>
                                        </a:rPr>
                                        <m:t>𝑖</m:t>
                                      </m:r>
                                    </m:sub>
                                  </m:sSub>
                                  <m:r>
                                    <a:rPr kumimoji="1" lang="en-US" altLang="zh-CN" sz="2200" i="1">
                                      <a:latin typeface="Cambria Math" charset="0"/>
                                    </a:rPr>
                                    <m:t>,</m:t>
                                  </m:r>
                                  <m:sSub>
                                    <m:sSubPr>
                                      <m:ctrlPr>
                                        <a:rPr kumimoji="1" lang="en-US" altLang="zh-CN" sz="2200" i="1">
                                          <a:latin typeface="Cambria Math" charset="0"/>
                                        </a:rPr>
                                      </m:ctrlPr>
                                    </m:sSubPr>
                                    <m:e>
                                      <m:r>
                                        <m:rPr>
                                          <m:sty m:val="p"/>
                                        </m:rPr>
                                        <a:rPr kumimoji="1" lang="en-US" altLang="zh-CN" sz="2200">
                                          <a:latin typeface="Cambria Math" charset="0"/>
                                        </a:rPr>
                                        <m:t>Θ</m:t>
                                      </m:r>
                                    </m:e>
                                    <m:sub>
                                      <m:r>
                                        <a:rPr kumimoji="1" lang="en-US" altLang="zh-CN" sz="2200" i="1">
                                          <a:latin typeface="Cambria Math" charset="0"/>
                                        </a:rPr>
                                        <m:t>𝐵</m:t>
                                      </m:r>
                                    </m:sub>
                                  </m:sSub>
                                </m:e>
                              </m:d>
                              <m:d>
                                <m:dPr>
                                  <m:begChr m:val="["/>
                                  <m:endChr m:val="]"/>
                                  <m:ctrlPr>
                                    <a:rPr kumimoji="1" lang="en-US" altLang="zh-CN" sz="2200" i="1">
                                      <a:latin typeface="Cambria Math" charset="0"/>
                                    </a:rPr>
                                  </m:ctrlPr>
                                </m:dPr>
                                <m:e>
                                  <m:sSub>
                                    <m:sSubPr>
                                      <m:ctrlPr>
                                        <a:rPr kumimoji="1" lang="en-US" altLang="zh-CN" sz="2200" i="1">
                                          <a:latin typeface="Cambria Math" charset="0"/>
                                        </a:rPr>
                                      </m:ctrlPr>
                                    </m:sSubPr>
                                    <m:e>
                                      <m:r>
                                        <a:rPr kumimoji="1" lang="en-US" altLang="zh-CN" sz="2200" i="1">
                                          <a:latin typeface="Cambria Math" charset="0"/>
                                        </a:rPr>
                                        <m:t>𝑥</m:t>
                                      </m:r>
                                    </m:e>
                                    <m:sub>
                                      <m:r>
                                        <a:rPr kumimoji="1" lang="en-US" altLang="zh-CN" sz="2200" i="1">
                                          <a:latin typeface="Cambria Math" charset="0"/>
                                        </a:rPr>
                                        <m:t>𝑖</m:t>
                                      </m:r>
                                    </m:sub>
                                  </m:sSub>
                                  <m:r>
                                    <a:rPr kumimoji="1" lang="en-US" altLang="zh-CN" sz="2200" i="1">
                                      <a:latin typeface="Cambria Math" charset="0"/>
                                    </a:rPr>
                                    <m:t>=0</m:t>
                                  </m:r>
                                </m:e>
                              </m:d>
                            </m:e>
                          </m:d>
                        </m:e>
                      </m:nary>
                      <m:r>
                        <a:rPr kumimoji="1" lang="en-US" altLang="zh-CN" sz="2200" b="0" i="1" smtClean="0">
                          <a:latin typeface="Cambria Math" charset="0"/>
                        </a:rPr>
                        <m:t>+</m:t>
                      </m:r>
                      <m:nary>
                        <m:naryPr>
                          <m:chr m:val="∑"/>
                          <m:supHide m:val="on"/>
                          <m:ctrlPr>
                            <a:rPr kumimoji="1" lang="en-US" altLang="zh-CN" sz="2200" b="0" i="1" smtClean="0">
                              <a:latin typeface="Cambria Math" charset="0"/>
                            </a:rPr>
                          </m:ctrlPr>
                        </m:naryPr>
                        <m:sub>
                          <m:r>
                            <m:rPr>
                              <m:brk m:alnAt="7"/>
                            </m:rPr>
                            <a:rPr kumimoji="1" lang="en-US" altLang="zh-CN" sz="2200" b="0" i="1" smtClean="0">
                              <a:latin typeface="Cambria Math" charset="0"/>
                            </a:rPr>
                            <m:t>𝑖</m:t>
                          </m:r>
                          <m:r>
                            <a:rPr kumimoji="1" lang="en-US" altLang="zh-CN" sz="2200" b="0" i="1" smtClean="0">
                              <a:latin typeface="Cambria Math" charset="0"/>
                            </a:rPr>
                            <m:t>𝑗</m:t>
                          </m:r>
                          <m:r>
                            <a:rPr kumimoji="1" lang="en-US" altLang="zh-CN" sz="2200" b="0" i="1" smtClean="0">
                              <a:latin typeface="Cambria Math" charset="0"/>
                            </a:rPr>
                            <m:t>∈</m:t>
                          </m:r>
                          <m:sSub>
                            <m:sSubPr>
                              <m:ctrlPr>
                                <a:rPr kumimoji="1" lang="en-US" altLang="zh-CN" sz="2200" b="0" i="1" smtClean="0">
                                  <a:latin typeface="Cambria Math" charset="0"/>
                                </a:rPr>
                              </m:ctrlPr>
                            </m:sSubPr>
                            <m:e>
                              <m:r>
                                <a:rPr kumimoji="1" lang="en-US" altLang="zh-CN" sz="2200" b="0" i="1" smtClean="0">
                                  <a:latin typeface="Cambria Math" charset="0"/>
                                </a:rPr>
                                <m:t>𝑁</m:t>
                              </m:r>
                            </m:e>
                            <m:sub>
                              <m:r>
                                <a:rPr kumimoji="1" lang="en-US" altLang="zh-CN" sz="2200" b="0" i="1" smtClean="0">
                                  <a:latin typeface="Cambria Math" charset="0"/>
                                </a:rPr>
                                <m:t>8</m:t>
                              </m:r>
                            </m:sub>
                          </m:sSub>
                        </m:sub>
                        <m:sup/>
                        <m:e>
                          <m:sSub>
                            <m:sSubPr>
                              <m:ctrlPr>
                                <a:rPr kumimoji="1" lang="en-US" altLang="zh-CN" sz="2200" b="0" i="1" smtClean="0">
                                  <a:latin typeface="Cambria Math" charset="0"/>
                                </a:rPr>
                              </m:ctrlPr>
                            </m:sSubPr>
                            <m:e>
                              <m:r>
                                <a:rPr kumimoji="1" lang="en-US" altLang="zh-CN" sz="2200" b="0" i="1" smtClean="0">
                                  <a:latin typeface="Cambria Math" charset="0"/>
                                </a:rPr>
                                <m:t>𝑤</m:t>
                              </m:r>
                            </m:e>
                            <m:sub>
                              <m:r>
                                <a:rPr kumimoji="1" lang="en-US" altLang="zh-CN" sz="2200" b="0" i="1" smtClean="0">
                                  <a:latin typeface="Cambria Math" charset="0"/>
                                </a:rPr>
                                <m:t>𝑖𝑗</m:t>
                              </m:r>
                            </m:sub>
                          </m:sSub>
                          <m:r>
                            <a:rPr kumimoji="1" lang="en-US" altLang="zh-CN" sz="2200" b="0" i="1" smtClean="0">
                              <a:latin typeface="Cambria Math" charset="0"/>
                            </a:rPr>
                            <m:t>[</m:t>
                          </m:r>
                          <m:sSub>
                            <m:sSubPr>
                              <m:ctrlPr>
                                <a:rPr kumimoji="1" lang="en-US" altLang="zh-CN" sz="2200" b="0" i="1" smtClean="0">
                                  <a:latin typeface="Cambria Math" charset="0"/>
                                </a:rPr>
                              </m:ctrlPr>
                            </m:sSubPr>
                            <m:e>
                              <m:r>
                                <a:rPr kumimoji="1" lang="en-US" altLang="zh-CN" sz="2200" b="0" i="1" smtClean="0">
                                  <a:latin typeface="Cambria Math" charset="0"/>
                                </a:rPr>
                                <m:t>𝑥</m:t>
                              </m:r>
                            </m:e>
                            <m:sub>
                              <m:r>
                                <a:rPr kumimoji="1" lang="en-US" altLang="zh-CN" sz="2200" b="0" i="1" smtClean="0">
                                  <a:latin typeface="Cambria Math" charset="0"/>
                                </a:rPr>
                                <m:t>𝑖</m:t>
                              </m:r>
                            </m:sub>
                          </m:sSub>
                          <m:r>
                            <a:rPr kumimoji="1" lang="en-US" altLang="zh-CN" sz="2200" b="0" i="1" smtClean="0">
                              <a:latin typeface="Cambria Math" charset="0"/>
                            </a:rPr>
                            <m:t>≠</m:t>
                          </m:r>
                          <m:sSub>
                            <m:sSubPr>
                              <m:ctrlPr>
                                <a:rPr kumimoji="1" lang="en-US" altLang="zh-CN" sz="2200" b="0" i="1" smtClean="0">
                                  <a:latin typeface="Cambria Math" charset="0"/>
                                </a:rPr>
                              </m:ctrlPr>
                            </m:sSubPr>
                            <m:e>
                              <m:r>
                                <a:rPr kumimoji="1" lang="en-US" altLang="zh-CN" sz="2200" b="0" i="1" smtClean="0">
                                  <a:latin typeface="Cambria Math" charset="0"/>
                                </a:rPr>
                                <m:t>𝑥</m:t>
                              </m:r>
                            </m:e>
                            <m:sub>
                              <m:r>
                                <a:rPr kumimoji="1" lang="en-US" altLang="zh-CN" sz="2200" b="0" i="1" smtClean="0">
                                  <a:latin typeface="Cambria Math" charset="0"/>
                                </a:rPr>
                                <m:t>𝑗</m:t>
                              </m:r>
                            </m:sub>
                          </m:sSub>
                          <m:r>
                            <a:rPr kumimoji="1" lang="en-US" altLang="zh-CN" sz="2200" b="0" i="1" smtClean="0">
                              <a:latin typeface="Cambria Math" charset="0"/>
                            </a:rPr>
                            <m:t>]</m:t>
                          </m:r>
                        </m:e>
                      </m:nary>
                    </m:oMath>
                  </m:oMathPara>
                </a14:m>
                <a:endParaRPr kumimoji="1" lang="zh-CN" altLang="en-US" sz="2200" dirty="0"/>
              </a:p>
            </p:txBody>
          </p:sp>
        </mc:Choice>
        <mc:Fallback xmlns="">
          <p:sp>
            <p:nvSpPr>
              <p:cNvPr id="9" name="文本框 8"/>
              <p:cNvSpPr txBox="1">
                <a:spLocks noRot="1" noChangeAspect="1" noMove="1" noResize="1" noEditPoints="1" noAdjustHandles="1" noChangeArrowheads="1" noChangeShapeType="1" noTextEdit="1"/>
              </p:cNvSpPr>
              <p:nvPr/>
            </p:nvSpPr>
            <p:spPr>
              <a:xfrm>
                <a:off x="292315" y="3691417"/>
                <a:ext cx="8563818" cy="863954"/>
              </a:xfrm>
              <a:prstGeom prst="rect">
                <a:avLst/>
              </a:prstGeom>
              <a:blipFill rotWithShape="0">
                <a:blip r:embed="rId5"/>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 name="文本框 10"/>
              <p:cNvSpPr txBox="1"/>
              <p:nvPr/>
            </p:nvSpPr>
            <p:spPr>
              <a:xfrm>
                <a:off x="2443945" y="4488347"/>
                <a:ext cx="5101268" cy="9649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sz="2800" b="0" i="1" smtClean="0">
                              <a:latin typeface="Cambria Math" charset="0"/>
                            </a:rPr>
                          </m:ctrlPr>
                        </m:sSubPr>
                        <m:e>
                          <m:r>
                            <a:rPr kumimoji="1" lang="en-US" altLang="zh-CN" sz="2800" b="0" i="1" smtClean="0">
                              <a:latin typeface="Cambria Math" charset="0"/>
                            </a:rPr>
                            <m:t>𝑤</m:t>
                          </m:r>
                        </m:e>
                        <m:sub>
                          <m:r>
                            <a:rPr kumimoji="1" lang="en-US" altLang="zh-CN" sz="2800" b="0" i="1" smtClean="0">
                              <a:latin typeface="Cambria Math" charset="0"/>
                            </a:rPr>
                            <m:t>𝑖𝑗</m:t>
                          </m:r>
                        </m:sub>
                      </m:sSub>
                      <m:r>
                        <a:rPr kumimoji="1" lang="en-US" altLang="zh-CN" sz="2800" b="0" i="1" smtClean="0">
                          <a:latin typeface="Cambria Math" charset="0"/>
                        </a:rPr>
                        <m:t>=</m:t>
                      </m:r>
                      <m:f>
                        <m:fPr>
                          <m:ctrlPr>
                            <a:rPr kumimoji="1" lang="bg-BG" altLang="zh-CN" sz="2800" b="0" i="1" smtClean="0">
                              <a:latin typeface="Cambria Math" charset="0"/>
                            </a:rPr>
                          </m:ctrlPr>
                        </m:fPr>
                        <m:num>
                          <m:r>
                            <a:rPr kumimoji="1" lang="en-US" altLang="zh-CN" sz="2800" b="0" i="1" smtClean="0">
                              <a:latin typeface="Cambria Math" charset="0"/>
                            </a:rPr>
                            <m:t>1</m:t>
                          </m:r>
                        </m:num>
                        <m:den>
                          <m:d>
                            <m:dPr>
                              <m:begChr m:val="|"/>
                              <m:endChr m:val="|"/>
                              <m:ctrlPr>
                                <a:rPr kumimoji="1" lang="en-US" altLang="zh-CN" sz="2800" b="0" i="1" smtClean="0">
                                  <a:latin typeface="Cambria Math" charset="0"/>
                                </a:rPr>
                              </m:ctrlPr>
                            </m:dPr>
                            <m:e>
                              <m:sSub>
                                <m:sSubPr>
                                  <m:ctrlPr>
                                    <a:rPr kumimoji="1" lang="en-US" altLang="zh-CN" sz="2800" b="0" i="1" smtClean="0">
                                      <a:solidFill>
                                        <a:srgbClr val="00B0F0"/>
                                      </a:solidFill>
                                      <a:latin typeface="Cambria Math" charset="0"/>
                                    </a:rPr>
                                  </m:ctrlPr>
                                </m:sSubPr>
                                <m:e>
                                  <m:r>
                                    <a:rPr kumimoji="1" lang="en-US" altLang="zh-CN" sz="2800" b="0" i="1" smtClean="0">
                                      <a:solidFill>
                                        <a:srgbClr val="00B0F0"/>
                                      </a:solidFill>
                                      <a:latin typeface="Cambria Math" charset="0"/>
                                    </a:rPr>
                                    <m:t>𝑝</m:t>
                                  </m:r>
                                </m:e>
                                <m:sub>
                                  <m:r>
                                    <a:rPr kumimoji="1" lang="en-US" altLang="zh-CN" sz="2800" b="0" i="1" smtClean="0">
                                      <a:solidFill>
                                        <a:srgbClr val="00B0F0"/>
                                      </a:solidFill>
                                      <a:latin typeface="Cambria Math" charset="0"/>
                                    </a:rPr>
                                    <m:t>𝑖</m:t>
                                  </m:r>
                                </m:sub>
                              </m:sSub>
                              <m:r>
                                <a:rPr kumimoji="1" lang="en-US" altLang="zh-CN" sz="2800" b="0" i="1" smtClean="0">
                                  <a:solidFill>
                                    <a:srgbClr val="00B0F0"/>
                                  </a:solidFill>
                                  <a:latin typeface="Cambria Math" charset="0"/>
                                </a:rPr>
                                <m:t>−</m:t>
                              </m:r>
                              <m:sSub>
                                <m:sSubPr>
                                  <m:ctrlPr>
                                    <a:rPr kumimoji="1" lang="en-US" altLang="zh-CN" sz="2800" b="0" i="1" smtClean="0">
                                      <a:solidFill>
                                        <a:srgbClr val="00B0F0"/>
                                      </a:solidFill>
                                      <a:latin typeface="Cambria Math" charset="0"/>
                                    </a:rPr>
                                  </m:ctrlPr>
                                </m:sSubPr>
                                <m:e>
                                  <m:r>
                                    <a:rPr kumimoji="1" lang="en-US" altLang="zh-CN" sz="2800" b="0" i="1" smtClean="0">
                                      <a:solidFill>
                                        <a:srgbClr val="00B0F0"/>
                                      </a:solidFill>
                                      <a:latin typeface="Cambria Math" charset="0"/>
                                    </a:rPr>
                                    <m:t>𝑝</m:t>
                                  </m:r>
                                </m:e>
                                <m:sub>
                                  <m:r>
                                    <a:rPr kumimoji="1" lang="en-US" altLang="zh-CN" sz="2800" b="0" i="1" smtClean="0">
                                      <a:solidFill>
                                        <a:srgbClr val="00B0F0"/>
                                      </a:solidFill>
                                      <a:latin typeface="Cambria Math" charset="0"/>
                                    </a:rPr>
                                    <m:t>𝑗</m:t>
                                  </m:r>
                                </m:sub>
                              </m:sSub>
                            </m:e>
                          </m:d>
                        </m:den>
                      </m:f>
                      <m:func>
                        <m:funcPr>
                          <m:ctrlPr>
                            <a:rPr kumimoji="1" lang="en-US" altLang="zh-CN" sz="2800" b="0" i="1" smtClean="0">
                              <a:latin typeface="Cambria Math" charset="0"/>
                            </a:rPr>
                          </m:ctrlPr>
                        </m:funcPr>
                        <m:fName>
                          <m:r>
                            <m:rPr>
                              <m:sty m:val="p"/>
                            </m:rPr>
                            <a:rPr kumimoji="1" lang="en-US" altLang="zh-CN" sz="2800" b="0" i="0" smtClean="0">
                              <a:latin typeface="Cambria Math" charset="0"/>
                            </a:rPr>
                            <m:t>exp</m:t>
                          </m:r>
                        </m:fName>
                        <m:e>
                          <m:d>
                            <m:dPr>
                              <m:begChr m:val="{"/>
                              <m:endChr m:val="}"/>
                              <m:ctrlPr>
                                <a:rPr kumimoji="1" lang="en-US" altLang="zh-CN" sz="2800" b="0" i="1" smtClean="0">
                                  <a:latin typeface="Cambria Math" charset="0"/>
                                </a:rPr>
                              </m:ctrlPr>
                            </m:dPr>
                            <m:e>
                              <m:r>
                                <a:rPr kumimoji="1" lang="en-US" altLang="zh-CN" sz="2800" b="0" i="1" smtClean="0">
                                  <a:latin typeface="Cambria Math" charset="0"/>
                                </a:rPr>
                                <m:t>−</m:t>
                              </m:r>
                              <m:r>
                                <a:rPr kumimoji="1" lang="en-US" altLang="zh-CN" sz="2800" b="0" i="1" smtClean="0">
                                  <a:latin typeface="Cambria Math" charset="0"/>
                                </a:rPr>
                                <m:t>𝛽</m:t>
                              </m:r>
                              <m:sSup>
                                <m:sSupPr>
                                  <m:ctrlPr>
                                    <a:rPr kumimoji="1" lang="en-US" altLang="zh-CN" sz="2800" b="0" i="1" smtClean="0">
                                      <a:latin typeface="Cambria Math" charset="0"/>
                                    </a:rPr>
                                  </m:ctrlPr>
                                </m:sSupPr>
                                <m:e>
                                  <m:d>
                                    <m:dPr>
                                      <m:begChr m:val="|"/>
                                      <m:endChr m:val="|"/>
                                      <m:ctrlPr>
                                        <a:rPr kumimoji="1" lang="en-US" altLang="zh-CN" sz="2800" b="0" i="1" smtClean="0">
                                          <a:latin typeface="Cambria Math" charset="0"/>
                                        </a:rPr>
                                      </m:ctrlPr>
                                    </m:dPr>
                                    <m:e>
                                      <m:sSub>
                                        <m:sSubPr>
                                          <m:ctrlPr>
                                            <a:rPr kumimoji="1" lang="en-US" altLang="zh-CN" sz="2800" b="0" i="1" smtClean="0">
                                              <a:solidFill>
                                                <a:srgbClr val="00B050"/>
                                              </a:solidFill>
                                              <a:latin typeface="Cambria Math" charset="0"/>
                                            </a:rPr>
                                          </m:ctrlPr>
                                        </m:sSubPr>
                                        <m:e>
                                          <m:r>
                                            <a:rPr kumimoji="1" lang="en-US" altLang="zh-CN" sz="2800" b="0" i="1" smtClean="0">
                                              <a:solidFill>
                                                <a:srgbClr val="00B050"/>
                                              </a:solidFill>
                                              <a:latin typeface="Cambria Math" charset="0"/>
                                            </a:rPr>
                                            <m:t>𝐼</m:t>
                                          </m:r>
                                        </m:e>
                                        <m:sub>
                                          <m:r>
                                            <a:rPr kumimoji="1" lang="en-US" altLang="zh-CN" sz="2800" b="0" i="1" smtClean="0">
                                              <a:solidFill>
                                                <a:srgbClr val="00B050"/>
                                              </a:solidFill>
                                              <a:latin typeface="Cambria Math" charset="0"/>
                                            </a:rPr>
                                            <m:t>𝑖</m:t>
                                          </m:r>
                                        </m:sub>
                                      </m:sSub>
                                      <m:r>
                                        <a:rPr kumimoji="1" lang="en-US" altLang="zh-CN" sz="2800" b="0" i="1" smtClean="0">
                                          <a:solidFill>
                                            <a:srgbClr val="00B050"/>
                                          </a:solidFill>
                                          <a:latin typeface="Cambria Math" charset="0"/>
                                        </a:rPr>
                                        <m:t>−</m:t>
                                      </m:r>
                                      <m:sSub>
                                        <m:sSubPr>
                                          <m:ctrlPr>
                                            <a:rPr kumimoji="1" lang="en-US" altLang="zh-CN" sz="2800" b="0" i="1" smtClean="0">
                                              <a:solidFill>
                                                <a:srgbClr val="00B050"/>
                                              </a:solidFill>
                                              <a:latin typeface="Cambria Math" charset="0"/>
                                            </a:rPr>
                                          </m:ctrlPr>
                                        </m:sSubPr>
                                        <m:e>
                                          <m:r>
                                            <a:rPr kumimoji="1" lang="en-US" altLang="zh-CN" sz="2800" b="0" i="1" smtClean="0">
                                              <a:solidFill>
                                                <a:srgbClr val="00B050"/>
                                              </a:solidFill>
                                              <a:latin typeface="Cambria Math" charset="0"/>
                                            </a:rPr>
                                            <m:t>𝐼</m:t>
                                          </m:r>
                                        </m:e>
                                        <m:sub>
                                          <m:r>
                                            <a:rPr kumimoji="1" lang="en-US" altLang="zh-CN" sz="2800" b="0" i="1" smtClean="0">
                                              <a:solidFill>
                                                <a:srgbClr val="00B050"/>
                                              </a:solidFill>
                                              <a:latin typeface="Cambria Math" charset="0"/>
                                            </a:rPr>
                                            <m:t>𝑗</m:t>
                                          </m:r>
                                        </m:sub>
                                      </m:sSub>
                                    </m:e>
                                  </m:d>
                                </m:e>
                                <m:sup>
                                  <m:r>
                                    <a:rPr kumimoji="1" lang="en-US" altLang="zh-CN" sz="2800" b="0" i="1" smtClean="0">
                                      <a:latin typeface="Cambria Math" charset="0"/>
                                    </a:rPr>
                                    <m:t>2</m:t>
                                  </m:r>
                                </m:sup>
                              </m:sSup>
                            </m:e>
                          </m:d>
                        </m:e>
                      </m:func>
                    </m:oMath>
                  </m:oMathPara>
                </a14:m>
                <a:endParaRPr kumimoji="1" lang="zh-CN" altLang="en-US" sz="2800" dirty="0"/>
              </a:p>
            </p:txBody>
          </p:sp>
        </mc:Choice>
        <mc:Fallback xmlns="">
          <p:sp>
            <p:nvSpPr>
              <p:cNvPr id="11" name="文本框 10"/>
              <p:cNvSpPr txBox="1">
                <a:spLocks noRot="1" noChangeAspect="1" noMove="1" noResize="1" noEditPoints="1" noAdjustHandles="1" noChangeArrowheads="1" noChangeShapeType="1" noTextEdit="1"/>
              </p:cNvSpPr>
              <p:nvPr/>
            </p:nvSpPr>
            <p:spPr>
              <a:xfrm>
                <a:off x="2443945" y="4488347"/>
                <a:ext cx="5101268" cy="964944"/>
              </a:xfrm>
              <a:prstGeom prst="rect">
                <a:avLst/>
              </a:prstGeom>
              <a:blipFill rotWithShape="0">
                <a:blip r:embed="rId6"/>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4677085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Image Segmentation</a:t>
            </a:r>
            <a:endParaRPr kumimoji="1" lang="zh-CN" altLang="en-US" dirty="0"/>
          </a:p>
        </p:txBody>
      </p:sp>
      <p:pic>
        <p:nvPicPr>
          <p:cNvPr id="4" name="内容占位符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689085" y="1471257"/>
            <a:ext cx="5156200" cy="1993900"/>
          </a:xfrm>
          <a:prstGeom prst="rect">
            <a:avLst/>
          </a:prstGeom>
        </p:spPr>
      </p:pic>
      <p:pic>
        <p:nvPicPr>
          <p:cNvPr id="6" name="图片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02941" y="1471257"/>
            <a:ext cx="1993900" cy="2171700"/>
          </a:xfrm>
          <a:prstGeom prst="rect">
            <a:avLst/>
          </a:prstGeom>
        </p:spPr>
      </p:pic>
      <p:sp>
        <p:nvSpPr>
          <p:cNvPr id="8" name="文本框 7"/>
          <p:cNvSpPr txBox="1"/>
          <p:nvPr/>
        </p:nvSpPr>
        <p:spPr>
          <a:xfrm>
            <a:off x="2443945" y="5691240"/>
            <a:ext cx="3839488" cy="707886"/>
          </a:xfrm>
          <a:prstGeom prst="rect">
            <a:avLst/>
          </a:prstGeom>
          <a:noFill/>
          <a:ln w="34925">
            <a:solidFill>
              <a:schemeClr val="tx1"/>
            </a:solidFill>
          </a:ln>
        </p:spPr>
        <p:txBody>
          <a:bodyPr wrap="square" rtlCol="0">
            <a:spAutoFit/>
          </a:bodyPr>
          <a:lstStyle/>
          <a:p>
            <a:r>
              <a:rPr kumimoji="1" lang="en-US" altLang="zh-CN" sz="2000" dirty="0" smtClean="0"/>
              <a:t>Can </a:t>
            </a:r>
            <a:r>
              <a:rPr kumimoji="1" lang="en-US" altLang="zh-CN" sz="2000" smtClean="0"/>
              <a:t>be solved in polynomial time, with global optimal</a:t>
            </a:r>
            <a:endParaRPr kumimoji="1" lang="zh-CN" altLang="en-US" sz="2000" dirty="0"/>
          </a:p>
        </p:txBody>
      </p:sp>
      <mc:AlternateContent xmlns:mc="http://schemas.openxmlformats.org/markup-compatibility/2006" xmlns:a14="http://schemas.microsoft.com/office/drawing/2010/main">
        <mc:Choice Requires="a14">
          <p:sp>
            <p:nvSpPr>
              <p:cNvPr id="10" name="文本框 9"/>
              <p:cNvSpPr txBox="1"/>
              <p:nvPr/>
            </p:nvSpPr>
            <p:spPr>
              <a:xfrm>
                <a:off x="292315" y="3691417"/>
                <a:ext cx="8563818" cy="8639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2200" b="0" i="1" smtClean="0">
                          <a:latin typeface="Cambria Math" charset="0"/>
                        </a:rPr>
                        <m:t>𝐸</m:t>
                      </m:r>
                      <m:d>
                        <m:dPr>
                          <m:ctrlPr>
                            <a:rPr kumimoji="1" lang="en-US" altLang="zh-CN" sz="2200" b="0" i="1" smtClean="0">
                              <a:latin typeface="Cambria Math" charset="0"/>
                            </a:rPr>
                          </m:ctrlPr>
                        </m:dPr>
                        <m:e>
                          <m:r>
                            <a:rPr kumimoji="1" lang="en-US" altLang="zh-CN" sz="2200" b="1" i="1" smtClean="0">
                              <a:latin typeface="Cambria Math" charset="0"/>
                            </a:rPr>
                            <m:t>𝒙</m:t>
                          </m:r>
                        </m:e>
                      </m:d>
                      <m:r>
                        <a:rPr kumimoji="1" lang="en-US" altLang="zh-CN" sz="2200" b="0" i="1" smtClean="0">
                          <a:latin typeface="Cambria Math" charset="0"/>
                        </a:rPr>
                        <m:t>=</m:t>
                      </m:r>
                      <m:nary>
                        <m:naryPr>
                          <m:chr m:val="∑"/>
                          <m:supHide m:val="on"/>
                          <m:ctrlPr>
                            <a:rPr kumimoji="1" lang="en-US" altLang="zh-CN" sz="2200" b="0" i="1" smtClean="0">
                              <a:latin typeface="Cambria Math" charset="0"/>
                            </a:rPr>
                          </m:ctrlPr>
                        </m:naryPr>
                        <m:sub>
                          <m:r>
                            <m:rPr>
                              <m:brk m:alnAt="7"/>
                            </m:rPr>
                            <a:rPr kumimoji="1" lang="en-US" altLang="zh-CN" sz="2200" b="0" i="1" smtClean="0">
                              <a:latin typeface="Cambria Math" charset="0"/>
                            </a:rPr>
                            <m:t>𝑖</m:t>
                          </m:r>
                          <m:r>
                            <a:rPr kumimoji="1" lang="en-US" altLang="zh-CN" sz="2200" b="0" i="1" smtClean="0">
                              <a:latin typeface="Cambria Math" charset="0"/>
                            </a:rPr>
                            <m:t>∈</m:t>
                          </m:r>
                          <m:r>
                            <a:rPr kumimoji="1" lang="en-US" altLang="zh-CN" sz="2200" b="0" i="1" smtClean="0">
                              <a:latin typeface="Cambria Math" charset="0"/>
                            </a:rPr>
                            <m:t>𝑁</m:t>
                          </m:r>
                        </m:sub>
                        <m:sup/>
                        <m:e>
                          <m:d>
                            <m:dPr>
                              <m:ctrlPr>
                                <a:rPr kumimoji="1" lang="en-US" altLang="zh-CN" sz="2200" b="0" i="1" smtClean="0">
                                  <a:latin typeface="Cambria Math" charset="0"/>
                                </a:rPr>
                              </m:ctrlPr>
                            </m:dPr>
                            <m:e>
                              <m:sSub>
                                <m:sSubPr>
                                  <m:ctrlPr>
                                    <a:rPr kumimoji="1" lang="en-US" altLang="zh-CN" sz="2200" i="1">
                                      <a:latin typeface="Cambria Math" charset="0"/>
                                    </a:rPr>
                                  </m:ctrlPr>
                                </m:sSubPr>
                                <m:e>
                                  <m:r>
                                    <a:rPr kumimoji="1" lang="en-US" altLang="zh-CN" sz="2200" i="1">
                                      <a:latin typeface="Cambria Math" charset="0"/>
                                    </a:rPr>
                                    <m:t>𝑃</m:t>
                                  </m:r>
                                </m:e>
                                <m:sub>
                                  <m:r>
                                    <a:rPr kumimoji="1" lang="en-US" altLang="zh-CN" sz="2200" i="1">
                                      <a:latin typeface="Cambria Math" charset="0"/>
                                    </a:rPr>
                                    <m:t>𝐹</m:t>
                                  </m:r>
                                </m:sub>
                              </m:sSub>
                              <m:d>
                                <m:dPr>
                                  <m:ctrlPr>
                                    <a:rPr kumimoji="1" lang="en-US" altLang="zh-CN" sz="2200" i="1">
                                      <a:latin typeface="Cambria Math" charset="0"/>
                                    </a:rPr>
                                  </m:ctrlPr>
                                </m:dPr>
                                <m:e>
                                  <m:sSub>
                                    <m:sSubPr>
                                      <m:ctrlPr>
                                        <a:rPr kumimoji="1" lang="en-US" altLang="zh-CN" sz="2200" i="1">
                                          <a:latin typeface="Cambria Math" charset="0"/>
                                        </a:rPr>
                                      </m:ctrlPr>
                                    </m:sSubPr>
                                    <m:e>
                                      <m:r>
                                        <a:rPr kumimoji="1" lang="en-US" altLang="zh-CN" sz="2200" i="1">
                                          <a:latin typeface="Cambria Math" charset="0"/>
                                        </a:rPr>
                                        <m:t>𝐼</m:t>
                                      </m:r>
                                    </m:e>
                                    <m:sub>
                                      <m:r>
                                        <a:rPr kumimoji="1" lang="en-US" altLang="zh-CN" sz="2200" i="1">
                                          <a:latin typeface="Cambria Math" charset="0"/>
                                        </a:rPr>
                                        <m:t>𝑖</m:t>
                                      </m:r>
                                    </m:sub>
                                  </m:sSub>
                                  <m:r>
                                    <a:rPr kumimoji="1" lang="en-US" altLang="zh-CN" sz="2200" i="1">
                                      <a:latin typeface="Cambria Math" charset="0"/>
                                    </a:rPr>
                                    <m:t>,</m:t>
                                  </m:r>
                                  <m:sSub>
                                    <m:sSubPr>
                                      <m:ctrlPr>
                                        <a:rPr kumimoji="1" lang="en-US" altLang="zh-CN" sz="2200" i="1">
                                          <a:latin typeface="Cambria Math" charset="0"/>
                                        </a:rPr>
                                      </m:ctrlPr>
                                    </m:sSubPr>
                                    <m:e>
                                      <m:r>
                                        <m:rPr>
                                          <m:sty m:val="p"/>
                                        </m:rPr>
                                        <a:rPr kumimoji="1" lang="en-US" altLang="zh-CN" sz="2200">
                                          <a:latin typeface="Cambria Math" charset="0"/>
                                        </a:rPr>
                                        <m:t>Θ</m:t>
                                      </m:r>
                                    </m:e>
                                    <m:sub>
                                      <m:r>
                                        <a:rPr kumimoji="1" lang="en-US" altLang="zh-CN" sz="2200" i="1">
                                          <a:latin typeface="Cambria Math" charset="0"/>
                                        </a:rPr>
                                        <m:t>𝐹</m:t>
                                      </m:r>
                                    </m:sub>
                                  </m:sSub>
                                </m:e>
                              </m:d>
                              <m:d>
                                <m:dPr>
                                  <m:begChr m:val="["/>
                                  <m:endChr m:val="]"/>
                                  <m:ctrlPr>
                                    <a:rPr kumimoji="1" lang="en-US" altLang="zh-CN" sz="2200" i="1">
                                      <a:latin typeface="Cambria Math" charset="0"/>
                                    </a:rPr>
                                  </m:ctrlPr>
                                </m:dPr>
                                <m:e>
                                  <m:sSub>
                                    <m:sSubPr>
                                      <m:ctrlPr>
                                        <a:rPr kumimoji="1" lang="en-US" altLang="zh-CN" sz="2200" i="1">
                                          <a:latin typeface="Cambria Math" charset="0"/>
                                        </a:rPr>
                                      </m:ctrlPr>
                                    </m:sSubPr>
                                    <m:e>
                                      <m:r>
                                        <a:rPr kumimoji="1" lang="en-US" altLang="zh-CN" sz="2200" i="1">
                                          <a:latin typeface="Cambria Math" charset="0"/>
                                        </a:rPr>
                                        <m:t>𝑥</m:t>
                                      </m:r>
                                    </m:e>
                                    <m:sub>
                                      <m:r>
                                        <a:rPr kumimoji="1" lang="en-US" altLang="zh-CN" sz="2200" i="1">
                                          <a:latin typeface="Cambria Math" charset="0"/>
                                        </a:rPr>
                                        <m:t>𝑖</m:t>
                                      </m:r>
                                    </m:sub>
                                  </m:sSub>
                                  <m:r>
                                    <a:rPr kumimoji="1" lang="en-US" altLang="zh-CN" sz="2200" i="1">
                                      <a:latin typeface="Cambria Math" charset="0"/>
                                    </a:rPr>
                                    <m:t>=1</m:t>
                                  </m:r>
                                </m:e>
                              </m:d>
                              <m:r>
                                <a:rPr kumimoji="1" lang="en-US" altLang="zh-CN" sz="2200" i="1">
                                  <a:latin typeface="Cambria Math" charset="0"/>
                                </a:rPr>
                                <m:t>+</m:t>
                              </m:r>
                              <m:sSub>
                                <m:sSubPr>
                                  <m:ctrlPr>
                                    <a:rPr kumimoji="1" lang="en-US" altLang="zh-CN" sz="2200" i="1">
                                      <a:latin typeface="Cambria Math" charset="0"/>
                                    </a:rPr>
                                  </m:ctrlPr>
                                </m:sSubPr>
                                <m:e>
                                  <m:r>
                                    <a:rPr kumimoji="1" lang="en-US" altLang="zh-CN" sz="2200" i="1">
                                      <a:latin typeface="Cambria Math" charset="0"/>
                                    </a:rPr>
                                    <m:t>𝑃</m:t>
                                  </m:r>
                                </m:e>
                                <m:sub>
                                  <m:r>
                                    <a:rPr kumimoji="1" lang="en-US" altLang="zh-CN" sz="2200" i="1">
                                      <a:latin typeface="Cambria Math" charset="0"/>
                                    </a:rPr>
                                    <m:t>𝐵</m:t>
                                  </m:r>
                                </m:sub>
                              </m:sSub>
                              <m:d>
                                <m:dPr>
                                  <m:ctrlPr>
                                    <a:rPr kumimoji="1" lang="en-US" altLang="zh-CN" sz="2200" i="1">
                                      <a:latin typeface="Cambria Math" charset="0"/>
                                    </a:rPr>
                                  </m:ctrlPr>
                                </m:dPr>
                                <m:e>
                                  <m:sSub>
                                    <m:sSubPr>
                                      <m:ctrlPr>
                                        <a:rPr kumimoji="1" lang="en-US" altLang="zh-CN" sz="2200" i="1">
                                          <a:latin typeface="Cambria Math" charset="0"/>
                                        </a:rPr>
                                      </m:ctrlPr>
                                    </m:sSubPr>
                                    <m:e>
                                      <m:r>
                                        <a:rPr kumimoji="1" lang="en-US" altLang="zh-CN" sz="2200" i="1">
                                          <a:latin typeface="Cambria Math" charset="0"/>
                                        </a:rPr>
                                        <m:t>𝐼</m:t>
                                      </m:r>
                                    </m:e>
                                    <m:sub>
                                      <m:r>
                                        <a:rPr kumimoji="1" lang="en-US" altLang="zh-CN" sz="2200" i="1">
                                          <a:latin typeface="Cambria Math" charset="0"/>
                                        </a:rPr>
                                        <m:t>𝑖</m:t>
                                      </m:r>
                                    </m:sub>
                                  </m:sSub>
                                  <m:r>
                                    <a:rPr kumimoji="1" lang="en-US" altLang="zh-CN" sz="2200" i="1">
                                      <a:latin typeface="Cambria Math" charset="0"/>
                                    </a:rPr>
                                    <m:t>,</m:t>
                                  </m:r>
                                  <m:sSub>
                                    <m:sSubPr>
                                      <m:ctrlPr>
                                        <a:rPr kumimoji="1" lang="en-US" altLang="zh-CN" sz="2200" i="1">
                                          <a:latin typeface="Cambria Math" charset="0"/>
                                        </a:rPr>
                                      </m:ctrlPr>
                                    </m:sSubPr>
                                    <m:e>
                                      <m:r>
                                        <m:rPr>
                                          <m:sty m:val="p"/>
                                        </m:rPr>
                                        <a:rPr kumimoji="1" lang="en-US" altLang="zh-CN" sz="2200">
                                          <a:latin typeface="Cambria Math" charset="0"/>
                                        </a:rPr>
                                        <m:t>Θ</m:t>
                                      </m:r>
                                    </m:e>
                                    <m:sub>
                                      <m:r>
                                        <a:rPr kumimoji="1" lang="en-US" altLang="zh-CN" sz="2200" i="1">
                                          <a:latin typeface="Cambria Math" charset="0"/>
                                        </a:rPr>
                                        <m:t>𝐵</m:t>
                                      </m:r>
                                    </m:sub>
                                  </m:sSub>
                                </m:e>
                              </m:d>
                              <m:d>
                                <m:dPr>
                                  <m:begChr m:val="["/>
                                  <m:endChr m:val="]"/>
                                  <m:ctrlPr>
                                    <a:rPr kumimoji="1" lang="en-US" altLang="zh-CN" sz="2200" i="1">
                                      <a:latin typeface="Cambria Math" charset="0"/>
                                    </a:rPr>
                                  </m:ctrlPr>
                                </m:dPr>
                                <m:e>
                                  <m:sSub>
                                    <m:sSubPr>
                                      <m:ctrlPr>
                                        <a:rPr kumimoji="1" lang="en-US" altLang="zh-CN" sz="2200" i="1">
                                          <a:latin typeface="Cambria Math" charset="0"/>
                                        </a:rPr>
                                      </m:ctrlPr>
                                    </m:sSubPr>
                                    <m:e>
                                      <m:r>
                                        <a:rPr kumimoji="1" lang="en-US" altLang="zh-CN" sz="2200" i="1">
                                          <a:latin typeface="Cambria Math" charset="0"/>
                                        </a:rPr>
                                        <m:t>𝑥</m:t>
                                      </m:r>
                                    </m:e>
                                    <m:sub>
                                      <m:r>
                                        <a:rPr kumimoji="1" lang="en-US" altLang="zh-CN" sz="2200" i="1">
                                          <a:latin typeface="Cambria Math" charset="0"/>
                                        </a:rPr>
                                        <m:t>𝑖</m:t>
                                      </m:r>
                                    </m:sub>
                                  </m:sSub>
                                  <m:r>
                                    <a:rPr kumimoji="1" lang="en-US" altLang="zh-CN" sz="2200" i="1">
                                      <a:latin typeface="Cambria Math" charset="0"/>
                                    </a:rPr>
                                    <m:t>=0</m:t>
                                  </m:r>
                                </m:e>
                              </m:d>
                            </m:e>
                          </m:d>
                        </m:e>
                      </m:nary>
                      <m:r>
                        <a:rPr kumimoji="1" lang="en-US" altLang="zh-CN" sz="2200" b="0" i="1" smtClean="0">
                          <a:latin typeface="Cambria Math" charset="0"/>
                        </a:rPr>
                        <m:t>+</m:t>
                      </m:r>
                      <m:nary>
                        <m:naryPr>
                          <m:chr m:val="∑"/>
                          <m:supHide m:val="on"/>
                          <m:ctrlPr>
                            <a:rPr kumimoji="1" lang="en-US" altLang="zh-CN" sz="2200" b="0" i="1" smtClean="0">
                              <a:latin typeface="Cambria Math" charset="0"/>
                            </a:rPr>
                          </m:ctrlPr>
                        </m:naryPr>
                        <m:sub>
                          <m:r>
                            <m:rPr>
                              <m:brk m:alnAt="7"/>
                            </m:rPr>
                            <a:rPr kumimoji="1" lang="en-US" altLang="zh-CN" sz="2200" b="0" i="1" smtClean="0">
                              <a:latin typeface="Cambria Math" charset="0"/>
                            </a:rPr>
                            <m:t>𝑖</m:t>
                          </m:r>
                          <m:r>
                            <a:rPr kumimoji="1" lang="en-US" altLang="zh-CN" sz="2200" b="0" i="1" smtClean="0">
                              <a:latin typeface="Cambria Math" charset="0"/>
                            </a:rPr>
                            <m:t>𝑗</m:t>
                          </m:r>
                          <m:r>
                            <a:rPr kumimoji="1" lang="en-US" altLang="zh-CN" sz="2200" b="0" i="1" smtClean="0">
                              <a:latin typeface="Cambria Math" charset="0"/>
                            </a:rPr>
                            <m:t>∈</m:t>
                          </m:r>
                          <m:sSub>
                            <m:sSubPr>
                              <m:ctrlPr>
                                <a:rPr kumimoji="1" lang="en-US" altLang="zh-CN" sz="2200" b="0" i="1" smtClean="0">
                                  <a:latin typeface="Cambria Math" charset="0"/>
                                </a:rPr>
                              </m:ctrlPr>
                            </m:sSubPr>
                            <m:e>
                              <m:r>
                                <a:rPr kumimoji="1" lang="en-US" altLang="zh-CN" sz="2200" b="0" i="1" smtClean="0">
                                  <a:latin typeface="Cambria Math" charset="0"/>
                                </a:rPr>
                                <m:t>𝑁</m:t>
                              </m:r>
                            </m:e>
                            <m:sub>
                              <m:r>
                                <a:rPr kumimoji="1" lang="en-US" altLang="zh-CN" sz="2200" b="0" i="1" smtClean="0">
                                  <a:latin typeface="Cambria Math" charset="0"/>
                                </a:rPr>
                                <m:t>8</m:t>
                              </m:r>
                            </m:sub>
                          </m:sSub>
                        </m:sub>
                        <m:sup/>
                        <m:e>
                          <m:sSub>
                            <m:sSubPr>
                              <m:ctrlPr>
                                <a:rPr kumimoji="1" lang="en-US" altLang="zh-CN" sz="2200" b="0" i="1" smtClean="0">
                                  <a:latin typeface="Cambria Math" charset="0"/>
                                </a:rPr>
                              </m:ctrlPr>
                            </m:sSubPr>
                            <m:e>
                              <m:r>
                                <a:rPr kumimoji="1" lang="en-US" altLang="zh-CN" sz="2200" b="0" i="1" smtClean="0">
                                  <a:latin typeface="Cambria Math" charset="0"/>
                                </a:rPr>
                                <m:t>𝑤</m:t>
                              </m:r>
                            </m:e>
                            <m:sub>
                              <m:r>
                                <a:rPr kumimoji="1" lang="en-US" altLang="zh-CN" sz="2200" b="0" i="1" smtClean="0">
                                  <a:latin typeface="Cambria Math" charset="0"/>
                                </a:rPr>
                                <m:t>𝑖𝑗</m:t>
                              </m:r>
                            </m:sub>
                          </m:sSub>
                          <m:r>
                            <a:rPr kumimoji="1" lang="en-US" altLang="zh-CN" sz="2200" b="0" i="1" smtClean="0">
                              <a:latin typeface="Cambria Math" charset="0"/>
                            </a:rPr>
                            <m:t>[</m:t>
                          </m:r>
                          <m:sSub>
                            <m:sSubPr>
                              <m:ctrlPr>
                                <a:rPr kumimoji="1" lang="en-US" altLang="zh-CN" sz="2200" b="0" i="1" smtClean="0">
                                  <a:latin typeface="Cambria Math" charset="0"/>
                                </a:rPr>
                              </m:ctrlPr>
                            </m:sSubPr>
                            <m:e>
                              <m:r>
                                <a:rPr kumimoji="1" lang="en-US" altLang="zh-CN" sz="2200" b="0" i="1" smtClean="0">
                                  <a:latin typeface="Cambria Math" charset="0"/>
                                </a:rPr>
                                <m:t>𝑥</m:t>
                              </m:r>
                            </m:e>
                            <m:sub>
                              <m:r>
                                <a:rPr kumimoji="1" lang="en-US" altLang="zh-CN" sz="2200" b="0" i="1" smtClean="0">
                                  <a:latin typeface="Cambria Math" charset="0"/>
                                </a:rPr>
                                <m:t>𝑖</m:t>
                              </m:r>
                            </m:sub>
                          </m:sSub>
                          <m:r>
                            <a:rPr kumimoji="1" lang="en-US" altLang="zh-CN" sz="2200" b="0" i="1" smtClean="0">
                              <a:latin typeface="Cambria Math" charset="0"/>
                            </a:rPr>
                            <m:t>≠</m:t>
                          </m:r>
                          <m:sSub>
                            <m:sSubPr>
                              <m:ctrlPr>
                                <a:rPr kumimoji="1" lang="en-US" altLang="zh-CN" sz="2200" b="0" i="1" smtClean="0">
                                  <a:latin typeface="Cambria Math" charset="0"/>
                                </a:rPr>
                              </m:ctrlPr>
                            </m:sSubPr>
                            <m:e>
                              <m:r>
                                <a:rPr kumimoji="1" lang="en-US" altLang="zh-CN" sz="2200" b="0" i="1" smtClean="0">
                                  <a:latin typeface="Cambria Math" charset="0"/>
                                </a:rPr>
                                <m:t>𝑥</m:t>
                              </m:r>
                            </m:e>
                            <m:sub>
                              <m:r>
                                <a:rPr kumimoji="1" lang="en-US" altLang="zh-CN" sz="2200" b="0" i="1" smtClean="0">
                                  <a:latin typeface="Cambria Math" charset="0"/>
                                </a:rPr>
                                <m:t>𝑗</m:t>
                              </m:r>
                            </m:sub>
                          </m:sSub>
                          <m:r>
                            <a:rPr kumimoji="1" lang="en-US" altLang="zh-CN" sz="2200" b="0" i="1" smtClean="0">
                              <a:latin typeface="Cambria Math" charset="0"/>
                            </a:rPr>
                            <m:t>]</m:t>
                          </m:r>
                        </m:e>
                      </m:nary>
                    </m:oMath>
                  </m:oMathPara>
                </a14:m>
                <a:endParaRPr kumimoji="1" lang="zh-CN" altLang="en-US" sz="2200" dirty="0"/>
              </a:p>
            </p:txBody>
          </p:sp>
        </mc:Choice>
        <mc:Fallback xmlns="">
          <p:sp>
            <p:nvSpPr>
              <p:cNvPr id="10" name="文本框 9"/>
              <p:cNvSpPr txBox="1">
                <a:spLocks noRot="1" noChangeAspect="1" noMove="1" noResize="1" noEditPoints="1" noAdjustHandles="1" noChangeArrowheads="1" noChangeShapeType="1" noTextEdit="1"/>
              </p:cNvSpPr>
              <p:nvPr/>
            </p:nvSpPr>
            <p:spPr>
              <a:xfrm>
                <a:off x="292315" y="3691417"/>
                <a:ext cx="8563818" cy="863954"/>
              </a:xfrm>
              <a:prstGeom prst="rect">
                <a:avLst/>
              </a:prstGeom>
              <a:blipFill rotWithShape="0">
                <a:blip r:embed="rId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 name="文本框 4"/>
              <p:cNvSpPr txBox="1"/>
              <p:nvPr/>
            </p:nvSpPr>
            <p:spPr>
              <a:xfrm>
                <a:off x="2924930" y="4843998"/>
                <a:ext cx="2877518" cy="55861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zh-CN" sz="2800" b="0" i="1" smtClean="0">
                              <a:latin typeface="Cambria Math" charset="0"/>
                            </a:rPr>
                          </m:ctrlPr>
                        </m:sSupPr>
                        <m:e>
                          <m:r>
                            <a:rPr kumimoji="1" lang="en-US" altLang="zh-CN" sz="2800" b="1" i="1" smtClean="0">
                              <a:latin typeface="Cambria Math" charset="0"/>
                            </a:rPr>
                            <m:t>𝒙</m:t>
                          </m:r>
                        </m:e>
                        <m:sup>
                          <m:r>
                            <a:rPr kumimoji="1" lang="en-US" altLang="zh-CN" sz="2800" b="0" i="1" smtClean="0">
                              <a:latin typeface="Cambria Math" charset="0"/>
                            </a:rPr>
                            <m:t>∗</m:t>
                          </m:r>
                        </m:sup>
                      </m:sSup>
                      <m:r>
                        <a:rPr kumimoji="1" lang="en-US" altLang="zh-CN" sz="2800" b="0" i="1" smtClean="0">
                          <a:latin typeface="Cambria Math" charset="0"/>
                        </a:rPr>
                        <m:t>=</m:t>
                      </m:r>
                      <m:func>
                        <m:funcPr>
                          <m:ctrlPr>
                            <a:rPr kumimoji="1" lang="en-US" altLang="zh-CN" sz="2800" b="0" i="1" smtClean="0">
                              <a:latin typeface="Cambria Math" charset="0"/>
                            </a:rPr>
                          </m:ctrlPr>
                        </m:funcPr>
                        <m:fName>
                          <m:r>
                            <m:rPr>
                              <m:sty m:val="p"/>
                            </m:rPr>
                            <a:rPr kumimoji="1" lang="en-US" altLang="zh-CN" sz="2800" b="0" i="0" smtClean="0">
                              <a:latin typeface="Cambria Math" charset="0"/>
                            </a:rPr>
                            <m:t>arg</m:t>
                          </m:r>
                        </m:fName>
                        <m:e>
                          <m:func>
                            <m:funcPr>
                              <m:ctrlPr>
                                <a:rPr kumimoji="1" lang="en-US" altLang="zh-CN" sz="2800" b="0" i="1" smtClean="0">
                                  <a:latin typeface="Cambria Math" charset="0"/>
                                </a:rPr>
                              </m:ctrlPr>
                            </m:funcPr>
                            <m:fName>
                              <m:limLow>
                                <m:limLowPr>
                                  <m:ctrlPr>
                                    <a:rPr kumimoji="1" lang="en-US" altLang="zh-CN" sz="2800" b="0" i="1" smtClean="0">
                                      <a:latin typeface="Cambria Math" charset="0"/>
                                    </a:rPr>
                                  </m:ctrlPr>
                                </m:limLowPr>
                                <m:e>
                                  <m:r>
                                    <m:rPr>
                                      <m:sty m:val="p"/>
                                    </m:rPr>
                                    <a:rPr kumimoji="1" lang="en-US" altLang="zh-CN" sz="2800" b="0" i="0" smtClean="0">
                                      <a:latin typeface="Cambria Math" charset="0"/>
                                    </a:rPr>
                                    <m:t>min</m:t>
                                  </m:r>
                                </m:e>
                                <m:lim>
                                  <m:r>
                                    <a:rPr kumimoji="1" lang="en-US" altLang="zh-CN" sz="2800" b="1" i="0" smtClean="0">
                                      <a:latin typeface="Cambria Math" charset="0"/>
                                    </a:rPr>
                                    <m:t>𝐱</m:t>
                                  </m:r>
                                </m:lim>
                              </m:limLow>
                            </m:fName>
                            <m:e>
                              <m:r>
                                <a:rPr kumimoji="1" lang="en-US" altLang="zh-CN" sz="2800" b="0" i="1" smtClean="0">
                                  <a:latin typeface="Cambria Math" charset="0"/>
                                </a:rPr>
                                <m:t>𝐸</m:t>
                              </m:r>
                              <m:d>
                                <m:dPr>
                                  <m:ctrlPr>
                                    <a:rPr kumimoji="1" lang="en-US" altLang="zh-CN" sz="2800" b="0" i="1" smtClean="0">
                                      <a:latin typeface="Cambria Math" charset="0"/>
                                    </a:rPr>
                                  </m:ctrlPr>
                                </m:dPr>
                                <m:e>
                                  <m:r>
                                    <a:rPr kumimoji="1" lang="en-US" altLang="zh-CN" sz="2800" b="1" i="1" smtClean="0">
                                      <a:latin typeface="Cambria Math" charset="0"/>
                                    </a:rPr>
                                    <m:t>𝒙</m:t>
                                  </m:r>
                                </m:e>
                              </m:d>
                            </m:e>
                          </m:func>
                        </m:e>
                      </m:func>
                    </m:oMath>
                  </m:oMathPara>
                </a14:m>
                <a:endParaRPr kumimoji="1" lang="zh-CN" altLang="en-US" sz="2800" dirty="0"/>
              </a:p>
            </p:txBody>
          </p:sp>
        </mc:Choice>
        <mc:Fallback xmlns="">
          <p:sp>
            <p:nvSpPr>
              <p:cNvPr id="5" name="文本框 4"/>
              <p:cNvSpPr txBox="1">
                <a:spLocks noRot="1" noChangeAspect="1" noMove="1" noResize="1" noEditPoints="1" noAdjustHandles="1" noChangeArrowheads="1" noChangeShapeType="1" noTextEdit="1"/>
              </p:cNvSpPr>
              <p:nvPr/>
            </p:nvSpPr>
            <p:spPr>
              <a:xfrm>
                <a:off x="2924930" y="4843998"/>
                <a:ext cx="2877518" cy="558614"/>
              </a:xfrm>
              <a:prstGeom prst="rect">
                <a:avLst/>
              </a:prstGeom>
              <a:blipFill rotWithShape="0">
                <a:blip r:embed="rId5"/>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6895966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GrabCut</a:t>
            </a:r>
            <a:endParaRPr kumimoji="1" lang="zh-CN" altLang="en-US" dirty="0"/>
          </a:p>
        </p:txBody>
      </p:sp>
      <p:pic>
        <p:nvPicPr>
          <p:cNvPr id="4" name="内容占位符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590367" y="1466547"/>
            <a:ext cx="2931752" cy="2186104"/>
          </a:xfrm>
          <a:prstGeom prst="rect">
            <a:avLst/>
          </a:prstGeom>
        </p:spPr>
      </p:pic>
      <p:pic>
        <p:nvPicPr>
          <p:cNvPr id="7" name="图片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87634" y="1466548"/>
            <a:ext cx="2016701" cy="2186104"/>
          </a:xfrm>
          <a:prstGeom prst="rect">
            <a:avLst/>
          </a:prstGeom>
        </p:spPr>
      </p:pic>
      <p:sp>
        <p:nvSpPr>
          <p:cNvPr id="12" name="文本框 11"/>
          <p:cNvSpPr txBox="1"/>
          <p:nvPr/>
        </p:nvSpPr>
        <p:spPr>
          <a:xfrm>
            <a:off x="516574" y="5552807"/>
            <a:ext cx="8113222" cy="707886"/>
          </a:xfrm>
          <a:prstGeom prst="rect">
            <a:avLst/>
          </a:prstGeom>
          <a:noFill/>
          <a:ln w="19050">
            <a:solidFill>
              <a:schemeClr val="tx1"/>
            </a:solidFill>
          </a:ln>
        </p:spPr>
        <p:txBody>
          <a:bodyPr wrap="square" rtlCol="0">
            <a:spAutoFit/>
          </a:bodyPr>
          <a:lstStyle/>
          <a:p>
            <a:pPr algn="just"/>
            <a:r>
              <a:rPr lang="en-US" altLang="zh-CN" sz="2000" b="1" dirty="0" smtClean="0">
                <a:ln w="0"/>
                <a:effectLst>
                  <a:outerShdw blurRad="38100" dist="19050" dir="2700000" algn="tl" rotWithShape="0">
                    <a:schemeClr val="dk1">
                      <a:alpha val="40000"/>
                    </a:schemeClr>
                  </a:outerShdw>
                </a:effectLst>
              </a:rPr>
              <a:t>Main problem in this talk:</a:t>
            </a:r>
            <a:r>
              <a:rPr lang="en-US" altLang="zh-CN" sz="2000" dirty="0" smtClean="0">
                <a:ln w="0"/>
                <a:effectLst>
                  <a:outerShdw blurRad="38100" dist="19050" dir="2700000" algn="tl" rotWithShape="0">
                    <a:schemeClr val="dk1">
                      <a:alpha val="40000"/>
                    </a:schemeClr>
                  </a:outerShdw>
                </a:effectLst>
              </a:rPr>
              <a:t> What </a:t>
            </a:r>
            <a:r>
              <a:rPr lang="en-US" altLang="zh-CN" sz="2000" dirty="0">
                <a:ln w="0"/>
                <a:effectLst>
                  <a:outerShdw blurRad="38100" dist="19050" dir="2700000" algn="tl" rotWithShape="0">
                    <a:schemeClr val="dk1">
                      <a:alpha val="40000"/>
                    </a:schemeClr>
                  </a:outerShdw>
                </a:effectLst>
              </a:rPr>
              <a:t>is the best optimization and modelling to jointly optimize for appearance and </a:t>
            </a:r>
            <a:r>
              <a:rPr lang="en-US" altLang="zh-CN" sz="2000" dirty="0" smtClean="0">
                <a:ln w="0"/>
                <a:effectLst>
                  <a:outerShdw blurRad="38100" dist="19050" dir="2700000" algn="tl" rotWithShape="0">
                    <a:schemeClr val="dk1">
                      <a:alpha val="40000"/>
                    </a:schemeClr>
                  </a:outerShdw>
                </a:effectLst>
              </a:rPr>
              <a:t>segmentation. </a:t>
            </a:r>
            <a:endParaRPr lang="en-US" altLang="zh-CN" sz="2000" dirty="0">
              <a:ln w="0"/>
              <a:effectLst>
                <a:outerShdw blurRad="38100" dist="19050" dir="2700000" algn="tl" rotWithShape="0">
                  <a:schemeClr val="dk1">
                    <a:alpha val="40000"/>
                  </a:schemeClr>
                </a:outerShdw>
              </a:effectLst>
            </a:endParaRPr>
          </a:p>
        </p:txBody>
      </p:sp>
      <mc:AlternateContent xmlns:mc="http://schemas.openxmlformats.org/markup-compatibility/2006" xmlns:a14="http://schemas.microsoft.com/office/drawing/2010/main">
        <mc:Choice Requires="a14">
          <p:sp>
            <p:nvSpPr>
              <p:cNvPr id="10" name="文本框 9"/>
              <p:cNvSpPr txBox="1"/>
              <p:nvPr/>
            </p:nvSpPr>
            <p:spPr>
              <a:xfrm>
                <a:off x="292315" y="3691417"/>
                <a:ext cx="8563818" cy="8639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2200" b="0" i="1" smtClean="0">
                          <a:latin typeface="Cambria Math" charset="0"/>
                        </a:rPr>
                        <m:t>𝐸</m:t>
                      </m:r>
                      <m:d>
                        <m:dPr>
                          <m:ctrlPr>
                            <a:rPr kumimoji="1" lang="en-US" altLang="zh-CN" sz="2200" b="0" i="1" smtClean="0">
                              <a:latin typeface="Cambria Math" charset="0"/>
                            </a:rPr>
                          </m:ctrlPr>
                        </m:dPr>
                        <m:e>
                          <m:r>
                            <a:rPr kumimoji="1" lang="en-US" altLang="zh-CN" sz="2200" b="1" i="1" smtClean="0">
                              <a:latin typeface="Cambria Math" charset="0"/>
                            </a:rPr>
                            <m:t>𝒙</m:t>
                          </m:r>
                        </m:e>
                      </m:d>
                      <m:r>
                        <a:rPr kumimoji="1" lang="en-US" altLang="zh-CN" sz="2200" b="0" i="1" smtClean="0">
                          <a:latin typeface="Cambria Math" charset="0"/>
                        </a:rPr>
                        <m:t>=</m:t>
                      </m:r>
                      <m:nary>
                        <m:naryPr>
                          <m:chr m:val="∑"/>
                          <m:supHide m:val="on"/>
                          <m:ctrlPr>
                            <a:rPr kumimoji="1" lang="en-US" altLang="zh-CN" sz="2200" b="0" i="1" smtClean="0">
                              <a:latin typeface="Cambria Math" charset="0"/>
                            </a:rPr>
                          </m:ctrlPr>
                        </m:naryPr>
                        <m:sub>
                          <m:r>
                            <m:rPr>
                              <m:brk m:alnAt="7"/>
                            </m:rPr>
                            <a:rPr kumimoji="1" lang="en-US" altLang="zh-CN" sz="2200" b="0" i="1" smtClean="0">
                              <a:latin typeface="Cambria Math" charset="0"/>
                            </a:rPr>
                            <m:t>𝑖</m:t>
                          </m:r>
                          <m:r>
                            <a:rPr kumimoji="1" lang="en-US" altLang="zh-CN" sz="2200" b="0" i="1" smtClean="0">
                              <a:latin typeface="Cambria Math" charset="0"/>
                            </a:rPr>
                            <m:t>∈</m:t>
                          </m:r>
                          <m:r>
                            <a:rPr kumimoji="1" lang="en-US" altLang="zh-CN" sz="2200" b="0" i="1" smtClean="0">
                              <a:latin typeface="Cambria Math" charset="0"/>
                            </a:rPr>
                            <m:t>𝑁</m:t>
                          </m:r>
                        </m:sub>
                        <m:sup/>
                        <m:e>
                          <m:d>
                            <m:dPr>
                              <m:ctrlPr>
                                <a:rPr kumimoji="1" lang="en-US" altLang="zh-CN" sz="2200" b="0" i="1" smtClean="0">
                                  <a:latin typeface="Cambria Math" charset="0"/>
                                </a:rPr>
                              </m:ctrlPr>
                            </m:dPr>
                            <m:e>
                              <m:sSub>
                                <m:sSubPr>
                                  <m:ctrlPr>
                                    <a:rPr kumimoji="1" lang="en-US" altLang="zh-CN" sz="2200" i="1">
                                      <a:latin typeface="Cambria Math" charset="0"/>
                                    </a:rPr>
                                  </m:ctrlPr>
                                </m:sSubPr>
                                <m:e>
                                  <m:r>
                                    <a:rPr kumimoji="1" lang="en-US" altLang="zh-CN" sz="2200" i="1">
                                      <a:latin typeface="Cambria Math" charset="0"/>
                                    </a:rPr>
                                    <m:t>𝑃</m:t>
                                  </m:r>
                                </m:e>
                                <m:sub>
                                  <m:r>
                                    <a:rPr kumimoji="1" lang="en-US" altLang="zh-CN" sz="2200" i="1">
                                      <a:latin typeface="Cambria Math" charset="0"/>
                                    </a:rPr>
                                    <m:t>𝐹</m:t>
                                  </m:r>
                                </m:sub>
                              </m:sSub>
                              <m:d>
                                <m:dPr>
                                  <m:ctrlPr>
                                    <a:rPr kumimoji="1" lang="en-US" altLang="zh-CN" sz="2200" i="1">
                                      <a:latin typeface="Cambria Math" charset="0"/>
                                    </a:rPr>
                                  </m:ctrlPr>
                                </m:dPr>
                                <m:e>
                                  <m:sSub>
                                    <m:sSubPr>
                                      <m:ctrlPr>
                                        <a:rPr kumimoji="1" lang="en-US" altLang="zh-CN" sz="2200" i="1">
                                          <a:latin typeface="Cambria Math" charset="0"/>
                                        </a:rPr>
                                      </m:ctrlPr>
                                    </m:sSubPr>
                                    <m:e>
                                      <m:r>
                                        <a:rPr kumimoji="1" lang="en-US" altLang="zh-CN" sz="2200" i="1">
                                          <a:latin typeface="Cambria Math" charset="0"/>
                                        </a:rPr>
                                        <m:t>𝐼</m:t>
                                      </m:r>
                                    </m:e>
                                    <m:sub>
                                      <m:r>
                                        <a:rPr kumimoji="1" lang="en-US" altLang="zh-CN" sz="2200" i="1">
                                          <a:latin typeface="Cambria Math" charset="0"/>
                                        </a:rPr>
                                        <m:t>𝑖</m:t>
                                      </m:r>
                                    </m:sub>
                                  </m:sSub>
                                  <m:r>
                                    <a:rPr kumimoji="1" lang="en-US" altLang="zh-CN" sz="2200" i="1">
                                      <a:latin typeface="Cambria Math" charset="0"/>
                                    </a:rPr>
                                    <m:t>,</m:t>
                                  </m:r>
                                  <m:sSub>
                                    <m:sSubPr>
                                      <m:ctrlPr>
                                        <a:rPr kumimoji="1" lang="en-US" altLang="zh-CN" sz="2200" i="1">
                                          <a:latin typeface="Cambria Math" charset="0"/>
                                        </a:rPr>
                                      </m:ctrlPr>
                                    </m:sSubPr>
                                    <m:e>
                                      <m:r>
                                        <m:rPr>
                                          <m:sty m:val="p"/>
                                        </m:rPr>
                                        <a:rPr kumimoji="1" lang="en-US" altLang="zh-CN" sz="2200">
                                          <a:latin typeface="Cambria Math" charset="0"/>
                                        </a:rPr>
                                        <m:t>Θ</m:t>
                                      </m:r>
                                    </m:e>
                                    <m:sub>
                                      <m:r>
                                        <a:rPr kumimoji="1" lang="en-US" altLang="zh-CN" sz="2200" i="1">
                                          <a:latin typeface="Cambria Math" charset="0"/>
                                        </a:rPr>
                                        <m:t>𝐹</m:t>
                                      </m:r>
                                    </m:sub>
                                  </m:sSub>
                                </m:e>
                              </m:d>
                              <m:d>
                                <m:dPr>
                                  <m:begChr m:val="["/>
                                  <m:endChr m:val="]"/>
                                  <m:ctrlPr>
                                    <a:rPr kumimoji="1" lang="en-US" altLang="zh-CN" sz="2200" i="1">
                                      <a:latin typeface="Cambria Math" charset="0"/>
                                    </a:rPr>
                                  </m:ctrlPr>
                                </m:dPr>
                                <m:e>
                                  <m:sSub>
                                    <m:sSubPr>
                                      <m:ctrlPr>
                                        <a:rPr kumimoji="1" lang="en-US" altLang="zh-CN" sz="2200" i="1">
                                          <a:latin typeface="Cambria Math" charset="0"/>
                                        </a:rPr>
                                      </m:ctrlPr>
                                    </m:sSubPr>
                                    <m:e>
                                      <m:r>
                                        <a:rPr kumimoji="1" lang="en-US" altLang="zh-CN" sz="2200" i="1">
                                          <a:latin typeface="Cambria Math" charset="0"/>
                                        </a:rPr>
                                        <m:t>𝑥</m:t>
                                      </m:r>
                                    </m:e>
                                    <m:sub>
                                      <m:r>
                                        <a:rPr kumimoji="1" lang="en-US" altLang="zh-CN" sz="2200" i="1">
                                          <a:latin typeface="Cambria Math" charset="0"/>
                                        </a:rPr>
                                        <m:t>𝑖</m:t>
                                      </m:r>
                                    </m:sub>
                                  </m:sSub>
                                  <m:r>
                                    <a:rPr kumimoji="1" lang="en-US" altLang="zh-CN" sz="2200" i="1">
                                      <a:latin typeface="Cambria Math" charset="0"/>
                                    </a:rPr>
                                    <m:t>=1</m:t>
                                  </m:r>
                                </m:e>
                              </m:d>
                              <m:r>
                                <a:rPr kumimoji="1" lang="en-US" altLang="zh-CN" sz="2200" i="1">
                                  <a:latin typeface="Cambria Math" charset="0"/>
                                </a:rPr>
                                <m:t>+</m:t>
                              </m:r>
                              <m:sSub>
                                <m:sSubPr>
                                  <m:ctrlPr>
                                    <a:rPr kumimoji="1" lang="en-US" altLang="zh-CN" sz="2200" i="1">
                                      <a:latin typeface="Cambria Math" charset="0"/>
                                    </a:rPr>
                                  </m:ctrlPr>
                                </m:sSubPr>
                                <m:e>
                                  <m:r>
                                    <a:rPr kumimoji="1" lang="en-US" altLang="zh-CN" sz="2200" i="1">
                                      <a:latin typeface="Cambria Math" charset="0"/>
                                    </a:rPr>
                                    <m:t>𝑃</m:t>
                                  </m:r>
                                </m:e>
                                <m:sub>
                                  <m:r>
                                    <a:rPr kumimoji="1" lang="en-US" altLang="zh-CN" sz="2200" i="1">
                                      <a:latin typeface="Cambria Math" charset="0"/>
                                    </a:rPr>
                                    <m:t>𝐵</m:t>
                                  </m:r>
                                </m:sub>
                              </m:sSub>
                              <m:d>
                                <m:dPr>
                                  <m:ctrlPr>
                                    <a:rPr kumimoji="1" lang="en-US" altLang="zh-CN" sz="2200" i="1">
                                      <a:latin typeface="Cambria Math" charset="0"/>
                                    </a:rPr>
                                  </m:ctrlPr>
                                </m:dPr>
                                <m:e>
                                  <m:sSub>
                                    <m:sSubPr>
                                      <m:ctrlPr>
                                        <a:rPr kumimoji="1" lang="en-US" altLang="zh-CN" sz="2200" i="1">
                                          <a:latin typeface="Cambria Math" charset="0"/>
                                        </a:rPr>
                                      </m:ctrlPr>
                                    </m:sSubPr>
                                    <m:e>
                                      <m:r>
                                        <a:rPr kumimoji="1" lang="en-US" altLang="zh-CN" sz="2200" i="1">
                                          <a:latin typeface="Cambria Math" charset="0"/>
                                        </a:rPr>
                                        <m:t>𝐼</m:t>
                                      </m:r>
                                    </m:e>
                                    <m:sub>
                                      <m:r>
                                        <a:rPr kumimoji="1" lang="en-US" altLang="zh-CN" sz="2200" i="1">
                                          <a:latin typeface="Cambria Math" charset="0"/>
                                        </a:rPr>
                                        <m:t>𝑖</m:t>
                                      </m:r>
                                    </m:sub>
                                  </m:sSub>
                                  <m:r>
                                    <a:rPr kumimoji="1" lang="en-US" altLang="zh-CN" sz="2200" i="1">
                                      <a:latin typeface="Cambria Math" charset="0"/>
                                    </a:rPr>
                                    <m:t>,</m:t>
                                  </m:r>
                                  <m:sSub>
                                    <m:sSubPr>
                                      <m:ctrlPr>
                                        <a:rPr kumimoji="1" lang="en-US" altLang="zh-CN" sz="2200" i="1">
                                          <a:latin typeface="Cambria Math" charset="0"/>
                                        </a:rPr>
                                      </m:ctrlPr>
                                    </m:sSubPr>
                                    <m:e>
                                      <m:r>
                                        <m:rPr>
                                          <m:sty m:val="p"/>
                                        </m:rPr>
                                        <a:rPr kumimoji="1" lang="en-US" altLang="zh-CN" sz="2200">
                                          <a:latin typeface="Cambria Math" charset="0"/>
                                        </a:rPr>
                                        <m:t>Θ</m:t>
                                      </m:r>
                                    </m:e>
                                    <m:sub>
                                      <m:r>
                                        <a:rPr kumimoji="1" lang="en-US" altLang="zh-CN" sz="2200" i="1">
                                          <a:latin typeface="Cambria Math" charset="0"/>
                                        </a:rPr>
                                        <m:t>𝐵</m:t>
                                      </m:r>
                                    </m:sub>
                                  </m:sSub>
                                </m:e>
                              </m:d>
                              <m:d>
                                <m:dPr>
                                  <m:begChr m:val="["/>
                                  <m:endChr m:val="]"/>
                                  <m:ctrlPr>
                                    <a:rPr kumimoji="1" lang="en-US" altLang="zh-CN" sz="2200" i="1">
                                      <a:latin typeface="Cambria Math" charset="0"/>
                                    </a:rPr>
                                  </m:ctrlPr>
                                </m:dPr>
                                <m:e>
                                  <m:sSub>
                                    <m:sSubPr>
                                      <m:ctrlPr>
                                        <a:rPr kumimoji="1" lang="en-US" altLang="zh-CN" sz="2200" i="1">
                                          <a:latin typeface="Cambria Math" charset="0"/>
                                        </a:rPr>
                                      </m:ctrlPr>
                                    </m:sSubPr>
                                    <m:e>
                                      <m:r>
                                        <a:rPr kumimoji="1" lang="en-US" altLang="zh-CN" sz="2200" i="1">
                                          <a:latin typeface="Cambria Math" charset="0"/>
                                        </a:rPr>
                                        <m:t>𝑥</m:t>
                                      </m:r>
                                    </m:e>
                                    <m:sub>
                                      <m:r>
                                        <a:rPr kumimoji="1" lang="en-US" altLang="zh-CN" sz="2200" i="1">
                                          <a:latin typeface="Cambria Math" charset="0"/>
                                        </a:rPr>
                                        <m:t>𝑖</m:t>
                                      </m:r>
                                    </m:sub>
                                  </m:sSub>
                                  <m:r>
                                    <a:rPr kumimoji="1" lang="en-US" altLang="zh-CN" sz="2200" i="1">
                                      <a:latin typeface="Cambria Math" charset="0"/>
                                    </a:rPr>
                                    <m:t>=0</m:t>
                                  </m:r>
                                </m:e>
                              </m:d>
                            </m:e>
                          </m:d>
                        </m:e>
                      </m:nary>
                      <m:r>
                        <a:rPr kumimoji="1" lang="en-US" altLang="zh-CN" sz="2200" b="0" i="1" smtClean="0">
                          <a:latin typeface="Cambria Math" charset="0"/>
                        </a:rPr>
                        <m:t>+</m:t>
                      </m:r>
                      <m:nary>
                        <m:naryPr>
                          <m:chr m:val="∑"/>
                          <m:supHide m:val="on"/>
                          <m:ctrlPr>
                            <a:rPr kumimoji="1" lang="en-US" altLang="zh-CN" sz="2200" b="0" i="1" smtClean="0">
                              <a:latin typeface="Cambria Math" charset="0"/>
                            </a:rPr>
                          </m:ctrlPr>
                        </m:naryPr>
                        <m:sub>
                          <m:r>
                            <m:rPr>
                              <m:brk m:alnAt="7"/>
                            </m:rPr>
                            <a:rPr kumimoji="1" lang="en-US" altLang="zh-CN" sz="2200" b="0" i="1" smtClean="0">
                              <a:latin typeface="Cambria Math" charset="0"/>
                            </a:rPr>
                            <m:t>𝑖</m:t>
                          </m:r>
                          <m:r>
                            <a:rPr kumimoji="1" lang="en-US" altLang="zh-CN" sz="2200" b="0" i="1" smtClean="0">
                              <a:latin typeface="Cambria Math" charset="0"/>
                            </a:rPr>
                            <m:t>𝑗</m:t>
                          </m:r>
                          <m:r>
                            <a:rPr kumimoji="1" lang="en-US" altLang="zh-CN" sz="2200" b="0" i="1" smtClean="0">
                              <a:latin typeface="Cambria Math" charset="0"/>
                            </a:rPr>
                            <m:t>∈</m:t>
                          </m:r>
                          <m:sSub>
                            <m:sSubPr>
                              <m:ctrlPr>
                                <a:rPr kumimoji="1" lang="en-US" altLang="zh-CN" sz="2200" b="0" i="1" smtClean="0">
                                  <a:latin typeface="Cambria Math" charset="0"/>
                                </a:rPr>
                              </m:ctrlPr>
                            </m:sSubPr>
                            <m:e>
                              <m:r>
                                <a:rPr kumimoji="1" lang="en-US" altLang="zh-CN" sz="2200" b="0" i="1" smtClean="0">
                                  <a:latin typeface="Cambria Math" charset="0"/>
                                </a:rPr>
                                <m:t>𝑁</m:t>
                              </m:r>
                            </m:e>
                            <m:sub>
                              <m:r>
                                <a:rPr kumimoji="1" lang="en-US" altLang="zh-CN" sz="2200" b="0" i="1" smtClean="0">
                                  <a:latin typeface="Cambria Math" charset="0"/>
                                </a:rPr>
                                <m:t>8</m:t>
                              </m:r>
                            </m:sub>
                          </m:sSub>
                        </m:sub>
                        <m:sup/>
                        <m:e>
                          <m:sSub>
                            <m:sSubPr>
                              <m:ctrlPr>
                                <a:rPr kumimoji="1" lang="en-US" altLang="zh-CN" sz="2200" b="0" i="1" smtClean="0">
                                  <a:latin typeface="Cambria Math" charset="0"/>
                                </a:rPr>
                              </m:ctrlPr>
                            </m:sSubPr>
                            <m:e>
                              <m:r>
                                <a:rPr kumimoji="1" lang="en-US" altLang="zh-CN" sz="2200" b="0" i="1" smtClean="0">
                                  <a:latin typeface="Cambria Math" charset="0"/>
                                </a:rPr>
                                <m:t>𝑤</m:t>
                              </m:r>
                            </m:e>
                            <m:sub>
                              <m:r>
                                <a:rPr kumimoji="1" lang="en-US" altLang="zh-CN" sz="2200" b="0" i="1" smtClean="0">
                                  <a:latin typeface="Cambria Math" charset="0"/>
                                </a:rPr>
                                <m:t>𝑖𝑗</m:t>
                              </m:r>
                            </m:sub>
                          </m:sSub>
                          <m:r>
                            <a:rPr kumimoji="1" lang="en-US" altLang="zh-CN" sz="2200" b="0" i="1" smtClean="0">
                              <a:latin typeface="Cambria Math" charset="0"/>
                            </a:rPr>
                            <m:t>[</m:t>
                          </m:r>
                          <m:sSub>
                            <m:sSubPr>
                              <m:ctrlPr>
                                <a:rPr kumimoji="1" lang="en-US" altLang="zh-CN" sz="2200" b="0" i="1" smtClean="0">
                                  <a:latin typeface="Cambria Math" charset="0"/>
                                </a:rPr>
                              </m:ctrlPr>
                            </m:sSubPr>
                            <m:e>
                              <m:r>
                                <a:rPr kumimoji="1" lang="en-US" altLang="zh-CN" sz="2200" b="0" i="1" smtClean="0">
                                  <a:latin typeface="Cambria Math" charset="0"/>
                                </a:rPr>
                                <m:t>𝑥</m:t>
                              </m:r>
                            </m:e>
                            <m:sub>
                              <m:r>
                                <a:rPr kumimoji="1" lang="en-US" altLang="zh-CN" sz="2200" b="0" i="1" smtClean="0">
                                  <a:latin typeface="Cambria Math" charset="0"/>
                                </a:rPr>
                                <m:t>𝑖</m:t>
                              </m:r>
                            </m:sub>
                          </m:sSub>
                          <m:r>
                            <a:rPr kumimoji="1" lang="en-US" altLang="zh-CN" sz="2200" b="0" i="1" smtClean="0">
                              <a:latin typeface="Cambria Math" charset="0"/>
                            </a:rPr>
                            <m:t>≠</m:t>
                          </m:r>
                          <m:sSub>
                            <m:sSubPr>
                              <m:ctrlPr>
                                <a:rPr kumimoji="1" lang="en-US" altLang="zh-CN" sz="2200" b="0" i="1" smtClean="0">
                                  <a:latin typeface="Cambria Math" charset="0"/>
                                </a:rPr>
                              </m:ctrlPr>
                            </m:sSubPr>
                            <m:e>
                              <m:r>
                                <a:rPr kumimoji="1" lang="en-US" altLang="zh-CN" sz="2200" b="0" i="1" smtClean="0">
                                  <a:latin typeface="Cambria Math" charset="0"/>
                                </a:rPr>
                                <m:t>𝑥</m:t>
                              </m:r>
                            </m:e>
                            <m:sub>
                              <m:r>
                                <a:rPr kumimoji="1" lang="en-US" altLang="zh-CN" sz="2200" b="0" i="1" smtClean="0">
                                  <a:latin typeface="Cambria Math" charset="0"/>
                                </a:rPr>
                                <m:t>𝑗</m:t>
                              </m:r>
                            </m:sub>
                          </m:sSub>
                          <m:r>
                            <a:rPr kumimoji="1" lang="en-US" altLang="zh-CN" sz="2200" b="0" i="1" smtClean="0">
                              <a:latin typeface="Cambria Math" charset="0"/>
                            </a:rPr>
                            <m:t>]</m:t>
                          </m:r>
                        </m:e>
                      </m:nary>
                    </m:oMath>
                  </m:oMathPara>
                </a14:m>
                <a:endParaRPr kumimoji="1" lang="zh-CN" altLang="en-US" sz="2200" dirty="0"/>
              </a:p>
            </p:txBody>
          </p:sp>
        </mc:Choice>
        <mc:Fallback xmlns="">
          <p:sp>
            <p:nvSpPr>
              <p:cNvPr id="10" name="文本框 9"/>
              <p:cNvSpPr txBox="1">
                <a:spLocks noRot="1" noChangeAspect="1" noMove="1" noResize="1" noEditPoints="1" noAdjustHandles="1" noChangeArrowheads="1" noChangeShapeType="1" noTextEdit="1"/>
              </p:cNvSpPr>
              <p:nvPr/>
            </p:nvSpPr>
            <p:spPr>
              <a:xfrm>
                <a:off x="292315" y="3691417"/>
                <a:ext cx="8563818" cy="863954"/>
              </a:xfrm>
              <a:prstGeom prst="rect">
                <a:avLst/>
              </a:prstGeom>
              <a:blipFill rotWithShape="0">
                <a:blip r:embed="rId5"/>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3" name="文本框 12"/>
              <p:cNvSpPr txBox="1"/>
              <p:nvPr/>
            </p:nvSpPr>
            <p:spPr>
              <a:xfrm>
                <a:off x="2708443" y="4516149"/>
                <a:ext cx="3729482" cy="52456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zh-CN" sz="2400" b="0" i="1" smtClean="0">
                              <a:latin typeface="Cambria Math" charset="0"/>
                            </a:rPr>
                          </m:ctrlPr>
                        </m:sSupPr>
                        <m:e>
                          <m:r>
                            <a:rPr kumimoji="1" lang="en-US" altLang="zh-CN" sz="2400" b="1" i="1" smtClean="0">
                              <a:latin typeface="Cambria Math" charset="0"/>
                            </a:rPr>
                            <m:t>𝒙</m:t>
                          </m:r>
                        </m:e>
                        <m:sup>
                          <m:r>
                            <a:rPr kumimoji="1" lang="en-US" altLang="zh-CN" sz="2400" b="0" i="1" smtClean="0">
                              <a:latin typeface="Cambria Math" charset="0"/>
                            </a:rPr>
                            <m:t>∗</m:t>
                          </m:r>
                        </m:sup>
                      </m:sSup>
                      <m:r>
                        <a:rPr kumimoji="1" lang="en-US" altLang="zh-CN" sz="2400" b="0" i="1" smtClean="0">
                          <a:latin typeface="Cambria Math" charset="0"/>
                        </a:rPr>
                        <m:t>=</m:t>
                      </m:r>
                      <m:func>
                        <m:funcPr>
                          <m:ctrlPr>
                            <a:rPr kumimoji="1" lang="en-US" altLang="zh-CN" sz="2400" b="0" i="1" smtClean="0">
                              <a:latin typeface="Cambria Math" charset="0"/>
                            </a:rPr>
                          </m:ctrlPr>
                        </m:funcPr>
                        <m:fName>
                          <m:r>
                            <m:rPr>
                              <m:sty m:val="p"/>
                            </m:rPr>
                            <a:rPr kumimoji="1" lang="en-US" altLang="zh-CN" sz="2400" b="0" i="0" smtClean="0">
                              <a:latin typeface="Cambria Math" charset="0"/>
                            </a:rPr>
                            <m:t>arg</m:t>
                          </m:r>
                        </m:fName>
                        <m:e>
                          <m:func>
                            <m:funcPr>
                              <m:ctrlPr>
                                <a:rPr kumimoji="1" lang="en-US" altLang="zh-CN" sz="2400" b="0" i="1" smtClean="0">
                                  <a:latin typeface="Cambria Math" charset="0"/>
                                </a:rPr>
                              </m:ctrlPr>
                            </m:funcPr>
                            <m:fName>
                              <m:limLow>
                                <m:limLowPr>
                                  <m:ctrlPr>
                                    <a:rPr kumimoji="1" lang="en-US" altLang="zh-CN" sz="2400" b="0" i="1" smtClean="0">
                                      <a:latin typeface="Cambria Math" charset="0"/>
                                    </a:rPr>
                                  </m:ctrlPr>
                                </m:limLowPr>
                                <m:e>
                                  <m:r>
                                    <m:rPr>
                                      <m:sty m:val="p"/>
                                    </m:rPr>
                                    <a:rPr kumimoji="1" lang="en-US" altLang="zh-CN" sz="2400" b="0" i="0" smtClean="0">
                                      <a:latin typeface="Cambria Math" charset="0"/>
                                    </a:rPr>
                                    <m:t>min</m:t>
                                  </m:r>
                                </m:e>
                                <m:lim>
                                  <m:r>
                                    <a:rPr kumimoji="1" lang="en-US" altLang="zh-CN" sz="2400" b="1" i="0" smtClean="0">
                                      <a:latin typeface="Cambria Math" charset="0"/>
                                    </a:rPr>
                                    <m:t>𝐱</m:t>
                                  </m:r>
                                  <m:r>
                                    <a:rPr kumimoji="1" lang="en-US" altLang="zh-CN" sz="2400" b="0" i="0" smtClean="0">
                                      <a:latin typeface="Cambria Math" charset="0"/>
                                    </a:rPr>
                                    <m:t>,</m:t>
                                  </m:r>
                                  <m:sSub>
                                    <m:sSubPr>
                                      <m:ctrlPr>
                                        <a:rPr kumimoji="1" lang="en-US" altLang="zh-CN" sz="2400" i="1" smtClean="0">
                                          <a:latin typeface="Cambria Math" charset="0"/>
                                        </a:rPr>
                                      </m:ctrlPr>
                                    </m:sSubPr>
                                    <m:e>
                                      <m:r>
                                        <m:rPr>
                                          <m:sty m:val="p"/>
                                        </m:rPr>
                                        <a:rPr kumimoji="1" lang="en-US" altLang="zh-CN" sz="2400" b="0" i="0" smtClean="0">
                                          <a:latin typeface="Cambria Math" charset="0"/>
                                        </a:rPr>
                                        <m:t>Θ</m:t>
                                      </m:r>
                                    </m:e>
                                    <m:sub>
                                      <m:r>
                                        <m:rPr>
                                          <m:sty m:val="p"/>
                                        </m:rPr>
                                        <a:rPr kumimoji="1" lang="en-US" altLang="zh-CN" sz="2400" b="0" i="0" smtClean="0">
                                          <a:latin typeface="Cambria Math" charset="0"/>
                                        </a:rPr>
                                        <m:t>F</m:t>
                                      </m:r>
                                    </m:sub>
                                  </m:sSub>
                                  <m:r>
                                    <a:rPr kumimoji="1" lang="en-US" altLang="zh-CN" sz="2400" b="0" i="0" smtClean="0">
                                      <a:latin typeface="Cambria Math" charset="0"/>
                                    </a:rPr>
                                    <m:t>,</m:t>
                                  </m:r>
                                  <m:sSub>
                                    <m:sSubPr>
                                      <m:ctrlPr>
                                        <a:rPr kumimoji="1" lang="en-US" altLang="zh-CN" sz="2400" b="0" i="1" smtClean="0">
                                          <a:latin typeface="Cambria Math" charset="0"/>
                                        </a:rPr>
                                      </m:ctrlPr>
                                    </m:sSubPr>
                                    <m:e>
                                      <m:r>
                                        <m:rPr>
                                          <m:sty m:val="p"/>
                                        </m:rPr>
                                        <a:rPr kumimoji="1" lang="en-US" altLang="zh-CN" sz="2400" b="0" i="0" smtClean="0">
                                          <a:latin typeface="Cambria Math" charset="0"/>
                                        </a:rPr>
                                        <m:t>Θ</m:t>
                                      </m:r>
                                    </m:e>
                                    <m:sub>
                                      <m:r>
                                        <a:rPr kumimoji="1" lang="en-US" altLang="zh-CN" sz="2400" b="0" i="1" smtClean="0">
                                          <a:latin typeface="Cambria Math" charset="0"/>
                                        </a:rPr>
                                        <m:t>𝐵</m:t>
                                      </m:r>
                                    </m:sub>
                                  </m:sSub>
                                </m:lim>
                              </m:limLow>
                            </m:fName>
                            <m:e>
                              <m:r>
                                <a:rPr kumimoji="1" lang="en-US" altLang="zh-CN" sz="2400" b="0" i="1" smtClean="0">
                                  <a:latin typeface="Cambria Math" charset="0"/>
                                </a:rPr>
                                <m:t>𝐸</m:t>
                              </m:r>
                              <m:d>
                                <m:dPr>
                                  <m:ctrlPr>
                                    <a:rPr kumimoji="1" lang="en-US" altLang="zh-CN" sz="2400" b="0" i="1" smtClean="0">
                                      <a:latin typeface="Cambria Math" charset="0"/>
                                    </a:rPr>
                                  </m:ctrlPr>
                                </m:dPr>
                                <m:e>
                                  <m:r>
                                    <a:rPr kumimoji="1" lang="en-US" altLang="zh-CN" sz="2400" b="1" i="1" smtClean="0">
                                      <a:latin typeface="Cambria Math" charset="0"/>
                                    </a:rPr>
                                    <m:t>𝒙</m:t>
                                  </m:r>
                                  <m:r>
                                    <a:rPr kumimoji="1" lang="en-US" altLang="zh-CN" sz="2400" b="0" i="1" smtClean="0">
                                      <a:latin typeface="Cambria Math" charset="0"/>
                                    </a:rPr>
                                    <m:t>,</m:t>
                                  </m:r>
                                  <m:sSub>
                                    <m:sSubPr>
                                      <m:ctrlPr>
                                        <a:rPr kumimoji="1" lang="en-US" altLang="zh-CN" sz="2400" i="1" smtClean="0">
                                          <a:latin typeface="Cambria Math" charset="0"/>
                                        </a:rPr>
                                      </m:ctrlPr>
                                    </m:sSubPr>
                                    <m:e>
                                      <m:r>
                                        <m:rPr>
                                          <m:sty m:val="p"/>
                                        </m:rPr>
                                        <a:rPr kumimoji="1" lang="en-US" altLang="zh-CN" sz="2400" b="0" i="0" smtClean="0">
                                          <a:latin typeface="Cambria Math" charset="0"/>
                                        </a:rPr>
                                        <m:t>Θ</m:t>
                                      </m:r>
                                    </m:e>
                                    <m:sub>
                                      <m:r>
                                        <a:rPr kumimoji="1" lang="en-US" altLang="zh-CN" sz="2400" b="0" i="1" smtClean="0">
                                          <a:latin typeface="Cambria Math" charset="0"/>
                                        </a:rPr>
                                        <m:t>𝐹</m:t>
                                      </m:r>
                                    </m:sub>
                                  </m:sSub>
                                  <m:r>
                                    <a:rPr kumimoji="1" lang="en-US" altLang="zh-CN" sz="2400" b="0" i="1" smtClean="0">
                                      <a:latin typeface="Cambria Math" charset="0"/>
                                    </a:rPr>
                                    <m:t>,</m:t>
                                  </m:r>
                                  <m:sSub>
                                    <m:sSubPr>
                                      <m:ctrlPr>
                                        <a:rPr kumimoji="1" lang="en-US" altLang="zh-CN" sz="2400" b="0" i="1" smtClean="0">
                                          <a:latin typeface="Cambria Math" charset="0"/>
                                        </a:rPr>
                                      </m:ctrlPr>
                                    </m:sSubPr>
                                    <m:e>
                                      <m:r>
                                        <m:rPr>
                                          <m:sty m:val="p"/>
                                        </m:rPr>
                                        <a:rPr kumimoji="1" lang="en-US" altLang="zh-CN" sz="2400" b="0" i="0" smtClean="0">
                                          <a:latin typeface="Cambria Math" charset="0"/>
                                        </a:rPr>
                                        <m:t>Θ</m:t>
                                      </m:r>
                                    </m:e>
                                    <m:sub>
                                      <m:r>
                                        <a:rPr kumimoji="1" lang="en-US" altLang="zh-CN" sz="2400" b="0" i="1" smtClean="0">
                                          <a:latin typeface="Cambria Math" charset="0"/>
                                        </a:rPr>
                                        <m:t>𝐵</m:t>
                                      </m:r>
                                    </m:sub>
                                  </m:sSub>
                                </m:e>
                              </m:d>
                            </m:e>
                          </m:func>
                        </m:e>
                      </m:func>
                    </m:oMath>
                  </m:oMathPara>
                </a14:m>
                <a:endParaRPr kumimoji="1" lang="zh-CN" altLang="en-US" sz="2400" dirty="0"/>
              </a:p>
            </p:txBody>
          </p:sp>
        </mc:Choice>
        <mc:Fallback xmlns="">
          <p:sp>
            <p:nvSpPr>
              <p:cNvPr id="13" name="文本框 12"/>
              <p:cNvSpPr txBox="1">
                <a:spLocks noRot="1" noChangeAspect="1" noMove="1" noResize="1" noEditPoints="1" noAdjustHandles="1" noChangeArrowheads="1" noChangeShapeType="1" noTextEdit="1"/>
              </p:cNvSpPr>
              <p:nvPr/>
            </p:nvSpPr>
            <p:spPr>
              <a:xfrm>
                <a:off x="2708443" y="4516149"/>
                <a:ext cx="3729482" cy="524567"/>
              </a:xfrm>
              <a:prstGeom prst="rect">
                <a:avLst/>
              </a:prstGeom>
              <a:blipFill rotWithShape="0">
                <a:blip r:embed="rId6"/>
                <a:stretch>
                  <a:fillRect l="-490" b="-10465"/>
                </a:stretch>
              </a:blipFill>
            </p:spPr>
            <p:txBody>
              <a:bodyPr/>
              <a:lstStyle/>
              <a:p>
                <a:r>
                  <a:rPr lang="zh-CN" altLang="en-US">
                    <a:noFill/>
                  </a:rPr>
                  <a:t> </a:t>
                </a:r>
              </a:p>
            </p:txBody>
          </p:sp>
        </mc:Fallback>
      </mc:AlternateContent>
      <p:sp>
        <p:nvSpPr>
          <p:cNvPr id="14" name="文本框 13"/>
          <p:cNvSpPr txBox="1"/>
          <p:nvPr/>
        </p:nvSpPr>
        <p:spPr>
          <a:xfrm>
            <a:off x="5069695" y="4981894"/>
            <a:ext cx="3756868" cy="307777"/>
          </a:xfrm>
          <a:prstGeom prst="rect">
            <a:avLst/>
          </a:prstGeom>
          <a:noFill/>
          <a:ln w="19050">
            <a:noFill/>
          </a:ln>
        </p:spPr>
        <p:txBody>
          <a:bodyPr wrap="square" rtlCol="0">
            <a:spAutoFit/>
          </a:bodyPr>
          <a:lstStyle/>
          <a:p>
            <a:pPr algn="r"/>
            <a:r>
              <a:rPr lang="en-US" altLang="zh-CN" sz="1400" dirty="0" smtClean="0">
                <a:ln w="0"/>
                <a:effectLst>
                  <a:outerShdw blurRad="38100" dist="19050" dir="2700000" algn="tl" rotWithShape="0">
                    <a:schemeClr val="dk1">
                      <a:alpha val="40000"/>
                    </a:schemeClr>
                  </a:outerShdw>
                </a:effectLst>
              </a:rPr>
              <a:t>NP-hard problem [Vicente et al. ICCV’09]</a:t>
            </a:r>
            <a:endParaRPr lang="en-US" altLang="zh-CN" sz="1400"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035553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1" animBg="1"/>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Block Coordinate Descent</a:t>
            </a:r>
            <a:endParaRPr kumimoji="1" lang="zh-CN" altLang="en-US" dirty="0"/>
          </a:p>
        </p:txBody>
      </p:sp>
      <p:pic>
        <p:nvPicPr>
          <p:cNvPr id="4" name="内容占位符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93092" y="1715929"/>
            <a:ext cx="2715621" cy="2024943"/>
          </a:xfrm>
          <a:prstGeom prst="rect">
            <a:avLst/>
          </a:prstGeom>
        </p:spPr>
      </p:pic>
      <p:pic>
        <p:nvPicPr>
          <p:cNvPr id="8" name="图片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41468" y="1715929"/>
            <a:ext cx="2310938" cy="2153794"/>
          </a:xfrm>
          <a:prstGeom prst="rect">
            <a:avLst/>
          </a:prstGeom>
        </p:spPr>
      </p:pic>
      <p:pic>
        <p:nvPicPr>
          <p:cNvPr id="9" name="图片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63016" y="1715929"/>
            <a:ext cx="2282460" cy="2072474"/>
          </a:xfrm>
          <a:prstGeom prst="rect">
            <a:avLst/>
          </a:prstGeom>
        </p:spPr>
      </p:pic>
      <p:sp>
        <p:nvSpPr>
          <p:cNvPr id="10" name="文本框 9"/>
          <p:cNvSpPr txBox="1"/>
          <p:nvPr/>
        </p:nvSpPr>
        <p:spPr>
          <a:xfrm>
            <a:off x="5158790" y="6173091"/>
            <a:ext cx="3985210" cy="369332"/>
          </a:xfrm>
          <a:prstGeom prst="rect">
            <a:avLst/>
          </a:prstGeom>
          <a:noFill/>
        </p:spPr>
        <p:txBody>
          <a:bodyPr wrap="square" rtlCol="0">
            <a:spAutoFit/>
          </a:bodyPr>
          <a:lstStyle/>
          <a:p>
            <a:pPr algn="r"/>
            <a:r>
              <a:rPr kumimoji="1" lang="en-US" altLang="zh-CN" dirty="0" err="1" smtClean="0"/>
              <a:t>Rother</a:t>
            </a:r>
            <a:r>
              <a:rPr kumimoji="1" lang="en-US" altLang="zh-CN" dirty="0" smtClean="0"/>
              <a:t> et al. [SIGGRAPH 04]</a:t>
            </a:r>
            <a:endParaRPr kumimoji="1" lang="zh-CN" altLang="en-US" dirty="0"/>
          </a:p>
        </p:txBody>
      </p:sp>
      <p:sp>
        <p:nvSpPr>
          <p:cNvPr id="11" name="文本框 10"/>
          <p:cNvSpPr txBox="1"/>
          <p:nvPr/>
        </p:nvSpPr>
        <p:spPr>
          <a:xfrm>
            <a:off x="690381" y="5274221"/>
            <a:ext cx="3007969" cy="830997"/>
          </a:xfrm>
          <a:prstGeom prst="rect">
            <a:avLst/>
          </a:prstGeom>
          <a:noFill/>
          <a:ln w="34925">
            <a:solidFill>
              <a:schemeClr val="tx1"/>
            </a:solidFill>
          </a:ln>
        </p:spPr>
        <p:txBody>
          <a:bodyPr wrap="square" rtlCol="0">
            <a:spAutoFit/>
          </a:bodyPr>
          <a:lstStyle/>
          <a:p>
            <a:r>
              <a:rPr kumimoji="1" lang="en-US" altLang="zh-CN" sz="2400" dirty="0" smtClean="0">
                <a:ln w="0"/>
                <a:effectLst>
                  <a:outerShdw blurRad="38100" dist="19050" dir="2700000" algn="tl" rotWithShape="0">
                    <a:schemeClr val="dk1">
                      <a:alpha val="40000"/>
                    </a:schemeClr>
                  </a:outerShdw>
                </a:effectLst>
              </a:rPr>
              <a:t>Estimating</a:t>
            </a:r>
            <a:r>
              <a:rPr kumimoji="1" lang="zh-CN" altLang="en-US" sz="2400" dirty="0" smtClean="0">
                <a:ln w="0"/>
                <a:effectLst>
                  <a:outerShdw blurRad="38100" dist="19050" dir="2700000" algn="tl" rotWithShape="0">
                    <a:schemeClr val="dk1">
                      <a:alpha val="40000"/>
                    </a:schemeClr>
                  </a:outerShdw>
                </a:effectLst>
              </a:rPr>
              <a:t> </a:t>
            </a:r>
            <a:r>
              <a:rPr kumimoji="1" lang="en-US" altLang="zh-CN" sz="2400" dirty="0" smtClean="0">
                <a:ln w="0"/>
                <a:effectLst>
                  <a:outerShdw blurRad="38100" dist="19050" dir="2700000" algn="tl" rotWithShape="0">
                    <a:schemeClr val="dk1">
                      <a:alpha val="40000"/>
                    </a:schemeClr>
                  </a:outerShdw>
                </a:effectLst>
              </a:rPr>
              <a:t>the color distribution</a:t>
            </a:r>
            <a:endParaRPr kumimoji="1" lang="zh-CN" altLang="en-US" sz="2400" dirty="0">
              <a:ln w="0"/>
              <a:effectLst>
                <a:outerShdw blurRad="38100" dist="19050" dir="2700000" algn="tl" rotWithShape="0">
                  <a:schemeClr val="dk1">
                    <a:alpha val="40000"/>
                  </a:schemeClr>
                </a:outerShdw>
              </a:effectLst>
            </a:endParaRPr>
          </a:p>
        </p:txBody>
      </p:sp>
      <p:sp>
        <p:nvSpPr>
          <p:cNvPr id="12" name="文本框 11"/>
          <p:cNvSpPr txBox="1"/>
          <p:nvPr/>
        </p:nvSpPr>
        <p:spPr>
          <a:xfrm>
            <a:off x="5371637" y="5219175"/>
            <a:ext cx="3007969" cy="830997"/>
          </a:xfrm>
          <a:prstGeom prst="rect">
            <a:avLst/>
          </a:prstGeom>
          <a:noFill/>
          <a:ln w="34925">
            <a:solidFill>
              <a:schemeClr val="tx1"/>
            </a:solidFill>
          </a:ln>
        </p:spPr>
        <p:txBody>
          <a:bodyPr wrap="square" rtlCol="0">
            <a:spAutoFit/>
          </a:bodyPr>
          <a:lstStyle/>
          <a:p>
            <a:r>
              <a:rPr kumimoji="1" lang="en-US" altLang="zh-CN" sz="2400" dirty="0" smtClean="0">
                <a:ln w="0"/>
                <a:effectLst>
                  <a:outerShdw blurRad="38100" dist="19050" dir="2700000" algn="tl" rotWithShape="0">
                    <a:schemeClr val="dk1">
                      <a:alpha val="40000"/>
                    </a:schemeClr>
                  </a:outerShdw>
                </a:effectLst>
              </a:rPr>
              <a:t>Graph cut to infer segmentation</a:t>
            </a:r>
            <a:endParaRPr kumimoji="1" lang="zh-CN" altLang="en-US" sz="2400" dirty="0">
              <a:ln w="0"/>
              <a:effectLst>
                <a:outerShdw blurRad="38100" dist="19050" dir="2700000" algn="tl" rotWithShape="0">
                  <a:schemeClr val="dk1">
                    <a:alpha val="40000"/>
                  </a:schemeClr>
                </a:outerShdw>
              </a:effectLst>
            </a:endParaRPr>
          </a:p>
        </p:txBody>
      </p:sp>
      <mc:AlternateContent xmlns:mc="http://schemas.openxmlformats.org/markup-compatibility/2006" xmlns:a14="http://schemas.microsoft.com/office/drawing/2010/main">
        <mc:Choice Requires="a14">
          <p:sp>
            <p:nvSpPr>
              <p:cNvPr id="13" name="文本框 12"/>
              <p:cNvSpPr txBox="1"/>
              <p:nvPr/>
            </p:nvSpPr>
            <p:spPr>
              <a:xfrm>
                <a:off x="418651" y="4375188"/>
                <a:ext cx="2864502" cy="52456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kumimoji="1" lang="en-US" altLang="zh-CN" sz="2400" b="0" i="1" smtClean="0">
                              <a:latin typeface="Cambria Math" charset="0"/>
                            </a:rPr>
                          </m:ctrlPr>
                        </m:funcPr>
                        <m:fName>
                          <m:r>
                            <m:rPr>
                              <m:sty m:val="p"/>
                            </m:rPr>
                            <a:rPr kumimoji="1" lang="en-US" altLang="zh-CN" sz="2400" b="0" i="0" smtClean="0">
                              <a:latin typeface="Cambria Math" charset="0"/>
                            </a:rPr>
                            <m:t>arg</m:t>
                          </m:r>
                        </m:fName>
                        <m:e>
                          <m:func>
                            <m:funcPr>
                              <m:ctrlPr>
                                <a:rPr kumimoji="1" lang="en-US" altLang="zh-CN" sz="2400" b="0" i="1" smtClean="0">
                                  <a:latin typeface="Cambria Math" charset="0"/>
                                </a:rPr>
                              </m:ctrlPr>
                            </m:funcPr>
                            <m:fName>
                              <m:limLow>
                                <m:limLowPr>
                                  <m:ctrlPr>
                                    <a:rPr kumimoji="1" lang="en-US" altLang="zh-CN" sz="2400" b="0" i="1" smtClean="0">
                                      <a:latin typeface="Cambria Math" charset="0"/>
                                    </a:rPr>
                                  </m:ctrlPr>
                                </m:limLowPr>
                                <m:e>
                                  <m:r>
                                    <m:rPr>
                                      <m:sty m:val="p"/>
                                    </m:rPr>
                                    <a:rPr kumimoji="1" lang="en-US" altLang="zh-CN" sz="2400" b="0" i="0" smtClean="0">
                                      <a:latin typeface="Cambria Math" charset="0"/>
                                    </a:rPr>
                                    <m:t>min</m:t>
                                  </m:r>
                                </m:e>
                                <m:lim>
                                  <m:sSub>
                                    <m:sSubPr>
                                      <m:ctrlPr>
                                        <a:rPr kumimoji="1" lang="en-US" altLang="zh-CN" sz="2400" i="1" smtClean="0">
                                          <a:latin typeface="Cambria Math" charset="0"/>
                                        </a:rPr>
                                      </m:ctrlPr>
                                    </m:sSubPr>
                                    <m:e>
                                      <m:r>
                                        <m:rPr>
                                          <m:sty m:val="p"/>
                                        </m:rPr>
                                        <a:rPr kumimoji="1" lang="en-US" altLang="zh-CN" sz="2400" b="0" i="0" smtClean="0">
                                          <a:latin typeface="Cambria Math" charset="0"/>
                                        </a:rPr>
                                        <m:t>Θ</m:t>
                                      </m:r>
                                    </m:e>
                                    <m:sub>
                                      <m:r>
                                        <m:rPr>
                                          <m:sty m:val="p"/>
                                        </m:rPr>
                                        <a:rPr kumimoji="1" lang="en-US" altLang="zh-CN" sz="2400" b="0" i="0" smtClean="0">
                                          <a:latin typeface="Cambria Math" charset="0"/>
                                        </a:rPr>
                                        <m:t>F</m:t>
                                      </m:r>
                                    </m:sub>
                                  </m:sSub>
                                  <m:r>
                                    <a:rPr kumimoji="1" lang="en-US" altLang="zh-CN" sz="2400" b="0" i="0" smtClean="0">
                                      <a:latin typeface="Cambria Math" charset="0"/>
                                    </a:rPr>
                                    <m:t>,</m:t>
                                  </m:r>
                                  <m:sSub>
                                    <m:sSubPr>
                                      <m:ctrlPr>
                                        <a:rPr kumimoji="1" lang="en-US" altLang="zh-CN" sz="2400" b="0" i="1" smtClean="0">
                                          <a:latin typeface="Cambria Math" charset="0"/>
                                        </a:rPr>
                                      </m:ctrlPr>
                                    </m:sSubPr>
                                    <m:e>
                                      <m:r>
                                        <m:rPr>
                                          <m:sty m:val="p"/>
                                        </m:rPr>
                                        <a:rPr kumimoji="1" lang="en-US" altLang="zh-CN" sz="2400" b="0" i="0" smtClean="0">
                                          <a:latin typeface="Cambria Math" charset="0"/>
                                        </a:rPr>
                                        <m:t>Θ</m:t>
                                      </m:r>
                                    </m:e>
                                    <m:sub>
                                      <m:r>
                                        <a:rPr kumimoji="1" lang="en-US" altLang="zh-CN" sz="2400" b="0" i="1" smtClean="0">
                                          <a:latin typeface="Cambria Math" charset="0"/>
                                        </a:rPr>
                                        <m:t>𝐵</m:t>
                                      </m:r>
                                    </m:sub>
                                  </m:sSub>
                                </m:lim>
                              </m:limLow>
                            </m:fName>
                            <m:e>
                              <m:r>
                                <a:rPr kumimoji="1" lang="en-US" altLang="zh-CN" sz="2400" b="0" i="1" smtClean="0">
                                  <a:latin typeface="Cambria Math" charset="0"/>
                                </a:rPr>
                                <m:t>𝐸</m:t>
                              </m:r>
                              <m:d>
                                <m:dPr>
                                  <m:ctrlPr>
                                    <a:rPr kumimoji="1" lang="en-US" altLang="zh-CN" sz="2400" b="0" i="1" smtClean="0">
                                      <a:latin typeface="Cambria Math" charset="0"/>
                                    </a:rPr>
                                  </m:ctrlPr>
                                </m:dPr>
                                <m:e>
                                  <m:r>
                                    <a:rPr kumimoji="1" lang="en-US" altLang="zh-CN" sz="2400" b="1" i="1" smtClean="0">
                                      <a:latin typeface="Cambria Math" charset="0"/>
                                    </a:rPr>
                                    <m:t>𝒙</m:t>
                                  </m:r>
                                  <m:r>
                                    <a:rPr kumimoji="1" lang="en-US" altLang="zh-CN" sz="2400" b="0" i="1" smtClean="0">
                                      <a:latin typeface="Cambria Math" charset="0"/>
                                    </a:rPr>
                                    <m:t>,</m:t>
                                  </m:r>
                                  <m:sSub>
                                    <m:sSubPr>
                                      <m:ctrlPr>
                                        <a:rPr kumimoji="1" lang="en-US" altLang="zh-CN" sz="2400" i="1" smtClean="0">
                                          <a:latin typeface="Cambria Math" charset="0"/>
                                        </a:rPr>
                                      </m:ctrlPr>
                                    </m:sSubPr>
                                    <m:e>
                                      <m:r>
                                        <m:rPr>
                                          <m:sty m:val="p"/>
                                        </m:rPr>
                                        <a:rPr kumimoji="1" lang="en-US" altLang="zh-CN" sz="2400" b="0" i="0" smtClean="0">
                                          <a:latin typeface="Cambria Math" charset="0"/>
                                        </a:rPr>
                                        <m:t>Θ</m:t>
                                      </m:r>
                                    </m:e>
                                    <m:sub>
                                      <m:r>
                                        <a:rPr kumimoji="1" lang="en-US" altLang="zh-CN" sz="2400" b="0" i="1" smtClean="0">
                                          <a:latin typeface="Cambria Math" charset="0"/>
                                        </a:rPr>
                                        <m:t>𝐹</m:t>
                                      </m:r>
                                    </m:sub>
                                  </m:sSub>
                                  <m:r>
                                    <a:rPr kumimoji="1" lang="en-US" altLang="zh-CN" sz="2400" b="0" i="1" smtClean="0">
                                      <a:latin typeface="Cambria Math" charset="0"/>
                                    </a:rPr>
                                    <m:t>,</m:t>
                                  </m:r>
                                  <m:sSub>
                                    <m:sSubPr>
                                      <m:ctrlPr>
                                        <a:rPr kumimoji="1" lang="en-US" altLang="zh-CN" sz="2400" b="0" i="1" smtClean="0">
                                          <a:latin typeface="Cambria Math" charset="0"/>
                                        </a:rPr>
                                      </m:ctrlPr>
                                    </m:sSubPr>
                                    <m:e>
                                      <m:r>
                                        <m:rPr>
                                          <m:sty m:val="p"/>
                                        </m:rPr>
                                        <a:rPr kumimoji="1" lang="en-US" altLang="zh-CN" sz="2400" b="0" i="0" smtClean="0">
                                          <a:latin typeface="Cambria Math" charset="0"/>
                                        </a:rPr>
                                        <m:t>Θ</m:t>
                                      </m:r>
                                    </m:e>
                                    <m:sub>
                                      <m:r>
                                        <a:rPr kumimoji="1" lang="en-US" altLang="zh-CN" sz="2400" b="0" i="1" smtClean="0">
                                          <a:latin typeface="Cambria Math" charset="0"/>
                                        </a:rPr>
                                        <m:t>𝐵</m:t>
                                      </m:r>
                                    </m:sub>
                                  </m:sSub>
                                </m:e>
                              </m:d>
                            </m:e>
                          </m:func>
                        </m:e>
                      </m:func>
                    </m:oMath>
                  </m:oMathPara>
                </a14:m>
                <a:endParaRPr kumimoji="1" lang="zh-CN" altLang="en-US" sz="2400" dirty="0"/>
              </a:p>
            </p:txBody>
          </p:sp>
        </mc:Choice>
        <mc:Fallback xmlns="">
          <p:sp>
            <p:nvSpPr>
              <p:cNvPr id="13" name="文本框 12"/>
              <p:cNvSpPr txBox="1">
                <a:spLocks noRot="1" noChangeAspect="1" noMove="1" noResize="1" noEditPoints="1" noAdjustHandles="1" noChangeArrowheads="1" noChangeShapeType="1" noTextEdit="1"/>
              </p:cNvSpPr>
              <p:nvPr/>
            </p:nvSpPr>
            <p:spPr>
              <a:xfrm>
                <a:off x="418651" y="4375188"/>
                <a:ext cx="2864502" cy="524567"/>
              </a:xfrm>
              <a:prstGeom prst="rect">
                <a:avLst/>
              </a:prstGeom>
              <a:blipFill rotWithShape="0">
                <a:blip r:embed="rId5"/>
                <a:stretch>
                  <a:fillRect l="-1915" b="-1046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4" name="文本框 13"/>
              <p:cNvSpPr txBox="1"/>
              <p:nvPr/>
            </p:nvSpPr>
            <p:spPr>
              <a:xfrm>
                <a:off x="5978772" y="4375188"/>
                <a:ext cx="2728888" cy="48077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kumimoji="1" lang="en-US" altLang="zh-CN" sz="2400" b="0" i="1" smtClean="0">
                              <a:latin typeface="Cambria Math" charset="0"/>
                            </a:rPr>
                          </m:ctrlPr>
                        </m:funcPr>
                        <m:fName>
                          <m:r>
                            <m:rPr>
                              <m:sty m:val="p"/>
                            </m:rPr>
                            <a:rPr kumimoji="1" lang="en-US" altLang="zh-CN" sz="2400" b="0" i="0" smtClean="0">
                              <a:latin typeface="Cambria Math" charset="0"/>
                            </a:rPr>
                            <m:t>arg</m:t>
                          </m:r>
                        </m:fName>
                        <m:e>
                          <m:func>
                            <m:funcPr>
                              <m:ctrlPr>
                                <a:rPr kumimoji="1" lang="en-US" altLang="zh-CN" sz="2400" b="0" i="1" smtClean="0">
                                  <a:latin typeface="Cambria Math" charset="0"/>
                                </a:rPr>
                              </m:ctrlPr>
                            </m:funcPr>
                            <m:fName>
                              <m:limLow>
                                <m:limLowPr>
                                  <m:ctrlPr>
                                    <a:rPr kumimoji="1" lang="en-US" altLang="zh-CN" sz="2400" b="0" i="1" smtClean="0">
                                      <a:latin typeface="Cambria Math" charset="0"/>
                                    </a:rPr>
                                  </m:ctrlPr>
                                </m:limLowPr>
                                <m:e>
                                  <m:r>
                                    <m:rPr>
                                      <m:sty m:val="p"/>
                                    </m:rPr>
                                    <a:rPr kumimoji="1" lang="en-US" altLang="zh-CN" sz="2400" b="0" i="0" smtClean="0">
                                      <a:latin typeface="Cambria Math" charset="0"/>
                                    </a:rPr>
                                    <m:t>min</m:t>
                                  </m:r>
                                </m:e>
                                <m:lim>
                                  <m:r>
                                    <a:rPr kumimoji="1" lang="en-US" altLang="zh-CN" sz="2400" b="1" i="1" smtClean="0">
                                      <a:latin typeface="Cambria Math" charset="0"/>
                                    </a:rPr>
                                    <m:t>𝒙</m:t>
                                  </m:r>
                                </m:lim>
                              </m:limLow>
                            </m:fName>
                            <m:e>
                              <m:r>
                                <a:rPr kumimoji="1" lang="en-US" altLang="zh-CN" sz="2400" b="0" i="1" smtClean="0">
                                  <a:latin typeface="Cambria Math" charset="0"/>
                                </a:rPr>
                                <m:t>𝐸</m:t>
                              </m:r>
                              <m:d>
                                <m:dPr>
                                  <m:ctrlPr>
                                    <a:rPr kumimoji="1" lang="en-US" altLang="zh-CN" sz="2400" b="0" i="1" smtClean="0">
                                      <a:latin typeface="Cambria Math" charset="0"/>
                                    </a:rPr>
                                  </m:ctrlPr>
                                </m:dPr>
                                <m:e>
                                  <m:r>
                                    <a:rPr kumimoji="1" lang="en-US" altLang="zh-CN" sz="2400" b="1" i="1" smtClean="0">
                                      <a:latin typeface="Cambria Math" charset="0"/>
                                    </a:rPr>
                                    <m:t>𝒙</m:t>
                                  </m:r>
                                  <m:r>
                                    <a:rPr kumimoji="1" lang="en-US" altLang="zh-CN" sz="2400" b="0" i="1" smtClean="0">
                                      <a:latin typeface="Cambria Math" charset="0"/>
                                    </a:rPr>
                                    <m:t>,</m:t>
                                  </m:r>
                                  <m:sSub>
                                    <m:sSubPr>
                                      <m:ctrlPr>
                                        <a:rPr kumimoji="1" lang="en-US" altLang="zh-CN" sz="2400" i="1" smtClean="0">
                                          <a:latin typeface="Cambria Math" charset="0"/>
                                        </a:rPr>
                                      </m:ctrlPr>
                                    </m:sSubPr>
                                    <m:e>
                                      <m:r>
                                        <m:rPr>
                                          <m:sty m:val="p"/>
                                        </m:rPr>
                                        <a:rPr kumimoji="1" lang="en-US" altLang="zh-CN" sz="2400" b="0" i="0" smtClean="0">
                                          <a:latin typeface="Cambria Math" charset="0"/>
                                        </a:rPr>
                                        <m:t>Θ</m:t>
                                      </m:r>
                                    </m:e>
                                    <m:sub>
                                      <m:r>
                                        <a:rPr kumimoji="1" lang="en-US" altLang="zh-CN" sz="2400" b="0" i="1" smtClean="0">
                                          <a:latin typeface="Cambria Math" charset="0"/>
                                        </a:rPr>
                                        <m:t>𝐹</m:t>
                                      </m:r>
                                    </m:sub>
                                  </m:sSub>
                                  <m:r>
                                    <a:rPr kumimoji="1" lang="en-US" altLang="zh-CN" sz="2400" b="0" i="1" smtClean="0">
                                      <a:latin typeface="Cambria Math" charset="0"/>
                                    </a:rPr>
                                    <m:t>,</m:t>
                                  </m:r>
                                  <m:sSub>
                                    <m:sSubPr>
                                      <m:ctrlPr>
                                        <a:rPr kumimoji="1" lang="en-US" altLang="zh-CN" sz="2400" b="0" i="1" smtClean="0">
                                          <a:latin typeface="Cambria Math" charset="0"/>
                                        </a:rPr>
                                      </m:ctrlPr>
                                    </m:sSubPr>
                                    <m:e>
                                      <m:r>
                                        <m:rPr>
                                          <m:sty m:val="p"/>
                                        </m:rPr>
                                        <a:rPr kumimoji="1" lang="en-US" altLang="zh-CN" sz="2400" b="0" i="0" smtClean="0">
                                          <a:latin typeface="Cambria Math" charset="0"/>
                                        </a:rPr>
                                        <m:t>Θ</m:t>
                                      </m:r>
                                    </m:e>
                                    <m:sub>
                                      <m:r>
                                        <a:rPr kumimoji="1" lang="en-US" altLang="zh-CN" sz="2400" b="0" i="1" smtClean="0">
                                          <a:latin typeface="Cambria Math" charset="0"/>
                                        </a:rPr>
                                        <m:t>𝐵</m:t>
                                      </m:r>
                                    </m:sub>
                                  </m:sSub>
                                </m:e>
                              </m:d>
                            </m:e>
                          </m:func>
                        </m:e>
                      </m:func>
                    </m:oMath>
                  </m:oMathPara>
                </a14:m>
                <a:endParaRPr kumimoji="1" lang="zh-CN" altLang="en-US" sz="2400" dirty="0"/>
              </a:p>
            </p:txBody>
          </p:sp>
        </mc:Choice>
        <mc:Fallback xmlns="">
          <p:sp>
            <p:nvSpPr>
              <p:cNvPr id="14" name="文本框 13"/>
              <p:cNvSpPr txBox="1">
                <a:spLocks noRot="1" noChangeAspect="1" noMove="1" noResize="1" noEditPoints="1" noAdjustHandles="1" noChangeArrowheads="1" noChangeShapeType="1" noTextEdit="1"/>
              </p:cNvSpPr>
              <p:nvPr/>
            </p:nvSpPr>
            <p:spPr>
              <a:xfrm>
                <a:off x="5978772" y="4375188"/>
                <a:ext cx="2728888" cy="480773"/>
              </a:xfrm>
              <a:prstGeom prst="rect">
                <a:avLst/>
              </a:prstGeom>
              <a:blipFill rotWithShape="0">
                <a:blip r:embed="rId6"/>
                <a:stretch>
                  <a:fillRect l="-2013" b="-12658"/>
                </a:stretch>
              </a:blipFill>
            </p:spPr>
            <p:txBody>
              <a:bodyPr/>
              <a:lstStyle/>
              <a:p>
                <a:r>
                  <a:rPr lang="zh-CN" altLang="en-US">
                    <a:noFill/>
                  </a:rPr>
                  <a:t> </a:t>
                </a:r>
              </a:p>
            </p:txBody>
          </p:sp>
        </mc:Fallback>
      </mc:AlternateContent>
      <p:sp>
        <p:nvSpPr>
          <p:cNvPr id="18" name="左右箭头标注 17"/>
          <p:cNvSpPr/>
          <p:nvPr/>
        </p:nvSpPr>
        <p:spPr>
          <a:xfrm>
            <a:off x="3574427" y="4309384"/>
            <a:ext cx="2120854" cy="590371"/>
          </a:xfrm>
          <a:prstGeom prst="leftRightArrowCallout">
            <a:avLst>
              <a:gd name="adj1" fmla="val 50226"/>
              <a:gd name="adj2" fmla="val 50000"/>
              <a:gd name="adj3" fmla="val 34395"/>
              <a:gd name="adj4" fmla="val 3264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1971964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标题 1"/>
              <p:cNvSpPr>
                <a:spLocks noGrp="1"/>
              </p:cNvSpPr>
              <p:nvPr>
                <p:ph type="title"/>
              </p:nvPr>
            </p:nvSpPr>
            <p:spPr/>
            <p:txBody>
              <a:bodyPr/>
              <a:lstStyle/>
              <a:p>
                <a:r>
                  <a:rPr lang="en-US" altLang="zh-CN" dirty="0" smtClean="0"/>
                  <a:t>Optimization over </a:t>
                </a:r>
                <a14:m>
                  <m:oMath xmlns:m="http://schemas.openxmlformats.org/officeDocument/2006/math">
                    <m:r>
                      <m:rPr>
                        <m:sty m:val="p"/>
                      </m:rPr>
                      <a:rPr lang="en-US" altLang="zh-CN" b="0" i="0" smtClean="0">
                        <a:latin typeface="Cambria Math" charset="0"/>
                      </a:rPr>
                      <m:t>Θ</m:t>
                    </m:r>
                  </m:oMath>
                </a14:m>
                <a:r>
                  <a:rPr lang="en-US" altLang="zh-CN" dirty="0"/>
                  <a:t>’𝑠 help </a:t>
                </a:r>
                <a:endParaRPr kumimoji="1" lang="zh-CN" altLang="en-US" dirty="0"/>
              </a:p>
            </p:txBody>
          </p:sp>
        </mc:Choice>
        <mc:Fallback xmlns="">
          <p:sp>
            <p:nvSpPr>
              <p:cNvPr id="2" name="标题 1"/>
              <p:cNvSpPr>
                <a:spLocks noGrp="1" noRot="1" noChangeAspect="1" noMove="1" noResize="1" noEditPoints="1" noAdjustHandles="1" noChangeArrowheads="1" noChangeShapeType="1" noTextEdit="1"/>
              </p:cNvSpPr>
              <p:nvPr>
                <p:ph type="title"/>
              </p:nvPr>
            </p:nvSpPr>
            <p:spPr>
              <a:blipFill rotWithShape="0">
                <a:blip r:embed="rId2"/>
                <a:stretch>
                  <a:fillRect l="-1851" t="-1724" b="-19828"/>
                </a:stretch>
              </a:blipFill>
            </p:spPr>
            <p:txBody>
              <a:bodyPr/>
              <a:lstStyle/>
              <a:p>
                <a:r>
                  <a:rPr lang="zh-CN" altLang="en-US">
                    <a:noFill/>
                  </a:rPr>
                  <a:t> </a:t>
                </a:r>
              </a:p>
            </p:txBody>
          </p:sp>
        </mc:Fallback>
      </mc:AlternateContent>
      <p:pic>
        <p:nvPicPr>
          <p:cNvPr id="4" name="内容占位符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622744" y="1390252"/>
            <a:ext cx="7390725" cy="2449061"/>
          </a:xfrm>
          <a:prstGeom prst="rect">
            <a:avLst/>
          </a:prstGeom>
        </p:spPr>
      </p:pic>
      <p:pic>
        <p:nvPicPr>
          <p:cNvPr id="5" name="图片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2744" y="4014121"/>
            <a:ext cx="5046536" cy="2392754"/>
          </a:xfrm>
          <a:prstGeom prst="rect">
            <a:avLst/>
          </a:prstGeom>
        </p:spPr>
      </p:pic>
    </p:spTree>
    <p:extLst>
      <p:ext uri="{BB962C8B-B14F-4D97-AF65-F5344CB8AC3E}">
        <p14:creationId xmlns:p14="http://schemas.microsoft.com/office/powerpoint/2010/main" val="172444346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Optimization is NP-hard </a:t>
            </a:r>
            <a:endParaRPr kumimoji="1" lang="zh-CN" altLang="en-US" dirty="0"/>
          </a:p>
        </p:txBody>
      </p:sp>
      <p:pic>
        <p:nvPicPr>
          <p:cNvPr id="4" name="内容占位符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14325" y="2596913"/>
            <a:ext cx="8542338" cy="2611911"/>
          </a:xfrm>
          <a:prstGeom prst="rect">
            <a:avLst/>
          </a:prstGeom>
        </p:spPr>
      </p:pic>
      <p:sp>
        <p:nvSpPr>
          <p:cNvPr id="6" name="文本框 5"/>
          <p:cNvSpPr txBox="1"/>
          <p:nvPr/>
        </p:nvSpPr>
        <p:spPr>
          <a:xfrm>
            <a:off x="2029522" y="6266991"/>
            <a:ext cx="7098123" cy="307777"/>
          </a:xfrm>
          <a:prstGeom prst="rect">
            <a:avLst/>
          </a:prstGeom>
          <a:noFill/>
          <a:ln w="19050">
            <a:noFill/>
          </a:ln>
        </p:spPr>
        <p:txBody>
          <a:bodyPr wrap="square" rtlCol="0">
            <a:spAutoFit/>
          </a:bodyPr>
          <a:lstStyle/>
          <a:p>
            <a:pPr algn="r"/>
            <a:r>
              <a:rPr lang="en-US" altLang="zh-CN" sz="1400" dirty="0" smtClean="0">
                <a:ln w="0"/>
                <a:effectLst>
                  <a:outerShdw blurRad="38100" dist="19050" dir="2700000" algn="tl" rotWithShape="0">
                    <a:schemeClr val="dk1">
                      <a:alpha val="40000"/>
                    </a:schemeClr>
                  </a:outerShdw>
                </a:effectLst>
              </a:rPr>
              <a:t>Joint Optimization of Appearance and Segmentation [Vicente et al. ICCV’09]</a:t>
            </a:r>
            <a:endParaRPr lang="en-US" altLang="zh-CN" sz="1400"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6200051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Presentation1.potx" id="{88CED296-A379-4399-BC94-AD6D700B4A90}" vid="{9028D3E2-E60A-436A-96FF-13D1D765BFBE}"/>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965</TotalTime>
  <Words>960</Words>
  <Application>Microsoft Macintosh PowerPoint</Application>
  <PresentationFormat>全屏显示(4:3)</PresentationFormat>
  <Paragraphs>160</Paragraphs>
  <Slides>28</Slides>
  <Notes>8</Notes>
  <HiddenSlides>3</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28</vt:i4>
      </vt:variant>
    </vt:vector>
  </HeadingPairs>
  <TitlesOfParts>
    <vt:vector size="38" baseType="lpstr">
      <vt:lpstr>Adobe 黑体 Std R</vt:lpstr>
      <vt:lpstr>Calibri</vt:lpstr>
      <vt:lpstr>Calibri Light</vt:lpstr>
      <vt:lpstr>Cambria Math</vt:lpstr>
      <vt:lpstr>Century Gothic</vt:lpstr>
      <vt:lpstr>Wingdings</vt:lpstr>
      <vt:lpstr>Wingdings 3</vt:lpstr>
      <vt:lpstr>宋体</vt:lpstr>
      <vt:lpstr>Arial</vt:lpstr>
      <vt:lpstr>Ion Boardroom</vt:lpstr>
      <vt:lpstr>DenseCut: Densely Connected CRFs for Realtime GrabCut</vt:lpstr>
      <vt:lpstr>BB Image Segmentation - Applications</vt:lpstr>
      <vt:lpstr>Image Segmentation</vt:lpstr>
      <vt:lpstr>Image Segmentation</vt:lpstr>
      <vt:lpstr>Image Segmentation</vt:lpstr>
      <vt:lpstr>GrabCut</vt:lpstr>
      <vt:lpstr>Block Coordinate Descent</vt:lpstr>
      <vt:lpstr>Optimization over Θ’𝑠 help </vt:lpstr>
      <vt:lpstr>Optimization is NP-hard </vt:lpstr>
      <vt:lpstr>#1: A global optimizer </vt:lpstr>
      <vt:lpstr>Some results</vt:lpstr>
      <vt:lpstr>#2: Adapt parts that are hard to optimize</vt:lpstr>
      <vt:lpstr>GMMs vs. Histograms</vt:lpstr>
      <vt:lpstr>#3: New interpretation of an existing technique</vt:lpstr>
      <vt:lpstr>Insight: Dense CRF &amp; Global Color Model</vt:lpstr>
      <vt:lpstr>Relationship</vt:lpstr>
      <vt:lpstr>DenseCut</vt:lpstr>
      <vt:lpstr>The effect of unbalanced color model</vt:lpstr>
      <vt:lpstr>Results</vt:lpstr>
      <vt:lpstr>Results</vt:lpstr>
      <vt:lpstr>Results</vt:lpstr>
      <vt:lpstr>Failure cases</vt:lpstr>
      <vt:lpstr>Failure cases</vt:lpstr>
      <vt:lpstr>Discussion</vt:lpstr>
      <vt:lpstr> </vt:lpstr>
      <vt:lpstr>Applications</vt:lpstr>
      <vt:lpstr>Applications</vt:lpstr>
      <vt:lpstr>Efficient Inference</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hz huang</dc:creator>
  <cp:lastModifiedBy>MingMing Cheng</cp:lastModifiedBy>
  <cp:revision>134</cp:revision>
  <dcterms:created xsi:type="dcterms:W3CDTF">2015-08-18T12:22:04Z</dcterms:created>
  <dcterms:modified xsi:type="dcterms:W3CDTF">2015-10-08T07:17:53Z</dcterms:modified>
</cp:coreProperties>
</file>