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384" r:id="rId2"/>
    <p:sldId id="385" r:id="rId3"/>
    <p:sldId id="386" r:id="rId4"/>
    <p:sldId id="335" r:id="rId5"/>
    <p:sldId id="388" r:id="rId6"/>
    <p:sldId id="389" r:id="rId7"/>
    <p:sldId id="387" r:id="rId8"/>
    <p:sldId id="428" r:id="rId9"/>
    <p:sldId id="391" r:id="rId10"/>
    <p:sldId id="390" r:id="rId11"/>
    <p:sldId id="393" r:id="rId12"/>
    <p:sldId id="398" r:id="rId13"/>
    <p:sldId id="394" r:id="rId14"/>
    <p:sldId id="395" r:id="rId15"/>
    <p:sldId id="399" r:id="rId16"/>
    <p:sldId id="401" r:id="rId17"/>
    <p:sldId id="402" r:id="rId18"/>
    <p:sldId id="403" r:id="rId19"/>
    <p:sldId id="404" r:id="rId20"/>
    <p:sldId id="406" r:id="rId21"/>
    <p:sldId id="392" r:id="rId22"/>
    <p:sldId id="397" r:id="rId23"/>
    <p:sldId id="408" r:id="rId24"/>
    <p:sldId id="409" r:id="rId25"/>
    <p:sldId id="412" r:id="rId26"/>
    <p:sldId id="410" r:id="rId27"/>
    <p:sldId id="411" r:id="rId28"/>
    <p:sldId id="414" r:id="rId29"/>
    <p:sldId id="439" r:id="rId30"/>
    <p:sldId id="438" r:id="rId31"/>
    <p:sldId id="415" r:id="rId32"/>
    <p:sldId id="416" r:id="rId33"/>
    <p:sldId id="417" r:id="rId34"/>
    <p:sldId id="419" r:id="rId35"/>
    <p:sldId id="418" r:id="rId36"/>
    <p:sldId id="420" r:id="rId37"/>
    <p:sldId id="421" r:id="rId38"/>
    <p:sldId id="423" r:id="rId39"/>
    <p:sldId id="422" r:id="rId40"/>
    <p:sldId id="424" r:id="rId41"/>
    <p:sldId id="425" r:id="rId42"/>
    <p:sldId id="427" r:id="rId43"/>
    <p:sldId id="426" r:id="rId44"/>
    <p:sldId id="429" r:id="rId45"/>
    <p:sldId id="430" r:id="rId46"/>
    <p:sldId id="413" r:id="rId47"/>
    <p:sldId id="432" r:id="rId48"/>
    <p:sldId id="434" r:id="rId49"/>
    <p:sldId id="431" r:id="rId50"/>
    <p:sldId id="435" r:id="rId51"/>
    <p:sldId id="436" r:id="rId52"/>
    <p:sldId id="38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2AC"/>
    <a:srgbClr val="ED6C00"/>
    <a:srgbClr val="E2287E"/>
    <a:srgbClr val="2CA738"/>
    <a:srgbClr val="54C3F4"/>
    <a:srgbClr val="5A2847"/>
    <a:srgbClr val="5C126B"/>
    <a:srgbClr val="984378"/>
    <a:srgbClr val="C77FAC"/>
    <a:srgbClr val="223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0346" autoAdjust="0"/>
  </p:normalViewPr>
  <p:slideViewPr>
    <p:cSldViewPr snapToGrid="0">
      <p:cViewPr varScale="1">
        <p:scale>
          <a:sx n="116" d="100"/>
          <a:sy n="116" d="100"/>
        </p:scale>
        <p:origin x="2080" y="176"/>
      </p:cViewPr>
      <p:guideLst/>
    </p:cSldViewPr>
  </p:slideViewPr>
  <p:outlineViewPr>
    <p:cViewPr>
      <p:scale>
        <a:sx n="33" d="100"/>
        <a:sy n="33" d="100"/>
      </p:scale>
      <p:origin x="0" y="-119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E64E-9A2D-4D02-BD46-DFCFC74B5EE4}" type="datetimeFigureOut">
              <a:rPr lang="en-US" smtClean="0"/>
              <a:t>4/20/18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604F-F5C7-412C-AE28-FF961BD9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建议报告和提问总时长：</a:t>
            </a:r>
            <a:r>
              <a:rPr lang="en-US" altLang="zh-CN" dirty="0"/>
              <a:t>45</a:t>
            </a:r>
            <a:r>
              <a:rPr lang="zh-CN" altLang="en-US" dirty="0"/>
              <a:t>分钟。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建议报告和提问总时长：</a:t>
            </a:r>
            <a:r>
              <a:rPr lang="en-US" altLang="zh-CN" dirty="0"/>
              <a:t>45</a:t>
            </a:r>
            <a:r>
              <a:rPr lang="zh-CN" altLang="en-US" dirty="0"/>
              <a:t>分钟。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1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4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Traditional deep learning architecture only use the final conv-layer in each stage, which is defined by all conv-layers between two pooling layers. The proposed RCF architecture extends HED to use instead ALL the layers in each stage.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96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cs typeface="Arial" panose="020B0604020202020204" pitchFamily="34" charset="0"/>
              </a:rPr>
              <a:t>Some examples of RCF. From top to bottom: BSDS500, NYUD, </a:t>
            </a:r>
            <a:r>
              <a:rPr lang="en-US" altLang="zh-CN" dirty="0" err="1">
                <a:cs typeface="Arial" panose="020B0604020202020204" pitchFamily="34" charset="0"/>
              </a:rPr>
              <a:t>Multicue</a:t>
            </a:r>
            <a:r>
              <a:rPr lang="en-US" altLang="zh-CN" dirty="0">
                <a:cs typeface="Arial" panose="020B0604020202020204" pitchFamily="34" charset="0"/>
              </a:rPr>
              <a:t>-Boundary, and </a:t>
            </a:r>
            <a:r>
              <a:rPr lang="en-US" altLang="zh-CN" dirty="0" err="1">
                <a:cs typeface="Arial" panose="020B0604020202020204" pitchFamily="34" charset="0"/>
              </a:rPr>
              <a:t>Multicue</a:t>
            </a:r>
            <a:r>
              <a:rPr lang="en-US" altLang="zh-CN" dirty="0">
                <a:cs typeface="Arial" panose="020B0604020202020204" pitchFamily="34" charset="0"/>
              </a:rPr>
              <a:t>-Edge. From left to right: origin image, ground truth, RCF edge map, origin image, ground truth, and RCF edge map.</a:t>
            </a:r>
            <a:endParaRPr lang="zh-CN" altLang="en-US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5405D-2AE7-4A1F-B4E4-26D342D300E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875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07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52551"/>
          </a:xfrm>
          <a:solidFill>
            <a:srgbClr val="0062AC"/>
          </a:solidFill>
        </p:spPr>
        <p:txBody>
          <a:bodyPr anchor="ctr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3706" y="4913035"/>
            <a:ext cx="1958692" cy="15724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893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669129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789710"/>
            <a:ext cx="8516471" cy="53872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9"/>
          <a:stretch/>
        </p:blipFill>
        <p:spPr>
          <a:xfrm>
            <a:off x="8204091" y="0"/>
            <a:ext cx="939910" cy="7262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Line 1"/>
          <p:cNvSpPr>
            <a:spLocks noChangeShapeType="1"/>
          </p:cNvSpPr>
          <p:nvPr userDrawn="1"/>
        </p:nvSpPr>
        <p:spPr bwMode="auto">
          <a:xfrm flipV="1">
            <a:off x="0" y="697564"/>
            <a:ext cx="8240889" cy="279"/>
          </a:xfrm>
          <a:prstGeom prst="line">
            <a:avLst/>
          </a:prstGeom>
          <a:noFill/>
          <a:ln w="25400">
            <a:solidFill>
              <a:srgbClr val="0062AC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GB"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776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470460" y="6580997"/>
            <a:ext cx="673539" cy="307777"/>
          </a:xfrm>
          <a:prstGeom prst="rect">
            <a:avLst/>
          </a:prstGeom>
          <a:solidFill>
            <a:srgbClr val="ED6C00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383977" cy="890648"/>
          </a:xfrm>
          <a:prstGeom prst="rect">
            <a:avLst/>
          </a:prstGeom>
          <a:solidFill>
            <a:srgbClr val="0062A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5" y="991590"/>
            <a:ext cx="8516471" cy="5185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599559" y="6581000"/>
            <a:ext cx="4371428" cy="307777"/>
          </a:xfrm>
          <a:prstGeom prst="rect">
            <a:avLst/>
          </a:prstGeom>
          <a:solidFill>
            <a:srgbClr val="2CA738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bg1"/>
                </a:solidFill>
              </a:rPr>
              <a:t>1</a:t>
            </a:r>
            <a:r>
              <a:rPr lang="en-US" sz="1400" b="0" baseline="30000" dirty="0">
                <a:solidFill>
                  <a:schemeClr val="bg1"/>
                </a:solidFill>
              </a:rPr>
              <a:t>st</a:t>
            </a:r>
            <a:r>
              <a:rPr lang="en-US" sz="1400" b="0" dirty="0">
                <a:solidFill>
                  <a:schemeClr val="bg1"/>
                </a:solidFill>
              </a:rPr>
              <a:t> VALSE</a:t>
            </a:r>
            <a:r>
              <a:rPr lang="en-US" sz="1400" b="0" baseline="0" dirty="0">
                <a:solidFill>
                  <a:schemeClr val="bg1"/>
                </a:solidFill>
              </a:rPr>
              <a:t> Workshop on </a:t>
            </a:r>
            <a:r>
              <a:rPr lang="en-US" sz="1400" b="0" dirty="0">
                <a:solidFill>
                  <a:schemeClr val="bg1"/>
                </a:solidFill>
              </a:rPr>
              <a:t>Pixel Level Image Understanding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" y="6580995"/>
            <a:ext cx="2599557" cy="307777"/>
          </a:xfrm>
          <a:prstGeom prst="rect">
            <a:avLst/>
          </a:prstGeom>
          <a:solidFill>
            <a:srgbClr val="54C3F4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chemeClr val="bg1"/>
                </a:solidFill>
              </a:rPr>
              <a:t>8:00-12</a:t>
            </a:r>
            <a:r>
              <a:rPr lang="en-US" sz="1400" dirty="0">
                <a:solidFill>
                  <a:schemeClr val="bg1"/>
                </a:solidFill>
              </a:rPr>
              <a:t>:0</a:t>
            </a:r>
            <a:r>
              <a:rPr lang="de-DE" sz="1400" dirty="0">
                <a:solidFill>
                  <a:schemeClr val="bg1"/>
                </a:solidFill>
              </a:rPr>
              <a:t>0, 20 April, VALSE 2018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470461" y="6580995"/>
            <a:ext cx="67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603BFBC-EF15-48A5-8249-0FEAC4BE5DBB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r>
              <a:rPr lang="en-US" sz="1400" dirty="0">
                <a:solidFill>
                  <a:schemeClr val="bg1"/>
                </a:solidFill>
              </a:rPr>
              <a:t>/50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970989" y="6580995"/>
            <a:ext cx="1499470" cy="307777"/>
          </a:xfrm>
          <a:prstGeom prst="rect">
            <a:avLst/>
          </a:prstGeom>
          <a:solidFill>
            <a:srgbClr val="E2287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0" dirty="0">
                <a:solidFill>
                  <a:schemeClr val="bg1"/>
                </a:solidFill>
              </a:rPr>
              <a:t>Ming-Ming Cheng</a:t>
            </a:r>
          </a:p>
        </p:txBody>
      </p:sp>
    </p:spTree>
    <p:extLst>
      <p:ext uri="{BB962C8B-B14F-4D97-AF65-F5344CB8AC3E}">
        <p14:creationId xmlns:p14="http://schemas.microsoft.com/office/powerpoint/2010/main" val="23150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mcheng.net/pixelund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mmcheng.net/dss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mcheng.n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1828801"/>
          </a:xfrm>
          <a:ln>
            <a:solidFill>
              <a:srgbClr val="0E2245"/>
            </a:solidFill>
          </a:ln>
        </p:spPr>
        <p:txBody>
          <a:bodyPr anchor="ctr">
            <a:noAutofit/>
          </a:bodyPr>
          <a:lstStyle/>
          <a:p>
            <a:r>
              <a:rPr lang="en-US" sz="5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altLang="zh-CN" sz="52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</a:t>
            </a:r>
            <a:r>
              <a:rPr lang="en-US" altLang="zh-CN" sz="5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VALSE Workshop on </a:t>
            </a:r>
            <a:r>
              <a:rPr lang="en-US" sz="5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Pixel level image understanding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70510" y="1936045"/>
            <a:ext cx="8602980" cy="2765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hlinkClick r:id="rId3"/>
              </a:rPr>
              <a:t>http://mmcheng.net/pixelund/</a:t>
            </a:r>
            <a:endParaRPr lang="en-US" sz="105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VALSE 2018 · </a:t>
            </a:r>
            <a:r>
              <a:rPr lang="zh-CN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大连</a:t>
            </a:r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20</a:t>
            </a:r>
            <a:r>
              <a:rPr lang="en-US" altLang="zh-CN" sz="36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th</a:t>
            </a: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 April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6660682" y="6580995"/>
            <a:ext cx="1780674" cy="307777"/>
          </a:xfrm>
          <a:prstGeom prst="rect">
            <a:avLst/>
          </a:prstGeom>
          <a:solidFill>
            <a:srgbClr val="E2287E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bg1"/>
                </a:solidFill>
              </a:rPr>
              <a:t>Ming-Ming Cheng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09" y="3815085"/>
            <a:ext cx="2594736" cy="25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4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More </a:t>
            </a:r>
            <a:r>
              <a:rPr lang="en-US" altLang="zh-CN" dirty="0">
                <a:solidFill>
                  <a:srgbClr val="FF0000"/>
                </a:solidFill>
              </a:rPr>
              <a:t>category-agnostic</a:t>
            </a:r>
            <a:r>
              <a:rPr lang="en-US" altLang="zh-CN" dirty="0"/>
              <a:t> cues?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86" y="1079323"/>
            <a:ext cx="8887226" cy="4353428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124137" y="5534527"/>
            <a:ext cx="8891475" cy="933650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WebSeg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: Learning Semantic Segmentation from Web Searches, </a:t>
            </a: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arXiv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2018.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Richer Convolutional Features for Edge Detection, IEEE CVPR 2017.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Deeply supervised salient object detection with short connections, IEEE TPAMI 2018 (CVPR’17).</a:t>
            </a:r>
          </a:p>
        </p:txBody>
      </p:sp>
    </p:spTree>
    <p:extLst>
      <p:ext uri="{BB962C8B-B14F-4D97-AF65-F5344CB8AC3E}">
        <p14:creationId xmlns:p14="http://schemas.microsoft.com/office/powerpoint/2010/main" val="1746934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Salient object detections (SOD)</a:t>
            </a:r>
            <a:endParaRPr lang="zh-CN" altLang="en-US" dirty="0"/>
          </a:p>
        </p:txBody>
      </p:sp>
      <p:sp>
        <p:nvSpPr>
          <p:cNvPr id="4" name="圆角矩形 7"/>
          <p:cNvSpPr/>
          <p:nvPr/>
        </p:nvSpPr>
        <p:spPr>
          <a:xfrm>
            <a:off x="222227" y="5829300"/>
            <a:ext cx="8736856" cy="518236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Deeply supervised salient object detection with short connections, </a:t>
            </a:r>
            <a:r>
              <a:rPr lang="en-US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IEEE </a:t>
            </a:r>
            <a:r>
              <a:rPr lang="en-US" altLang="zh-CN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TPAMI 2018 (</a:t>
            </a:r>
            <a:r>
              <a:rPr lang="en-US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CVPR’17)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altLang="zh-CN" sz="16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275" y="1857845"/>
            <a:ext cx="8516938" cy="32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42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Utilizing multi-scale features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58" y="798613"/>
            <a:ext cx="8710282" cy="571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21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Bridging between multi-levels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1050188"/>
            <a:ext cx="8516938" cy="486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29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F33F-36AE-5C4C-9114-58DDD4BF7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Bridging between multi-levels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B6A474-1604-A74C-B00F-D3BC294FB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003" y="1700784"/>
            <a:ext cx="8641631" cy="38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72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Sample results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051" y="837114"/>
            <a:ext cx="8371896" cy="568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76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Sample results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570" y="788988"/>
            <a:ext cx="8556858" cy="57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26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Sample results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080" y="1366788"/>
            <a:ext cx="8357837" cy="45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9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Messages from numbers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41" y="1480541"/>
            <a:ext cx="8879516" cy="44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09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Performance (use different dataset)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Training on corresponding training set is the best</a:t>
                </a:r>
              </a:p>
              <a:p>
                <a:pPr lvl="1"/>
                <a:r>
                  <a:rPr lang="en-US" altLang="zh-CN" dirty="0"/>
                  <a:t>Especially obverse for DUT-OMRON</a:t>
                </a:r>
              </a:p>
              <a:p>
                <a:pPr lvl="1"/>
                <a:r>
                  <a:rPr lang="en-US" altLang="zh-CN" dirty="0"/>
                  <a:t>More training images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altLang="zh-CN" dirty="0"/>
                  <a:t> better performance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8" t="-19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35" y="2222134"/>
            <a:ext cx="8515130" cy="18204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1" y="4434496"/>
            <a:ext cx="8884118" cy="18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7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Workshop Organizers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02" y="1328002"/>
            <a:ext cx="3320999" cy="3320999"/>
          </a:xfrm>
        </p:spPr>
      </p:pic>
      <p:sp>
        <p:nvSpPr>
          <p:cNvPr id="5" name="AutoShape 2" descr="http://www.linliang.net/wp-content/uploads/2018/03/201802_Island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8715" y="1366787"/>
            <a:ext cx="3328004" cy="328221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968715" y="4875020"/>
            <a:ext cx="3328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350"/>
              </a:spcBef>
            </a:pPr>
            <a:r>
              <a:rPr lang="zh-CN" alt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林倞</a:t>
            </a:r>
            <a:r>
              <a:rPr lang="en-US" altLang="zh-C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(</a:t>
            </a:r>
            <a:r>
              <a:rPr lang="zh-CN" alt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中山大学</a:t>
            </a:r>
            <a:r>
              <a:rPr lang="en-US" altLang="zh-C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)</a:t>
            </a:r>
            <a:endParaRPr lang="en-US" altLang="zh-CN" sz="3600" dirty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1382" y="4875020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350"/>
              </a:spcBef>
            </a:pPr>
            <a:r>
              <a:rPr lang="zh-CN" alt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程明明</a:t>
            </a:r>
            <a:r>
              <a:rPr lang="en-US" altLang="zh-C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 (</a:t>
            </a:r>
            <a:r>
              <a:rPr lang="zh-CN" alt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南开大学</a:t>
            </a:r>
            <a:r>
              <a:rPr lang="en-US" altLang="zh-C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)</a:t>
            </a:r>
            <a:endParaRPr lang="en-US" altLang="zh-CN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47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Performance (use different dataset)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Construct a unified, composite, and versatile dataset</a:t>
            </a:r>
          </a:p>
          <a:p>
            <a:pPr lvl="1"/>
            <a:r>
              <a:rPr lang="en-US" altLang="zh-CN" dirty="0"/>
              <a:t>Online benchmark: </a:t>
            </a:r>
            <a:r>
              <a:rPr lang="en-US" altLang="zh-CN" dirty="0">
                <a:hlinkClick r:id="rId2"/>
              </a:rPr>
              <a:t>https://mmcheng.net/dss/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68" y="1898897"/>
            <a:ext cx="8516938" cy="375484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5350" y="5653744"/>
            <a:ext cx="828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All results are obtained without any post-processing.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08380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Failure cases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1588373"/>
            <a:ext cx="8516938" cy="378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55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A4A87-525C-9045-976D-E9F3C464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Applications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30E8612-3246-B041-ADE7-847972DDB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36" y="1438274"/>
            <a:ext cx="8791194" cy="4395597"/>
          </a:xfrm>
        </p:spPr>
      </p:pic>
    </p:spTree>
    <p:extLst>
      <p:ext uri="{BB962C8B-B14F-4D97-AF65-F5344CB8AC3E}">
        <p14:creationId xmlns:p14="http://schemas.microsoft.com/office/powerpoint/2010/main" val="1904667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Edge detection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2450" y="933147"/>
            <a:ext cx="8115300" cy="4572303"/>
          </a:xfrm>
          <a:prstGeom prst="rect">
            <a:avLst/>
          </a:prstGeom>
        </p:spPr>
      </p:pic>
      <p:sp>
        <p:nvSpPr>
          <p:cNvPr id="4" name="圆角矩形 7"/>
          <p:cNvSpPr/>
          <p:nvPr/>
        </p:nvSpPr>
        <p:spPr>
          <a:xfrm>
            <a:off x="222227" y="5848350"/>
            <a:ext cx="8736856" cy="499186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Richer Convolutional Features for Edge Detection, </a:t>
            </a:r>
            <a:r>
              <a:rPr lang="en-US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IEEE CVPR 2017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altLang="zh-CN" sz="16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17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Richer Convolutional Features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49" y="1009939"/>
            <a:ext cx="7745329" cy="488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60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Explicit multi-scale still helps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618" y="1855520"/>
            <a:ext cx="8504762" cy="3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55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Samples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240" y="742870"/>
            <a:ext cx="7457686" cy="35847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06219" y="6206162"/>
            <a:ext cx="13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image 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3989598" y="6235660"/>
            <a:ext cx="13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cs typeface="Arial" panose="020B0604020202020204" pitchFamily="34" charset="0"/>
              </a:rPr>
              <a:t>G-Truth 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6525489" y="6235660"/>
            <a:ext cx="13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results</a:t>
            </a:r>
            <a:endParaRPr lang="zh-CN" altLang="en-US" dirty="0"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40" y="4327584"/>
            <a:ext cx="7475272" cy="183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8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8370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altLang="zh-Hans" i="1" dirty="0" smtClean="0"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en-US" altLang="en-US" dirty="0"/>
                  <a:t>+ years of boundary detection</a:t>
                </a:r>
              </a:p>
            </p:txBody>
          </p:sp>
        </mc:Choice>
        <mc:Fallback xmlns="">
          <p:sp>
            <p:nvSpPr>
              <p:cNvPr id="58370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23636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s://mmcheng.net/wp-content/uploads/2014/04/edge_eval_bsd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651" y="739302"/>
            <a:ext cx="8300936" cy="564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6250310"/>
            <a:ext cx="8022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Han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Since R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o</a:t>
            </a:r>
            <a:r>
              <a:rPr lang="en-US" altLang="zh-Han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bert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s</a:t>
            </a:r>
            <a:r>
              <a:rPr lang="en-US" altLang="zh-Han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 (1965)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43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Category-agnostic</a:t>
            </a:r>
            <a:r>
              <a:rPr lang="en-US" altLang="zh-CN" dirty="0"/>
              <a:t> cues…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86" y="1079323"/>
            <a:ext cx="8887226" cy="4353428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124137" y="5534527"/>
            <a:ext cx="8891475" cy="933650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WebSeg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: Learning Semantic Segmentation from Web Searches, </a:t>
            </a: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arXiv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2018.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Richer Convolutional Features for Edge Detection, IEEE CVPR 2017.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Deeply supervised salient object detection with short connections, IEEE TPAMI 2018 (CVPR’17).</a:t>
            </a:r>
          </a:p>
        </p:txBody>
      </p:sp>
    </p:spTree>
    <p:extLst>
      <p:ext uri="{BB962C8B-B14F-4D97-AF65-F5344CB8AC3E}">
        <p14:creationId xmlns:p14="http://schemas.microsoft.com/office/powerpoint/2010/main" val="1653625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E20C-1523-F849-8CB8-9A49CC74D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Over-segmentation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20AD6B-16BA-9341-A3B0-75F3DD7F4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Challenges</a:t>
                </a:r>
              </a:p>
              <a:p>
                <a:pPr lvl="1"/>
                <a:r>
                  <a:rPr lang="en-US" dirty="0"/>
                  <a:t>Image label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≉</m:t>
                    </m:r>
                  </m:oMath>
                </a14:m>
                <a:r>
                  <a:rPr lang="en-US" dirty="0"/>
                  <a:t> semantic category</a:t>
                </a:r>
              </a:p>
              <a:p>
                <a:pPr lvl="1"/>
                <a:r>
                  <a:rPr lang="en-US" dirty="0"/>
                  <a:t>How many labels to learn?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20AD6B-16BA-9341-A3B0-75F3DD7F4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90" t="-1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8715532-C104-F049-A801-D68FD6C08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048275"/>
            <a:ext cx="9143998" cy="3611199"/>
          </a:xfrm>
          <a:prstGeom prst="rect">
            <a:avLst/>
          </a:prstGeom>
        </p:spPr>
      </p:pic>
      <p:sp>
        <p:nvSpPr>
          <p:cNvPr id="5" name="圆角矩形 7">
            <a:extLst>
              <a:ext uri="{FF2B5EF4-FFF2-40B4-BE49-F238E27FC236}">
                <a16:creationId xmlns:a16="http://schemas.microsoft.com/office/drawing/2014/main" id="{D099E4E6-281D-5B4B-891C-E146F8B3AABB}"/>
              </a:ext>
            </a:extLst>
          </p:cNvPr>
          <p:cNvSpPr/>
          <p:nvPr/>
        </p:nvSpPr>
        <p:spPr>
          <a:xfrm>
            <a:off x="203571" y="5748800"/>
            <a:ext cx="8736856" cy="717550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HFS: Hierarchical Feature Selection for Efficient Image Segmentation, </a:t>
            </a:r>
            <a:r>
              <a:rPr lang="en-US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ECCV 2016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DEL: Deep Embedding Learning for Efficient Image Segmentation, </a:t>
            </a:r>
            <a:r>
              <a:rPr lang="en-US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IJCAI 2018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8831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Invited Speakers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0551" y="980332"/>
            <a:ext cx="2040348" cy="211882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77" y="980332"/>
            <a:ext cx="2118823" cy="21188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850" y="980332"/>
            <a:ext cx="2094237" cy="21167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2807" y="3775769"/>
            <a:ext cx="2118823" cy="2076701"/>
          </a:xfrm>
          <a:prstGeom prst="rect">
            <a:avLst/>
          </a:prstGeom>
        </p:spPr>
      </p:pic>
      <p:pic>
        <p:nvPicPr>
          <p:cNvPr id="8" name="内容占位符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332" y="3775769"/>
            <a:ext cx="2080811" cy="208081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66252" y="3074569"/>
            <a:ext cx="1681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1350"/>
              </a:spcBef>
            </a:pPr>
            <a:r>
              <a:rPr lang="zh-CN" altLang="en-US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刘偲</a:t>
            </a:r>
            <a:r>
              <a:rPr lang="en-US" altLang="zh-CN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 (</a:t>
            </a:r>
            <a:r>
              <a:rPr lang="zh-CN" altLang="en-US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信工所</a:t>
            </a:r>
            <a:r>
              <a:rPr lang="en-US" altLang="zh-CN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)</a:t>
            </a:r>
            <a:endParaRPr lang="en-US" altLang="zh-CN" sz="2000" dirty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00973" y="3097100"/>
            <a:ext cx="1699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1350"/>
              </a:spcBef>
            </a:pPr>
            <a:r>
              <a:rPr lang="zh-CN" altLang="en-US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魏云超</a:t>
            </a:r>
            <a:r>
              <a:rPr lang="en-US" altLang="zh-CN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 (UIUC)</a:t>
            </a:r>
            <a:endParaRPr lang="en-US" altLang="zh-CN" sz="2000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60456" y="3097100"/>
            <a:ext cx="14430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1350"/>
              </a:spcBef>
            </a:pPr>
            <a:r>
              <a:rPr lang="zh-CN" altLang="en-US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董超</a:t>
            </a:r>
            <a:r>
              <a:rPr lang="en-US" altLang="zh-CN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 (</a:t>
            </a:r>
            <a:r>
              <a:rPr lang="zh-CN" altLang="en-US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商汤</a:t>
            </a:r>
            <a:r>
              <a:rPr lang="en-US" altLang="zh-CN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)</a:t>
            </a:r>
            <a:endParaRPr lang="en-US" altLang="zh-CN" sz="2000" dirty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21282" y="5852470"/>
            <a:ext cx="1681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1350"/>
              </a:spcBef>
            </a:pPr>
            <a:r>
              <a:rPr lang="zh-CN" altLang="en-US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王兴刚</a:t>
            </a:r>
            <a:r>
              <a:rPr lang="en-US" altLang="zh-CN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 (</a:t>
            </a:r>
            <a:r>
              <a:rPr lang="zh-CN" altLang="en-US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华科</a:t>
            </a:r>
            <a:r>
              <a:rPr lang="en-US" altLang="zh-CN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)</a:t>
            </a:r>
            <a:endParaRPr lang="en-US" altLang="zh-CN" sz="2000" dirty="0">
              <a:solidFill>
                <a:prstClr val="black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69800" y="5852470"/>
            <a:ext cx="1681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1350"/>
              </a:spcBef>
            </a:pPr>
            <a:r>
              <a:rPr lang="zh-CN" altLang="en-US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程明明</a:t>
            </a:r>
            <a:r>
              <a:rPr lang="en-US" altLang="zh-CN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 (</a:t>
            </a:r>
            <a:r>
              <a:rPr lang="zh-CN" altLang="en-US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南开</a:t>
            </a:r>
            <a:r>
              <a:rPr lang="en-US" altLang="zh-CN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华文楷体" pitchFamily="2" charset="-122"/>
              </a:rPr>
              <a:t>)</a:t>
            </a:r>
            <a:endParaRPr lang="en-US" altLang="zh-CN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43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43DB3-8CE5-1843-ACB8-E49EB0AA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Embedding Learning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17E2CE-4549-554E-B53B-A4A6DCB48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59938"/>
            <a:ext cx="15247345" cy="372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9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097 -0.00902 L -0.68785 -0.00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Proxy GT from web searches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1612491"/>
            <a:ext cx="8516938" cy="37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55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Our framework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1856930"/>
            <a:ext cx="8516938" cy="32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65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Noise Filtering Module (NFM)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Given image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zh-CN" dirty="0"/>
                  <a:t>, image level label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, and heuristic map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altLang="zh-CN" dirty="0"/>
                  <a:t>, we learn to predict binary label for each region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Extract equal number of feature for each region</a:t>
                </a:r>
              </a:p>
              <a:p>
                <a:pPr lvl="1"/>
                <a:r>
                  <a:rPr lang="en-US" altLang="zh-CN" dirty="0"/>
                  <a:t>Learn to discard potential noisy labels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8" t="-1925" r="-19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07" y="2523270"/>
            <a:ext cx="82391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61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Learning to Filter Noisy Labels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1420418"/>
            <a:ext cx="8516938" cy="41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89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Testing phase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NFM only used during testing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856930"/>
            <a:ext cx="8516938" cy="32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14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Effective of using different cues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PASCAL VOC 2012 validation set, no post-processing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24" y="1981381"/>
            <a:ext cx="7780952" cy="2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97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The role of NFM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917" y="2286316"/>
            <a:ext cx="7762164" cy="241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43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Using different training data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: </a:t>
                </a:r>
                <a:r>
                  <a:rPr lang="en-US" altLang="zh-CN" b="1" dirty="0"/>
                  <a:t>S</a:t>
                </a:r>
                <a:r>
                  <a:rPr lang="en-US" altLang="zh-CN" dirty="0"/>
                  <a:t>imple web images, manually cleaned, 1 label</a:t>
                </a:r>
              </a:p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: </a:t>
                </a:r>
                <a:r>
                  <a:rPr lang="en-US" altLang="zh-CN" b="1" dirty="0"/>
                  <a:t>C</a:t>
                </a:r>
                <a:r>
                  <a:rPr lang="en-US" altLang="zh-CN" dirty="0"/>
                  <a:t>omplex images with multi image level label</a:t>
                </a:r>
              </a:p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: </a:t>
                </a:r>
                <a:r>
                  <a:rPr lang="en-US" altLang="zh-CN" b="1" dirty="0"/>
                  <a:t>W</a:t>
                </a:r>
                <a:r>
                  <a:rPr lang="en-US" altLang="zh-CN" dirty="0"/>
                  <a:t>eb images, 1 non-cleaned label for each image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925" r="-1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32" y="2746742"/>
            <a:ext cx="6790476" cy="2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79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Using different training data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: </a:t>
                </a:r>
                <a:r>
                  <a:rPr lang="en-US" altLang="zh-CN" b="1" dirty="0"/>
                  <a:t>S</a:t>
                </a:r>
                <a:r>
                  <a:rPr lang="en-US" altLang="zh-CN" dirty="0"/>
                  <a:t>imple web images, manually cleaned, 1 label</a:t>
                </a:r>
              </a:p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: </a:t>
                </a:r>
                <a:r>
                  <a:rPr lang="en-US" altLang="zh-CN" b="1" dirty="0"/>
                  <a:t>C</a:t>
                </a:r>
                <a:r>
                  <a:rPr lang="en-US" altLang="zh-CN" dirty="0"/>
                  <a:t>omplex images with multi image level label</a:t>
                </a:r>
              </a:p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: </a:t>
                </a:r>
                <a:r>
                  <a:rPr lang="en-US" altLang="zh-CN" b="1" dirty="0"/>
                  <a:t>W</a:t>
                </a:r>
                <a:r>
                  <a:rPr lang="en-US" altLang="zh-CN" dirty="0"/>
                  <a:t>eb images, 1 non-cleaned label for each image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925" r="-1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285" y="2636101"/>
            <a:ext cx="6771428" cy="2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33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1828801"/>
          </a:xfrm>
          <a:ln>
            <a:solidFill>
              <a:srgbClr val="0E2245"/>
            </a:solidFill>
          </a:ln>
        </p:spPr>
        <p:txBody>
          <a:bodyPr anchor="ctr">
            <a:no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 Pixel Accurate Image Semantics from Web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70510" y="2591860"/>
            <a:ext cx="8602980" cy="1968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</a:pP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Speaker: Ming-Ming Cheng</a:t>
            </a:r>
          </a:p>
          <a:p>
            <a:pPr>
              <a:spcBef>
                <a:spcPts val="1350"/>
              </a:spcBef>
            </a:pP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Nankai University</a:t>
            </a:r>
          </a:p>
          <a:p>
            <a:pPr>
              <a:spcBef>
                <a:spcPts val="1350"/>
              </a:spcBef>
            </a:pPr>
            <a:r>
              <a:rPr lang="en-US" sz="3600" dirty="0">
                <a:hlinkClick r:id="rId3"/>
              </a:rPr>
              <a:t>http://mmcheng.net/</a:t>
            </a:r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6660682" y="6580995"/>
            <a:ext cx="1499470" cy="307777"/>
          </a:xfrm>
          <a:prstGeom prst="rect">
            <a:avLst/>
          </a:prstGeom>
          <a:solidFill>
            <a:srgbClr val="E2287E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bg1"/>
                </a:solidFill>
              </a:rPr>
              <a:t>Ming-Ming Cheng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2" y="4860388"/>
            <a:ext cx="1625118" cy="162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39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Using CRF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8" y="2704700"/>
            <a:ext cx="8490841" cy="13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11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Visual comparisons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934343"/>
            <a:ext cx="9143999" cy="48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23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Results on validation &amp; test set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64" y="1387988"/>
            <a:ext cx="8783270" cy="42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45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Comparisons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888416"/>
            <a:ext cx="9143999" cy="540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73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Propose an interesting/challenging vision problem</a:t>
            </a:r>
          </a:p>
          <a:p>
            <a:pPr lvl="1"/>
            <a:r>
              <a:rPr lang="en-US" altLang="zh-CN" dirty="0" err="1"/>
              <a:t>WebSeg</a:t>
            </a:r>
            <a:r>
              <a:rPr lang="en-US" altLang="zh-CN" dirty="0"/>
              <a:t>: learning semantic segmentation from web directly</a:t>
            </a:r>
          </a:p>
          <a:p>
            <a:r>
              <a:rPr lang="en-US" altLang="zh-CN" dirty="0"/>
              <a:t>An online noisy filtering mechanism</a:t>
            </a:r>
          </a:p>
          <a:p>
            <a:pPr lvl="1"/>
            <a:r>
              <a:rPr lang="en-US" altLang="zh-CN" dirty="0"/>
              <a:t>Let CNNs know how to discard undesired noisy regions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1538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Future works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Never ending learning</a:t>
            </a:r>
          </a:p>
          <a:p>
            <a:r>
              <a:rPr lang="en-US" altLang="zh-CN" dirty="0"/>
              <a:t>Effectively select good web images to learn from</a:t>
            </a:r>
          </a:p>
          <a:p>
            <a:r>
              <a:rPr lang="en-US" altLang="zh-CN" dirty="0"/>
              <a:t>Customized salient object detection</a:t>
            </a:r>
          </a:p>
          <a:p>
            <a:r>
              <a:rPr lang="en-US" altLang="zh-CN" dirty="0"/>
              <a:t>Improve the quality of heuristic cues</a:t>
            </a:r>
          </a:p>
          <a:p>
            <a:r>
              <a:rPr lang="en-US" altLang="zh-CN" dirty="0"/>
              <a:t>Noise filtering mechanisms</a:t>
            </a:r>
          </a:p>
          <a:p>
            <a:r>
              <a:rPr lang="en-US" altLang="zh-CN" dirty="0"/>
              <a:t>Other tasks using purely web supervision</a:t>
            </a:r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773748" y="4853525"/>
            <a:ext cx="7560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only touched the surface of purely web supervision!</a:t>
            </a:r>
          </a:p>
        </p:txBody>
      </p:sp>
    </p:spTree>
    <p:extLst>
      <p:ext uri="{BB962C8B-B14F-4D97-AF65-F5344CB8AC3E}">
        <p14:creationId xmlns:p14="http://schemas.microsoft.com/office/powerpoint/2010/main" val="2602136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Source code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015" y="770023"/>
            <a:ext cx="5765532" cy="5765532"/>
          </a:xfrm>
        </p:spPr>
      </p:pic>
      <p:sp>
        <p:nvSpPr>
          <p:cNvPr id="5" name="爆炸形 2 129"/>
          <p:cNvSpPr/>
          <p:nvPr/>
        </p:nvSpPr>
        <p:spPr>
          <a:xfrm>
            <a:off x="0" y="421035"/>
            <a:ext cx="2696901" cy="1630487"/>
          </a:xfrm>
          <a:prstGeom prst="irregularSeal2">
            <a:avLst/>
          </a:prstGeom>
          <a:gradFill flip="none" rotWithShape="1">
            <a:gsLst>
              <a:gs pos="0">
                <a:srgbClr val="FFFF00">
                  <a:lumMod val="100000"/>
                </a:srgbClr>
              </a:gs>
              <a:gs pos="100000">
                <a:srgbClr val="FFFF00"/>
              </a:gs>
            </a:gsLst>
            <a:lin ang="5400000" scaled="0"/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4000" b="1" dirty="0">
                <a:ea typeface="宋体" panose="02010600030101010101" pitchFamily="2" charset="-122"/>
              </a:rPr>
              <a:t>free</a:t>
            </a:r>
            <a:endParaRPr lang="zh-CN" altLang="en-US" sz="4000" b="1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15581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Some closely related projects</a:t>
            </a:r>
            <a:endParaRPr lang="zh-CN" altLang="en-US" dirty="0"/>
          </a:p>
        </p:txBody>
      </p:sp>
      <p:pic>
        <p:nvPicPr>
          <p:cNvPr id="4" name="Picture 1" descr="page7image1776288">
            <a:extLst>
              <a:ext uri="{FF2B5EF4-FFF2-40B4-BE49-F238E27FC236}">
                <a16:creationId xmlns:a16="http://schemas.microsoft.com/office/drawing/2014/main" id="{79904140-2AB1-3741-8943-D38F30AB63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512" y="798897"/>
            <a:ext cx="6922973" cy="462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7">
            <a:extLst>
              <a:ext uri="{FF2B5EF4-FFF2-40B4-BE49-F238E27FC236}">
                <a16:creationId xmlns:a16="http://schemas.microsoft.com/office/drawing/2014/main" id="{550A22D1-7F2C-874D-9556-5B92E8E0604D}"/>
              </a:ext>
            </a:extLst>
          </p:cNvPr>
          <p:cNvSpPr/>
          <p:nvPr/>
        </p:nvSpPr>
        <p:spPr>
          <a:xfrm>
            <a:off x="222227" y="5848350"/>
            <a:ext cx="8736856" cy="499186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FLIC: Fast Linear Iterative Clustering with Active Search, </a:t>
            </a:r>
            <a:r>
              <a:rPr lang="en-US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AAAI 2018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80071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Some closely related projects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30" y="1143471"/>
            <a:ext cx="8516938" cy="3812735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222227" y="5832909"/>
            <a:ext cx="8736856" cy="51462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Hi-Fi: Hierarchical Feature Integration for Skeleton Detection, IJCAI 2018.</a:t>
            </a:r>
            <a:endParaRPr lang="en-US" altLang="zh-CN" sz="16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373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Some closely related projects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" y="767347"/>
            <a:ext cx="7620000" cy="5238750"/>
          </a:xfrm>
        </p:spPr>
      </p:pic>
      <p:sp>
        <p:nvSpPr>
          <p:cNvPr id="5" name="圆角矩形 7"/>
          <p:cNvSpPr/>
          <p:nvPr/>
        </p:nvSpPr>
        <p:spPr>
          <a:xfrm>
            <a:off x="222227" y="6063913"/>
            <a:ext cx="8736856" cy="447250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S4Net: Single Stage Salient-Instance Segmentation,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arXiv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2017.</a:t>
            </a:r>
            <a:endParaRPr lang="en-US" altLang="zh-CN" sz="16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96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7206" y="0"/>
            <a:ext cx="9143999" cy="669129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Dataset Annotation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192" y="757992"/>
            <a:ext cx="8691204" cy="57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188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Some closely related projects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27" y="1067870"/>
            <a:ext cx="8657446" cy="4100896"/>
          </a:xfrm>
          <a:prstGeom prst="rect">
            <a:avLst/>
          </a:prstGeom>
        </p:spPr>
      </p:pic>
      <p:sp>
        <p:nvSpPr>
          <p:cNvPr id="4" name="圆角矩形 7"/>
          <p:cNvSpPr/>
          <p:nvPr/>
        </p:nvSpPr>
        <p:spPr>
          <a:xfrm>
            <a:off x="222227" y="5832909"/>
            <a:ext cx="8736856" cy="51462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Three Birds One Stone: A Unified Framework for Salient Object Segmentation, Edge Detection and Skeleton Extraction,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arXiv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2018.</a:t>
            </a:r>
            <a:endParaRPr lang="en-US" altLang="zh-CN" sz="16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3043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Some closely related projects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368" y="772373"/>
            <a:ext cx="6863262" cy="5188300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222227" y="6083171"/>
            <a:ext cx="8736856" cy="370248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Salient Objects in Clutter: Bringing Salient Object Detection to the Foreground,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arXiv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2018.</a:t>
            </a:r>
            <a:endParaRPr lang="en-US" altLang="zh-CN" sz="16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4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088" y="1667455"/>
            <a:ext cx="87399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Thanks!</a:t>
            </a:r>
          </a:p>
          <a:p>
            <a:pPr algn="ctr"/>
            <a:r>
              <a:rPr lang="en-US" altLang="zh-CN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Q&amp;A</a:t>
            </a:r>
            <a:endParaRPr 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488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Dataset Annotation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383375" y="5435327"/>
            <a:ext cx="3188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  <a:latin typeface="Arial" panose="020B0604020202020204" pitchFamily="34" charset="0"/>
              </a:rPr>
              <a:t>CVML 2012, Antonio </a:t>
            </a:r>
            <a:r>
              <a:rPr lang="en-US" altLang="zh-CN" dirty="0" err="1">
                <a:solidFill>
                  <a:schemeClr val="accent2"/>
                </a:solidFill>
                <a:latin typeface="Arial" panose="020B0604020202020204" pitchFamily="34" charset="0"/>
              </a:rPr>
              <a:t>Torralba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295835" y="789710"/>
            <a:ext cx="6119322" cy="5387254"/>
          </a:xfrm>
        </p:spPr>
        <p:txBody>
          <a:bodyPr>
            <a:noAutofit/>
          </a:bodyPr>
          <a:lstStyle/>
          <a:p>
            <a:r>
              <a:rPr lang="en-US" altLang="zh-CN" dirty="0"/>
              <a:t>PASCAL 11:</a:t>
            </a:r>
          </a:p>
          <a:p>
            <a:pPr lvl="1"/>
            <a:r>
              <a:rPr lang="en-US" altLang="zh-CN" dirty="0"/>
              <a:t>10? workers</a:t>
            </a:r>
          </a:p>
          <a:p>
            <a:pPr lvl="1"/>
            <a:r>
              <a:rPr lang="en-US" altLang="zh-CN" dirty="0"/>
              <a:t>27.374 bounding boxes</a:t>
            </a:r>
          </a:p>
          <a:p>
            <a:r>
              <a:rPr lang="en-US" altLang="zh-CN" dirty="0"/>
              <a:t>ImageNet:</a:t>
            </a:r>
          </a:p>
          <a:p>
            <a:pPr lvl="1"/>
            <a:r>
              <a:rPr lang="en-US" altLang="zh-CN" dirty="0"/>
              <a:t>25.000 workers</a:t>
            </a:r>
          </a:p>
          <a:p>
            <a:pPr lvl="1"/>
            <a:r>
              <a:rPr lang="en-US" altLang="zh-CN" dirty="0"/>
              <a:t>11.231.732 images labeled with one word</a:t>
            </a:r>
          </a:p>
          <a:p>
            <a:r>
              <a:rPr lang="en-US" altLang="zh-CN" dirty="0"/>
              <a:t>ADE20K: </a:t>
            </a:r>
          </a:p>
          <a:p>
            <a:pPr lvl="1"/>
            <a:r>
              <a:rPr lang="en-US" altLang="zh-CN" dirty="0"/>
              <a:t>Prof. </a:t>
            </a:r>
            <a:r>
              <a:rPr lang="en-US" altLang="zh-CN" dirty="0" err="1"/>
              <a:t>Torralba’s</a:t>
            </a:r>
            <a:r>
              <a:rPr lang="en-US" altLang="zh-CN" dirty="0"/>
              <a:t> mother labeled 213.841 segmented objects </a:t>
            </a:r>
          </a:p>
          <a:p>
            <a:pPr lvl="1"/>
            <a:r>
              <a:rPr lang="en-US" altLang="zh-CN" dirty="0"/>
              <a:t>Job offer: I am looking for more parents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157" y="2816466"/>
            <a:ext cx="2397147" cy="16019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159" y="954142"/>
            <a:ext cx="2397146" cy="1577312"/>
          </a:xfrm>
          <a:prstGeom prst="rect">
            <a:avLst/>
          </a:prstGeom>
        </p:spPr>
      </p:pic>
      <p:pic>
        <p:nvPicPr>
          <p:cNvPr id="10246" name="Picture 6" descr="Image result for Antonio Torralba moth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9" y="5045588"/>
            <a:ext cx="1314930" cy="131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158" y="4669606"/>
            <a:ext cx="2397147" cy="15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3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How do we learn ourselves?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17255"/>
            <a:ext cx="9143999" cy="5866425"/>
          </a:xfrm>
        </p:spPr>
      </p:pic>
    </p:spTree>
    <p:extLst>
      <p:ext uri="{BB962C8B-B14F-4D97-AF65-F5344CB8AC3E}">
        <p14:creationId xmlns:p14="http://schemas.microsoft.com/office/powerpoint/2010/main" val="35853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Question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Could we get ride of user annotation process?</a:t>
            </a:r>
          </a:p>
          <a:p>
            <a:pPr lvl="1"/>
            <a:r>
              <a:rPr lang="en-US" altLang="zh-CN" dirty="0"/>
              <a:t>Even keywords level supervision would needs significant efforts to learn new categories.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Could a machine vision system learn from web? </a:t>
            </a:r>
          </a:p>
          <a:p>
            <a:pPr lvl="1"/>
            <a:r>
              <a:rPr lang="en-US" altLang="zh-CN" dirty="0"/>
              <a:t>Autonomous  learning from web</a:t>
            </a:r>
          </a:p>
          <a:p>
            <a:pPr lvl="1"/>
            <a:r>
              <a:rPr lang="en-US" altLang="zh-CN" dirty="0"/>
              <a:t>Without relying on any explicit user annotations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6438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Salient object detection &amp; weak </a:t>
            </a:r>
            <a:r>
              <a:rPr lang="en-US" altLang="zh-CN" dirty="0" err="1"/>
              <a:t>superv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4" name="Pictur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61" y="855790"/>
            <a:ext cx="8891475" cy="5111874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126260" y="6115824"/>
            <a:ext cx="8891475" cy="35635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Global Contrast based Salient Region Detection, IEEE TPAMI 2015 (CVPR 2011). (2000+ citations)</a:t>
            </a:r>
          </a:p>
        </p:txBody>
      </p:sp>
    </p:spTree>
    <p:extLst>
      <p:ext uri="{BB962C8B-B14F-4D97-AF65-F5344CB8AC3E}">
        <p14:creationId xmlns:p14="http://schemas.microsoft.com/office/powerpoint/2010/main" val="1492449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7432</TotalTime>
  <Words>935</Words>
  <Application>Microsoft Macintosh PowerPoint</Application>
  <PresentationFormat>On-screen Show (4:3)</PresentationFormat>
  <Paragraphs>148</Paragraphs>
  <Slides>52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SimSun</vt:lpstr>
      <vt:lpstr>SimSun</vt:lpstr>
      <vt:lpstr>华文楷体</vt:lpstr>
      <vt:lpstr>Arial</vt:lpstr>
      <vt:lpstr>Calibri</vt:lpstr>
      <vt:lpstr>Calibri Light</vt:lpstr>
      <vt:lpstr>Cambria Math</vt:lpstr>
      <vt:lpstr>Times New Roman</vt:lpstr>
      <vt:lpstr>Office Theme</vt:lpstr>
      <vt:lpstr>1st VALSE Workshop on Pixel level image understanding</vt:lpstr>
      <vt:lpstr>Workshop Organizers</vt:lpstr>
      <vt:lpstr>Invited Speakers</vt:lpstr>
      <vt:lpstr>Learning Pixel Accurate Image Semantics from Web</vt:lpstr>
      <vt:lpstr>Dataset Annotation</vt:lpstr>
      <vt:lpstr>Dataset Annotation</vt:lpstr>
      <vt:lpstr>How do we learn ourselves?</vt:lpstr>
      <vt:lpstr>Question</vt:lpstr>
      <vt:lpstr>Salient object detection &amp; weak superv.</vt:lpstr>
      <vt:lpstr>More category-agnostic cues?</vt:lpstr>
      <vt:lpstr>Salient object detections (SOD)</vt:lpstr>
      <vt:lpstr>Utilizing multi-scale features</vt:lpstr>
      <vt:lpstr>Bridging between multi-levels </vt:lpstr>
      <vt:lpstr>Bridging between multi-levels</vt:lpstr>
      <vt:lpstr>Sample results</vt:lpstr>
      <vt:lpstr>Sample results</vt:lpstr>
      <vt:lpstr>Sample results</vt:lpstr>
      <vt:lpstr>Messages from numbers</vt:lpstr>
      <vt:lpstr>Performance (use different dataset)</vt:lpstr>
      <vt:lpstr>Performance (use different dataset)</vt:lpstr>
      <vt:lpstr>Failure cases</vt:lpstr>
      <vt:lpstr>Sample Applications</vt:lpstr>
      <vt:lpstr>Edge detection</vt:lpstr>
      <vt:lpstr>Richer Convolutional Features </vt:lpstr>
      <vt:lpstr>Explicit multi-scale still helps</vt:lpstr>
      <vt:lpstr>Samples</vt:lpstr>
      <vt:lpstr>50+ years of boundary detection</vt:lpstr>
      <vt:lpstr>Category-agnostic cues…</vt:lpstr>
      <vt:lpstr>Over-segmentation</vt:lpstr>
      <vt:lpstr>Deep Embedding Learning</vt:lpstr>
      <vt:lpstr>Proxy GT from web searches</vt:lpstr>
      <vt:lpstr>Our framework</vt:lpstr>
      <vt:lpstr>Noise Filtering Module (NFM)</vt:lpstr>
      <vt:lpstr>Learning to Filter Noisy Labels</vt:lpstr>
      <vt:lpstr>Testing phase</vt:lpstr>
      <vt:lpstr>Effective of using different cues</vt:lpstr>
      <vt:lpstr>The role of NFM</vt:lpstr>
      <vt:lpstr>Using different training data</vt:lpstr>
      <vt:lpstr>Using different training data</vt:lpstr>
      <vt:lpstr>Using CRF</vt:lpstr>
      <vt:lpstr>Visual comparisons</vt:lpstr>
      <vt:lpstr>Results on validation &amp; test set</vt:lpstr>
      <vt:lpstr>Comparisons</vt:lpstr>
      <vt:lpstr>Conclusion</vt:lpstr>
      <vt:lpstr>Future works</vt:lpstr>
      <vt:lpstr>Source code</vt:lpstr>
      <vt:lpstr>Some closely related projects</vt:lpstr>
      <vt:lpstr>Some closely related projects</vt:lpstr>
      <vt:lpstr>Some closely related projects</vt:lpstr>
      <vt:lpstr>Some closely related projects</vt:lpstr>
      <vt:lpstr>Some closely related projects</vt:lpstr>
      <vt:lpstr> 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BING: Binarized Normed Gradients for Objectness Estimation at 300fps</dc:title>
  <dc:creator>MingMing Cheng</dc:creator>
  <cp:lastModifiedBy>Microsoft Office 用户</cp:lastModifiedBy>
  <cp:revision>349</cp:revision>
  <dcterms:created xsi:type="dcterms:W3CDTF">2014-04-15T14:23:17Z</dcterms:created>
  <dcterms:modified xsi:type="dcterms:W3CDTF">2018-04-20T14:21:47Z</dcterms:modified>
</cp:coreProperties>
</file>