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avi" ContentType="video/x-msvide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459" r:id="rId3"/>
    <p:sldId id="460" r:id="rId4"/>
    <p:sldId id="481" r:id="rId5"/>
    <p:sldId id="482" r:id="rId6"/>
    <p:sldId id="484" r:id="rId7"/>
    <p:sldId id="485" r:id="rId8"/>
    <p:sldId id="465" r:id="rId9"/>
    <p:sldId id="464" r:id="rId10"/>
    <p:sldId id="466" r:id="rId11"/>
    <p:sldId id="468" r:id="rId12"/>
    <p:sldId id="487" r:id="rId13"/>
    <p:sldId id="486" r:id="rId14"/>
    <p:sldId id="488" r:id="rId15"/>
    <p:sldId id="473" r:id="rId16"/>
    <p:sldId id="475" r:id="rId17"/>
    <p:sldId id="480" r:id="rId18"/>
    <p:sldId id="477" r:id="rId19"/>
    <p:sldId id="479" r:id="rId20"/>
    <p:sldId id="490" r:id="rId21"/>
    <p:sldId id="489" r:id="rId22"/>
    <p:sldId id="458" r:id="rId23"/>
    <p:sldId id="277" r:id="rId2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1721" autoAdjust="0"/>
  </p:normalViewPr>
  <p:slideViewPr>
    <p:cSldViewPr showGuides="1">
      <p:cViewPr>
        <p:scale>
          <a:sx n="100" d="100"/>
          <a:sy n="100" d="100"/>
        </p:scale>
        <p:origin x="64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1860F-954A-4BDB-8B03-435A85C094BF}" type="datetimeFigureOut">
              <a:rPr lang="en-US" smtClean="0"/>
              <a:pPr/>
              <a:t>4/20/18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92BC4-4158-4C71-9BF6-4FD07D555F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7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cap="none" dirty="0" smtClean="0"/>
              <a:t>大家好，今天我给大家介绍的是我们发表在</a:t>
            </a:r>
            <a:r>
              <a:rPr lang="en-US" altLang="zh-CN" sz="1200" cap="none" dirty="0" smtClean="0"/>
              <a:t>CVPR2017</a:t>
            </a:r>
            <a:r>
              <a:rPr lang="zh-CN" altLang="en-US" sz="1200" cap="none" dirty="0" smtClean="0"/>
              <a:t>的工作</a:t>
            </a:r>
            <a:r>
              <a:rPr lang="en-US" altLang="zh-CN" sz="1200" cap="none" dirty="0" smtClean="0"/>
              <a:t>Multiple Instance Detection Network with Online Instance Classifier Refinement</a:t>
            </a:r>
            <a:endParaRPr lang="en-US" sz="1200" cap="non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15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53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我们的论文已经放在</a:t>
            </a:r>
            <a:r>
              <a:rPr lang="en-US" altLang="zh-CN" dirty="0" err="1" smtClean="0"/>
              <a:t>arxiv</a:t>
            </a:r>
            <a:r>
              <a:rPr lang="zh-CN" altLang="en-US" dirty="0" smtClean="0"/>
              <a:t>上了。</a:t>
            </a:r>
            <a:endParaRPr lang="en-US" altLang="zh-CN" dirty="0" smtClean="0"/>
          </a:p>
          <a:p>
            <a:r>
              <a:rPr lang="en-US" altLang="zh-CN" dirty="0" smtClean="0"/>
              <a:t>Code</a:t>
            </a:r>
            <a:r>
              <a:rPr lang="zh-CN" altLang="en-US" dirty="0" smtClean="0"/>
              <a:t>也已经</a:t>
            </a:r>
            <a:r>
              <a:rPr lang="en-US" altLang="zh-CN" dirty="0" smtClean="0"/>
              <a:t>release</a:t>
            </a:r>
            <a:r>
              <a:rPr lang="zh-CN" altLang="en-US" dirty="0" smtClean="0"/>
              <a:t>在</a:t>
            </a:r>
            <a:r>
              <a:rPr lang="en-US" altLang="zh-CN" dirty="0" err="1" smtClean="0"/>
              <a:t>github</a:t>
            </a:r>
            <a:r>
              <a:rPr lang="zh-CN" altLang="en-US" dirty="0" smtClean="0"/>
              <a:t>上了。</a:t>
            </a:r>
            <a:endParaRPr lang="en-US" altLang="zh-CN" dirty="0" smtClean="0"/>
          </a:p>
          <a:p>
            <a:r>
              <a:rPr lang="zh-CN" altLang="en-US" dirty="0" smtClean="0"/>
              <a:t>欢迎大家关注。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78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最后谢谢大家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5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7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94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45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32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16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2BC4-4158-4C71-9BF6-4FD07D555F4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7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4BDED22-3D79-471A-A2A2-E46B111F5607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Huazhong University of Science and Technology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 descr="http://info.hust.edu.cn/download/HUSTXiaohui(s)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3000" cy="85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EB95-4161-4007-9507-66F0DE41F5A0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57E9CA0-F5CA-4223-90B6-7656C5FAEF1D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Huazhong University of Science and Technology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599DD601-59FE-45F6-917F-12EF605EA06A}" type="datetime1">
              <a:rPr lang="en-US" smtClean="0"/>
              <a:pPr/>
              <a:t>4/20/18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err="1" smtClean="0"/>
              <a:t>Huazhong</a:t>
            </a:r>
            <a:r>
              <a:rPr lang="en-US" dirty="0" smtClean="0"/>
              <a:t> University of Science and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2" descr="http://info.hust.edu.cn/download/HUSTXiaohui(s)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43000" cy="85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5420-E78E-4A2C-BB27-F55A0C51B209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2A467FA-7BC9-4178-8194-5F33459E1393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Huazhong University of Science and Technology</a:t>
            </a:r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ED77EFC-E1EE-4A91-81FC-84982B2111F3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Huazhong University of Science and Technology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BC2-E312-4D32-888E-FFE34BB61F07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96DC-6D9F-4CEA-82EA-F102837AEED9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518B-1986-4B16-946E-025CDBC14F7B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sm_penc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648" y="1755648"/>
            <a:ext cx="1615307" cy="2145615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</p:cSld>
  <p:clrMapOvr>
    <a:masterClrMapping/>
  </p:clrMapOvr>
  <p:transition spd="slow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CB77A4C-1DB1-4DB0-927C-CAFF30FE7B5C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Huazhong University of Science and Technology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 spd="slow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A423ECB9-EE75-4DC2-8576-0410072A5ECA}" type="datetime1">
              <a:rPr lang="en-US" smtClean="0"/>
              <a:pPr/>
              <a:t>4/20/18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Huazhong University of Science and Technology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CCAEEAAC-C118-45AB-96AF-B69931CFB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ut/>
  </p:transition>
  <p:hf hdr="0" dt="0"/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xinggangw.info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20" Type="http://schemas.openxmlformats.org/officeDocument/2006/relationships/image" Target="../media/image53.png"/><Relationship Id="rId21" Type="http://schemas.openxmlformats.org/officeDocument/2006/relationships/image" Target="../media/image54.png"/><Relationship Id="rId22" Type="http://schemas.openxmlformats.org/officeDocument/2006/relationships/image" Target="../media/image16.jpeg"/><Relationship Id="rId23" Type="http://schemas.openxmlformats.org/officeDocument/2006/relationships/image" Target="../media/image17.png"/><Relationship Id="rId24" Type="http://schemas.openxmlformats.org/officeDocument/2006/relationships/image" Target="../media/image55.png"/><Relationship Id="rId25" Type="http://schemas.openxmlformats.org/officeDocument/2006/relationships/image" Target="../media/image56.png"/><Relationship Id="rId26" Type="http://schemas.openxmlformats.org/officeDocument/2006/relationships/image" Target="../media/image18.png"/><Relationship Id="rId27" Type="http://schemas.openxmlformats.org/officeDocument/2006/relationships/image" Target="../media/image57.jpeg"/><Relationship Id="rId28" Type="http://schemas.openxmlformats.org/officeDocument/2006/relationships/image" Target="../media/image58.png"/><Relationship Id="rId29" Type="http://schemas.openxmlformats.org/officeDocument/2006/relationships/image" Target="../media/image59.png"/><Relationship Id="rId30" Type="http://schemas.openxmlformats.org/officeDocument/2006/relationships/image" Target="../media/image60.png"/><Relationship Id="rId31" Type="http://schemas.openxmlformats.org/officeDocument/2006/relationships/image" Target="../media/image61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jpe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7" Type="http://schemas.openxmlformats.org/officeDocument/2006/relationships/image" Target="../media/image50.jpeg"/><Relationship Id="rId18" Type="http://schemas.openxmlformats.org/officeDocument/2006/relationships/image" Target="../media/image51.png"/><Relationship Id="rId1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jpeg"/><Relationship Id="rId13" Type="http://schemas.openxmlformats.org/officeDocument/2006/relationships/image" Target="../media/image76.jpeg"/><Relationship Id="rId1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80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inggangw.info/pubs/cvpr18-dsrg.pdf" TargetMode="External"/><Relationship Id="rId4" Type="http://schemas.openxmlformats.org/officeDocument/2006/relationships/hyperlink" Target="https://github.com/speedinghzl/DS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0" Type="http://schemas.openxmlformats.org/officeDocument/2006/relationships/image" Target="../media/image27.jpe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33" y="1532666"/>
            <a:ext cx="8153400" cy="1665903"/>
          </a:xfrm>
        </p:spPr>
        <p:txBody>
          <a:bodyPr>
            <a:noAutofit/>
          </a:bodyPr>
          <a:lstStyle/>
          <a:p>
            <a:pPr algn="ctr"/>
            <a:r>
              <a:rPr lang="en-US" sz="3600" cap="none" dirty="0"/>
              <a:t>Weakly-Supervised Semantic Segmentation Network with Deep Seeded Region Growing</a:t>
            </a:r>
            <a:endParaRPr lang="en-US" sz="2600" cap="non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5300" y="4413058"/>
            <a:ext cx="8153400" cy="11136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anchor="b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400" cap="none" dirty="0" smtClean="0">
                <a:solidFill>
                  <a:schemeClr val="accent1"/>
                </a:solidFill>
                <a:hlinkClick r:id="rId3"/>
              </a:rPr>
              <a:t>www.xinggangw.info</a:t>
            </a:r>
            <a:endParaRPr lang="en-US" sz="2400" cap="none" dirty="0" smtClean="0">
              <a:solidFill>
                <a:schemeClr val="accent1"/>
              </a:solidFill>
            </a:endParaRPr>
          </a:p>
          <a:p>
            <a:pPr algn="ctr">
              <a:lnSpc>
                <a:spcPct val="120000"/>
              </a:lnSpc>
            </a:pPr>
            <a:endParaRPr lang="en-US" sz="2400" cap="none" dirty="0" smtClean="0">
              <a:solidFill>
                <a:schemeClr val="accent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400" cap="none" dirty="0" err="1" smtClean="0">
                <a:solidFill>
                  <a:schemeClr val="accent1"/>
                </a:solidFill>
              </a:rPr>
              <a:t>Huazhong</a:t>
            </a:r>
            <a:r>
              <a:rPr lang="en-US" sz="2400" cap="none" dirty="0" smtClean="0">
                <a:solidFill>
                  <a:schemeClr val="accent1"/>
                </a:solidFill>
              </a:rPr>
              <a:t> University of Science and Technology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EEAAC-C118-45AB-96AF-B69931CFBF8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1094793" y="3629117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/>
              <a:t>Zilong</a:t>
            </a:r>
            <a:r>
              <a:rPr lang="en-US" altLang="zh-CN" dirty="0"/>
              <a:t> Huang , </a:t>
            </a:r>
            <a:r>
              <a:rPr lang="en-US" altLang="zh-CN" b="1" dirty="0" err="1"/>
              <a:t>Xinggang</a:t>
            </a:r>
            <a:r>
              <a:rPr lang="en-US" altLang="zh-CN" b="1" dirty="0"/>
              <a:t> Wang</a:t>
            </a:r>
            <a:r>
              <a:rPr lang="en-US" altLang="zh-CN" dirty="0"/>
              <a:t>, </a:t>
            </a:r>
            <a:r>
              <a:rPr lang="en-US" altLang="zh-CN" dirty="0" err="1"/>
              <a:t>Jiasi</a:t>
            </a:r>
            <a:r>
              <a:rPr lang="en-US" altLang="zh-CN" dirty="0"/>
              <a:t> Wang, </a:t>
            </a:r>
            <a:r>
              <a:rPr lang="en-US" altLang="zh-CN" dirty="0" err="1"/>
              <a:t>Wenyu</a:t>
            </a:r>
            <a:r>
              <a:rPr lang="en-US" altLang="zh-CN" dirty="0"/>
              <a:t> Liu, </a:t>
            </a:r>
            <a:r>
              <a:rPr lang="en-US" altLang="zh-CN" dirty="0" err="1"/>
              <a:t>Jingdong</a:t>
            </a:r>
            <a:r>
              <a:rPr lang="en-US" altLang="zh-CN" dirty="0"/>
              <a:t> Wang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How to improve the quality and quantity of seeds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7" name="内容占位符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941075"/>
          </a:xfrm>
        </p:spPr>
        <p:txBody>
          <a:bodyPr>
            <a:normAutofit/>
          </a:bodyPr>
          <a:lstStyle/>
          <a:p>
            <a:endParaRPr lang="en-US" altLang="zh-CN" sz="2100" dirty="0" smtClean="0"/>
          </a:p>
          <a:p>
            <a:pPr lvl="1"/>
            <a:endParaRPr lang="en-US" altLang="zh-CN" sz="2100" dirty="0"/>
          </a:p>
          <a:p>
            <a:endParaRPr lang="en-US" altLang="zh-CN" sz="2400" dirty="0" smtClean="0"/>
          </a:p>
        </p:txBody>
      </p:sp>
      <p:sp>
        <p:nvSpPr>
          <p:cNvPr id="6" name="内容占位符 4"/>
          <p:cNvSpPr txBox="1">
            <a:spLocks/>
          </p:cNvSpPr>
          <p:nvPr/>
        </p:nvSpPr>
        <p:spPr>
          <a:xfrm>
            <a:off x="765048" y="1752600"/>
            <a:ext cx="8153400" cy="39410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Better “CAM” network</a:t>
            </a:r>
          </a:p>
          <a:p>
            <a:r>
              <a:rPr lang="en-US" altLang="zh-CN" sz="2400" dirty="0" smtClean="0"/>
              <a:t>Saliency guidance</a:t>
            </a:r>
          </a:p>
          <a:p>
            <a:r>
              <a:rPr lang="en-US" altLang="zh-CN" sz="2400" dirty="0"/>
              <a:t>Adversarial </a:t>
            </a:r>
            <a:r>
              <a:rPr lang="en-US" altLang="zh-CN" sz="2400" dirty="0" smtClean="0"/>
              <a:t>erasing</a:t>
            </a:r>
          </a:p>
          <a:p>
            <a:r>
              <a:rPr lang="en-US" altLang="zh-CN" sz="2400" dirty="0" smtClean="0"/>
              <a:t>…</a:t>
            </a:r>
          </a:p>
          <a:p>
            <a:endParaRPr lang="en-US" altLang="zh-CN" sz="2400" dirty="0" smtClean="0"/>
          </a:p>
          <a:p>
            <a:endParaRPr lang="en-US" altLang="zh-CN" sz="2400" dirty="0"/>
          </a:p>
          <a:p>
            <a:r>
              <a:rPr lang="en-US" altLang="zh-CN" sz="2400" dirty="0" smtClean="0"/>
              <a:t>Online seeded region growing</a:t>
            </a:r>
          </a:p>
          <a:p>
            <a:endParaRPr lang="en-US" altLang="zh-CN" sz="2100" dirty="0" smtClean="0"/>
          </a:p>
          <a:p>
            <a:pPr lvl="1"/>
            <a:endParaRPr lang="en-US" altLang="zh-CN" sz="2100" dirty="0" smtClean="0"/>
          </a:p>
          <a:p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9442491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Deep seeded region growing</a:t>
            </a:r>
            <a:endParaRPr lang="zh-CN" altLang="en-US" sz="2800" dirty="0"/>
          </a:p>
        </p:txBody>
      </p:sp>
      <p:cxnSp>
        <p:nvCxnSpPr>
          <p:cNvPr id="8" name="直接箭头连接符 7"/>
          <p:cNvCxnSpPr>
            <a:stCxn id="60" idx="3"/>
            <a:endCxn id="10" idx="2"/>
          </p:cNvCxnSpPr>
          <p:nvPr/>
        </p:nvCxnSpPr>
        <p:spPr>
          <a:xfrm>
            <a:off x="2645891" y="3094113"/>
            <a:ext cx="735367" cy="17294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381257" y="2577848"/>
            <a:ext cx="1057274" cy="1067117"/>
            <a:chOff x="2895630" y="2523885"/>
            <a:chExt cx="960785" cy="915842"/>
          </a:xfrm>
          <a:solidFill>
            <a:schemeClr val="bg2"/>
          </a:solidFill>
        </p:grpSpPr>
        <p:sp>
          <p:nvSpPr>
            <p:cNvPr id="10" name="梯形 9"/>
            <p:cNvSpPr/>
            <p:nvPr/>
          </p:nvSpPr>
          <p:spPr>
            <a:xfrm rot="5400000">
              <a:off x="2918102" y="2501413"/>
              <a:ext cx="915842" cy="960785"/>
            </a:xfrm>
            <a:prstGeom prst="trapezoi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7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952303" y="2823298"/>
              <a:ext cx="816238" cy="3169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Segmentation</a:t>
              </a:r>
            </a:p>
            <a:p>
              <a:pPr algn="ctr"/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Network 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397756" y="1962216"/>
            <a:ext cx="860400" cy="455514"/>
            <a:chOff x="3107635" y="1596887"/>
            <a:chExt cx="1000539" cy="39094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3" name="流程图: 过程 12"/>
            <p:cNvSpPr/>
            <p:nvPr/>
          </p:nvSpPr>
          <p:spPr>
            <a:xfrm>
              <a:off x="3107635" y="1596887"/>
              <a:ext cx="1000539" cy="3909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7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107636" y="1629879"/>
              <a:ext cx="1000536" cy="31697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777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Classification</a:t>
              </a:r>
            </a:p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network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5" name="直接箭头连接符 14"/>
          <p:cNvCxnSpPr>
            <a:stCxn id="13" idx="3"/>
            <a:endCxn id="63" idx="1"/>
          </p:cNvCxnSpPr>
          <p:nvPr/>
        </p:nvCxnSpPr>
        <p:spPr>
          <a:xfrm>
            <a:off x="4258156" y="2189973"/>
            <a:ext cx="635301" cy="2198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流程图: 过程 16"/>
          <p:cNvSpPr/>
          <p:nvPr/>
        </p:nvSpPr>
        <p:spPr>
          <a:xfrm>
            <a:off x="6173215" y="1892800"/>
            <a:ext cx="1050938" cy="607703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77"/>
          </a:p>
        </p:txBody>
      </p:sp>
      <p:cxnSp>
        <p:nvCxnSpPr>
          <p:cNvPr id="19" name="直接箭头连接符 18"/>
          <p:cNvCxnSpPr>
            <a:stCxn id="63" idx="3"/>
            <a:endCxn id="17" idx="1"/>
          </p:cNvCxnSpPr>
          <p:nvPr/>
        </p:nvCxnSpPr>
        <p:spPr>
          <a:xfrm>
            <a:off x="5613457" y="2192171"/>
            <a:ext cx="559758" cy="4481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0" idx="0"/>
            <a:endCxn id="65" idx="1"/>
          </p:cNvCxnSpPr>
          <p:nvPr/>
        </p:nvCxnSpPr>
        <p:spPr>
          <a:xfrm flipV="1">
            <a:off x="4438532" y="3103959"/>
            <a:ext cx="466614" cy="7448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6319633" y="2884283"/>
            <a:ext cx="1100301" cy="461665"/>
            <a:chOff x="5787629" y="2817740"/>
            <a:chExt cx="772198" cy="556725"/>
          </a:xfrm>
        </p:grpSpPr>
        <p:sp>
          <p:nvSpPr>
            <p:cNvPr id="22" name="流程图: 准备 21"/>
            <p:cNvSpPr/>
            <p:nvPr/>
          </p:nvSpPr>
          <p:spPr>
            <a:xfrm>
              <a:off x="5787629" y="2847932"/>
              <a:ext cx="772198" cy="484759"/>
            </a:xfrm>
            <a:prstGeom prst="flowChartPreparation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7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838022" y="2817740"/>
              <a:ext cx="663191" cy="55672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Seeding Loss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直接箭头连接符 23"/>
          <p:cNvCxnSpPr>
            <a:endCxn id="22" idx="1"/>
          </p:cNvCxnSpPr>
          <p:nvPr/>
        </p:nvCxnSpPr>
        <p:spPr>
          <a:xfrm flipV="1">
            <a:off x="5546584" y="3110311"/>
            <a:ext cx="773049" cy="676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5803746" y="3194104"/>
            <a:ext cx="223226" cy="2779"/>
          </a:xfrm>
          <a:prstGeom prst="straightConnector1">
            <a:avLst/>
          </a:prstGeom>
          <a:ln w="19050">
            <a:solidFill>
              <a:schemeClr val="accent2"/>
            </a:solidFill>
            <a:prstDash val="sysDot"/>
            <a:headEnd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>
            <a:off x="4535328" y="3183076"/>
            <a:ext cx="215599" cy="2779"/>
          </a:xfrm>
          <a:prstGeom prst="straightConnector1">
            <a:avLst/>
          </a:prstGeom>
          <a:ln w="19050">
            <a:solidFill>
              <a:schemeClr val="accent2"/>
            </a:solidFill>
            <a:prstDash val="sysDot"/>
            <a:headEnd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endCxn id="64" idx="1"/>
          </p:cNvCxnSpPr>
          <p:nvPr/>
        </p:nvCxnSpPr>
        <p:spPr>
          <a:xfrm flipV="1">
            <a:off x="7224154" y="2177847"/>
            <a:ext cx="195777" cy="2498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连接符 27"/>
          <p:cNvCxnSpPr>
            <a:stCxn id="64" idx="2"/>
            <a:endCxn id="22" idx="3"/>
          </p:cNvCxnSpPr>
          <p:nvPr/>
        </p:nvCxnSpPr>
        <p:spPr>
          <a:xfrm rot="5400000">
            <a:off x="7268703" y="2599078"/>
            <a:ext cx="662463" cy="360000"/>
          </a:xfrm>
          <a:prstGeom prst="bentConnector2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4948317" y="3782131"/>
            <a:ext cx="630703" cy="429977"/>
            <a:chOff x="4433359" y="3053640"/>
            <a:chExt cx="573144" cy="36902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0" name="流程图: 过程 29"/>
            <p:cNvSpPr/>
            <p:nvPr/>
          </p:nvSpPr>
          <p:spPr>
            <a:xfrm>
              <a:off x="4433359" y="3053640"/>
              <a:ext cx="573144" cy="369023"/>
            </a:xfrm>
            <a:prstGeom prst="flowChartProcess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7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4485311" y="3125286"/>
              <a:ext cx="469240" cy="248226"/>
              <a:chOff x="1316477" y="4052471"/>
              <a:chExt cx="544621" cy="276337"/>
            </a:xfrm>
            <a:grpFill/>
          </p:grpSpPr>
          <p:sp>
            <p:nvSpPr>
              <p:cNvPr id="32" name="流程图: 接点 31"/>
              <p:cNvSpPr/>
              <p:nvPr/>
            </p:nvSpPr>
            <p:spPr>
              <a:xfrm>
                <a:off x="1316477" y="4053191"/>
                <a:ext cx="84306" cy="84307"/>
              </a:xfrm>
              <a:prstGeom prst="flowChartConnector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43" tIns="43572" rIns="87143" bIns="4357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777"/>
              </a:p>
            </p:txBody>
          </p:sp>
          <p:sp>
            <p:nvSpPr>
              <p:cNvPr id="33" name="流程图: 接点 32"/>
              <p:cNvSpPr/>
              <p:nvPr/>
            </p:nvSpPr>
            <p:spPr>
              <a:xfrm>
                <a:off x="1471362" y="4053191"/>
                <a:ext cx="84306" cy="84307"/>
              </a:xfrm>
              <a:prstGeom prst="flowChartConnector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43" tIns="43572" rIns="87143" bIns="4357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777"/>
              </a:p>
            </p:txBody>
          </p:sp>
          <p:sp>
            <p:nvSpPr>
              <p:cNvPr id="34" name="流程图: 接点 33"/>
              <p:cNvSpPr/>
              <p:nvPr/>
            </p:nvSpPr>
            <p:spPr>
              <a:xfrm>
                <a:off x="1624866" y="4052471"/>
                <a:ext cx="84306" cy="84307"/>
              </a:xfrm>
              <a:prstGeom prst="flowChartConnector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43" tIns="43572" rIns="87143" bIns="4357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777"/>
              </a:p>
            </p:txBody>
          </p:sp>
          <p:sp>
            <p:nvSpPr>
              <p:cNvPr id="35" name="流程图: 接点 34"/>
              <p:cNvSpPr/>
              <p:nvPr/>
            </p:nvSpPr>
            <p:spPr>
              <a:xfrm>
                <a:off x="1776792" y="4052471"/>
                <a:ext cx="84306" cy="84307"/>
              </a:xfrm>
              <a:prstGeom prst="flowChartConnector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43" tIns="43572" rIns="87143" bIns="4357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777"/>
              </a:p>
            </p:txBody>
          </p:sp>
          <p:sp>
            <p:nvSpPr>
              <p:cNvPr id="36" name="流程图: 接点 35"/>
              <p:cNvSpPr/>
              <p:nvPr/>
            </p:nvSpPr>
            <p:spPr>
              <a:xfrm>
                <a:off x="1541941" y="4244501"/>
                <a:ext cx="84306" cy="84307"/>
              </a:xfrm>
              <a:prstGeom prst="flowChartConnector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43" tIns="43572" rIns="87143" bIns="4357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777"/>
              </a:p>
            </p:txBody>
          </p:sp>
          <p:cxnSp>
            <p:nvCxnSpPr>
              <p:cNvPr id="37" name="直接连接符 36"/>
              <p:cNvCxnSpPr>
                <a:stCxn id="32" idx="5"/>
                <a:endCxn id="36" idx="0"/>
              </p:cNvCxnSpPr>
              <p:nvPr/>
            </p:nvCxnSpPr>
            <p:spPr>
              <a:xfrm>
                <a:off x="1388437" y="4125152"/>
                <a:ext cx="195657" cy="119349"/>
              </a:xfrm>
              <a:prstGeom prst="lin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cxnSp>
            <p:nvCxnSpPr>
              <p:cNvPr id="38" name="直接连接符 37"/>
              <p:cNvCxnSpPr>
                <a:stCxn id="33" idx="4"/>
                <a:endCxn id="36" idx="0"/>
              </p:cNvCxnSpPr>
              <p:nvPr/>
            </p:nvCxnSpPr>
            <p:spPr>
              <a:xfrm>
                <a:off x="1513515" y="4137498"/>
                <a:ext cx="70579" cy="107003"/>
              </a:xfrm>
              <a:prstGeom prst="lin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cxnSp>
            <p:nvCxnSpPr>
              <p:cNvPr id="39" name="直接连接符 38"/>
              <p:cNvCxnSpPr>
                <a:stCxn id="34" idx="4"/>
                <a:endCxn id="36" idx="0"/>
              </p:cNvCxnSpPr>
              <p:nvPr/>
            </p:nvCxnSpPr>
            <p:spPr>
              <a:xfrm flipH="1">
                <a:off x="1584094" y="4136778"/>
                <a:ext cx="82925" cy="107723"/>
              </a:xfrm>
              <a:prstGeom prst="lin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cxnSp>
            <p:nvCxnSpPr>
              <p:cNvPr id="40" name="直接连接符 39"/>
              <p:cNvCxnSpPr>
                <a:stCxn id="35" idx="3"/>
                <a:endCxn id="36" idx="0"/>
              </p:cNvCxnSpPr>
              <p:nvPr/>
            </p:nvCxnSpPr>
            <p:spPr>
              <a:xfrm flipH="1">
                <a:off x="1584094" y="4124432"/>
                <a:ext cx="205044" cy="120069"/>
              </a:xfrm>
              <a:prstGeom prst="lin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cxnSp>
            <p:nvCxnSpPr>
              <p:cNvPr id="41" name="直接连接符 40"/>
              <p:cNvCxnSpPr>
                <a:stCxn id="32" idx="6"/>
                <a:endCxn id="33" idx="2"/>
              </p:cNvCxnSpPr>
              <p:nvPr/>
            </p:nvCxnSpPr>
            <p:spPr>
              <a:xfrm>
                <a:off x="1400783" y="4095345"/>
                <a:ext cx="70579" cy="0"/>
              </a:xfrm>
              <a:prstGeom prst="lin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cxnSp>
            <p:nvCxnSpPr>
              <p:cNvPr id="42" name="直接连接符 41"/>
              <p:cNvCxnSpPr>
                <a:stCxn id="33" idx="6"/>
                <a:endCxn id="34" idx="2"/>
              </p:cNvCxnSpPr>
              <p:nvPr/>
            </p:nvCxnSpPr>
            <p:spPr>
              <a:xfrm flipV="1">
                <a:off x="1555668" y="4094625"/>
                <a:ext cx="69198" cy="720"/>
              </a:xfrm>
              <a:prstGeom prst="lin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cxnSp>
            <p:nvCxnSpPr>
              <p:cNvPr id="43" name="直接连接符 42"/>
              <p:cNvCxnSpPr>
                <a:stCxn id="34" idx="6"/>
                <a:endCxn id="35" idx="2"/>
              </p:cNvCxnSpPr>
              <p:nvPr/>
            </p:nvCxnSpPr>
            <p:spPr>
              <a:xfrm>
                <a:off x="1709172" y="4094625"/>
                <a:ext cx="67620" cy="0"/>
              </a:xfrm>
              <a:prstGeom prst="lin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</p:grpSp>
      </p:grpSp>
      <p:cxnSp>
        <p:nvCxnSpPr>
          <p:cNvPr id="44" name="直接箭头连接符 43"/>
          <p:cNvCxnSpPr>
            <a:stCxn id="65" idx="2"/>
            <a:endCxn id="30" idx="0"/>
          </p:cNvCxnSpPr>
          <p:nvPr/>
        </p:nvCxnSpPr>
        <p:spPr>
          <a:xfrm flipH="1">
            <a:off x="5263666" y="3373962"/>
            <a:ext cx="1480" cy="408169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6323423" y="3768404"/>
            <a:ext cx="1100301" cy="401992"/>
            <a:chOff x="5787629" y="2847928"/>
            <a:chExt cx="772198" cy="484763"/>
          </a:xfrm>
        </p:grpSpPr>
        <p:sp>
          <p:nvSpPr>
            <p:cNvPr id="46" name="流程图: 准备 45"/>
            <p:cNvSpPr/>
            <p:nvPr/>
          </p:nvSpPr>
          <p:spPr>
            <a:xfrm>
              <a:off x="5787629" y="2847932"/>
              <a:ext cx="772198" cy="484759"/>
            </a:xfrm>
            <a:prstGeom prst="flowChartPreparation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7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846241" y="2847928"/>
              <a:ext cx="663191" cy="48249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Boundary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Loss</a:t>
              </a:r>
              <a:endParaRPr lang="zh-CN" alt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8" name="直接箭头连接符 47"/>
          <p:cNvCxnSpPr>
            <a:endCxn id="46" idx="1"/>
          </p:cNvCxnSpPr>
          <p:nvPr/>
        </p:nvCxnSpPr>
        <p:spPr>
          <a:xfrm>
            <a:off x="5574980" y="3967364"/>
            <a:ext cx="748440" cy="2031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 flipH="1" flipV="1">
            <a:off x="6089378" y="3454328"/>
            <a:ext cx="170299" cy="96564"/>
          </a:xfrm>
          <a:prstGeom prst="straightConnector1">
            <a:avLst/>
          </a:prstGeom>
          <a:ln w="19050">
            <a:solidFill>
              <a:schemeClr val="accent2"/>
            </a:solidFill>
            <a:prstDash val="sysDot"/>
            <a:headEnd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H="1">
            <a:off x="5803680" y="4059078"/>
            <a:ext cx="223226" cy="2779"/>
          </a:xfrm>
          <a:prstGeom prst="straightConnector1">
            <a:avLst/>
          </a:prstGeom>
          <a:ln w="19050">
            <a:solidFill>
              <a:schemeClr val="accent2"/>
            </a:solidFill>
            <a:prstDash val="sysDot"/>
            <a:headEnd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 flipV="1">
            <a:off x="5347951" y="3490202"/>
            <a:ext cx="1" cy="186696"/>
          </a:xfrm>
          <a:prstGeom prst="straightConnector1">
            <a:avLst/>
          </a:prstGeom>
          <a:ln w="19050">
            <a:solidFill>
              <a:schemeClr val="accent2"/>
            </a:solidFill>
            <a:prstDash val="sysDot"/>
            <a:headEnd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3416446" y="3814183"/>
            <a:ext cx="7191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ownscale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流程图: 或者 52"/>
          <p:cNvSpPr/>
          <p:nvPr/>
        </p:nvSpPr>
        <p:spPr>
          <a:xfrm>
            <a:off x="6808113" y="3480779"/>
            <a:ext cx="126769" cy="134228"/>
          </a:xfrm>
          <a:prstGeom prst="flowChartOr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43" tIns="43572" rIns="87143" bIns="435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77"/>
          </a:p>
        </p:txBody>
      </p:sp>
      <p:cxnSp>
        <p:nvCxnSpPr>
          <p:cNvPr id="54" name="直接箭头连接符 53"/>
          <p:cNvCxnSpPr>
            <a:stCxn id="22" idx="2"/>
            <a:endCxn id="53" idx="0"/>
          </p:cNvCxnSpPr>
          <p:nvPr/>
        </p:nvCxnSpPr>
        <p:spPr>
          <a:xfrm>
            <a:off x="6869781" y="3311303"/>
            <a:ext cx="1714" cy="169476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46" idx="0"/>
            <a:endCxn id="53" idx="4"/>
          </p:cNvCxnSpPr>
          <p:nvPr/>
        </p:nvCxnSpPr>
        <p:spPr>
          <a:xfrm flipH="1" flipV="1">
            <a:off x="6871495" y="3615007"/>
            <a:ext cx="2076" cy="153396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V="1">
            <a:off x="6970267" y="3344773"/>
            <a:ext cx="1" cy="142212"/>
          </a:xfrm>
          <a:prstGeom prst="straightConnector1">
            <a:avLst/>
          </a:prstGeom>
          <a:ln w="19050">
            <a:solidFill>
              <a:schemeClr val="accent2"/>
            </a:solidFill>
            <a:prstDash val="sysDot"/>
            <a:headEnd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 rot="10800000" flipV="1">
            <a:off x="6977459" y="3571043"/>
            <a:ext cx="1" cy="142212"/>
          </a:xfrm>
          <a:prstGeom prst="straightConnector1">
            <a:avLst/>
          </a:prstGeom>
          <a:ln w="19050">
            <a:solidFill>
              <a:schemeClr val="accent2"/>
            </a:solidFill>
            <a:prstDash val="sysDot"/>
            <a:headEnd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5192298" y="4024285"/>
            <a:ext cx="516364" cy="21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CRF</a:t>
            </a:r>
            <a:endParaRPr lang="zh-CN" altLang="en-US" sz="77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686206" y="2000927"/>
            <a:ext cx="430140" cy="217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Seed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59" y="2501038"/>
            <a:ext cx="1581532" cy="11861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softEdge rad="0"/>
          </a:effectLst>
        </p:spPr>
      </p:pic>
      <p:cxnSp>
        <p:nvCxnSpPr>
          <p:cNvPr id="61" name="肘形连接符 60"/>
          <p:cNvCxnSpPr>
            <a:stCxn id="60" idx="2"/>
            <a:endCxn id="30" idx="1"/>
          </p:cNvCxnSpPr>
          <p:nvPr/>
        </p:nvCxnSpPr>
        <p:spPr>
          <a:xfrm rot="16200000" flipH="1">
            <a:off x="3246755" y="2295557"/>
            <a:ext cx="309933" cy="3093192"/>
          </a:xfrm>
          <a:prstGeom prst="bentConnector2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肘形连接符 61"/>
          <p:cNvCxnSpPr>
            <a:stCxn id="60" idx="0"/>
            <a:endCxn id="14" idx="1"/>
          </p:cNvCxnSpPr>
          <p:nvPr/>
        </p:nvCxnSpPr>
        <p:spPr>
          <a:xfrm rot="5400000" flipH="1" flipV="1">
            <a:off x="2468584" y="1571865"/>
            <a:ext cx="315715" cy="1542632"/>
          </a:xfrm>
          <a:prstGeom prst="bentConnector2">
            <a:avLst/>
          </a:prstGeom>
          <a:ln w="1270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图片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57" y="1922171"/>
            <a:ext cx="720000" cy="54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softEdge rad="0"/>
          </a:effectLst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31" y="1907847"/>
            <a:ext cx="720000" cy="54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softEdge rad="0"/>
          </a:effectLst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2833959"/>
            <a:ext cx="720000" cy="54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softEdge rad="0"/>
          </a:effectLst>
        </p:spPr>
      </p:pic>
      <p:cxnSp>
        <p:nvCxnSpPr>
          <p:cNvPr id="66" name="直接箭头连接符 65"/>
          <p:cNvCxnSpPr/>
          <p:nvPr/>
        </p:nvCxnSpPr>
        <p:spPr>
          <a:xfrm>
            <a:off x="5625146" y="3287398"/>
            <a:ext cx="914982" cy="478964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>
            <a:endCxn id="17" idx="2"/>
          </p:cNvCxnSpPr>
          <p:nvPr/>
        </p:nvCxnSpPr>
        <p:spPr>
          <a:xfrm flipV="1">
            <a:off x="5625149" y="2500503"/>
            <a:ext cx="1073535" cy="424780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/>
          <p:cNvSpPr/>
          <p:nvPr/>
        </p:nvSpPr>
        <p:spPr>
          <a:xfrm flipH="1">
            <a:off x="6825952" y="2041154"/>
            <a:ext cx="75834" cy="7583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 flipH="1">
            <a:off x="6592258" y="2041154"/>
            <a:ext cx="75834" cy="7583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 flipH="1">
            <a:off x="6709105" y="2041154"/>
            <a:ext cx="75834" cy="7583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 flipH="1">
            <a:off x="6825952" y="2156369"/>
            <a:ext cx="75834" cy="7583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/>
        </p:nvSpPr>
        <p:spPr>
          <a:xfrm flipH="1">
            <a:off x="6592258" y="2156369"/>
            <a:ext cx="75834" cy="7583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 flipH="1">
            <a:off x="6709105" y="2156369"/>
            <a:ext cx="75834" cy="758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/>
        </p:nvSpPr>
        <p:spPr>
          <a:xfrm flipH="1">
            <a:off x="6825952" y="2271584"/>
            <a:ext cx="75834" cy="7583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 flipH="1">
            <a:off x="6592258" y="2271584"/>
            <a:ext cx="75834" cy="7583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 flipH="1">
            <a:off x="6709105" y="2271584"/>
            <a:ext cx="75834" cy="7583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0" name="直接箭头连接符 89"/>
          <p:cNvCxnSpPr>
            <a:stCxn id="83" idx="1"/>
            <a:endCxn id="78" idx="5"/>
          </p:cNvCxnSpPr>
          <p:nvPr/>
        </p:nvCxnSpPr>
        <p:spPr>
          <a:xfrm flipV="1">
            <a:off x="6773833" y="2105882"/>
            <a:ext cx="63225" cy="6159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>
            <a:stCxn id="83" idx="0"/>
            <a:endCxn id="80" idx="4"/>
          </p:cNvCxnSpPr>
          <p:nvPr/>
        </p:nvCxnSpPr>
        <p:spPr>
          <a:xfrm flipV="1">
            <a:off x="6747022" y="2116988"/>
            <a:ext cx="0" cy="39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/>
          <p:cNvCxnSpPr>
            <a:stCxn id="83" idx="7"/>
            <a:endCxn id="79" idx="3"/>
          </p:cNvCxnSpPr>
          <p:nvPr/>
        </p:nvCxnSpPr>
        <p:spPr>
          <a:xfrm flipH="1" flipV="1">
            <a:off x="6656986" y="2105882"/>
            <a:ext cx="63225" cy="6159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/>
          <p:cNvCxnSpPr>
            <a:stCxn id="83" idx="2"/>
            <a:endCxn id="81" idx="6"/>
          </p:cNvCxnSpPr>
          <p:nvPr/>
        </p:nvCxnSpPr>
        <p:spPr>
          <a:xfrm>
            <a:off x="6784939" y="2194286"/>
            <a:ext cx="41013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箭头连接符 100"/>
          <p:cNvCxnSpPr>
            <a:stCxn id="83" idx="6"/>
            <a:endCxn id="82" idx="2"/>
          </p:cNvCxnSpPr>
          <p:nvPr/>
        </p:nvCxnSpPr>
        <p:spPr>
          <a:xfrm flipH="1">
            <a:off x="6668092" y="2194286"/>
            <a:ext cx="41013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/>
          <p:cNvCxnSpPr>
            <a:stCxn id="83" idx="5"/>
            <a:endCxn id="85" idx="1"/>
          </p:cNvCxnSpPr>
          <p:nvPr/>
        </p:nvCxnSpPr>
        <p:spPr>
          <a:xfrm flipH="1">
            <a:off x="6656986" y="2221097"/>
            <a:ext cx="63225" cy="6159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/>
          <p:cNvCxnSpPr>
            <a:stCxn id="83" idx="4"/>
            <a:endCxn id="86" idx="0"/>
          </p:cNvCxnSpPr>
          <p:nvPr/>
        </p:nvCxnSpPr>
        <p:spPr>
          <a:xfrm>
            <a:off x="6747022" y="2232203"/>
            <a:ext cx="0" cy="39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箭头连接符 110"/>
          <p:cNvCxnSpPr>
            <a:stCxn id="83" idx="3"/>
            <a:endCxn id="84" idx="7"/>
          </p:cNvCxnSpPr>
          <p:nvPr/>
        </p:nvCxnSpPr>
        <p:spPr>
          <a:xfrm>
            <a:off x="6773833" y="2221097"/>
            <a:ext cx="63225" cy="6159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箭头连接符 114"/>
          <p:cNvCxnSpPr>
            <a:stCxn id="63" idx="3"/>
            <a:endCxn id="22" idx="1"/>
          </p:cNvCxnSpPr>
          <p:nvPr/>
        </p:nvCxnSpPr>
        <p:spPr>
          <a:xfrm>
            <a:off x="5613457" y="2192171"/>
            <a:ext cx="706176" cy="918142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5616168" y="2561411"/>
            <a:ext cx="5570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Seed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5721225" y="1509390"/>
            <a:ext cx="2316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seeded region growing</a:t>
            </a:r>
            <a:endParaRPr lang="zh-CN" altLang="en-US" dirty="0"/>
          </a:p>
        </p:txBody>
      </p:sp>
      <p:pic>
        <p:nvPicPr>
          <p:cNvPr id="120" name="图片 1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890844"/>
            <a:ext cx="3042291" cy="943297"/>
          </a:xfrm>
          <a:prstGeom prst="rect">
            <a:avLst/>
          </a:prstGeom>
        </p:spPr>
      </p:pic>
      <p:sp>
        <p:nvSpPr>
          <p:cNvPr id="121" name="矩形 120"/>
          <p:cNvSpPr/>
          <p:nvPr/>
        </p:nvSpPr>
        <p:spPr>
          <a:xfrm>
            <a:off x="799635" y="4451338"/>
            <a:ext cx="2372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mtClean="0"/>
              <a:t>Region growing criteria:</a:t>
            </a:r>
            <a:endParaRPr lang="zh-CN" altLang="en-US" dirty="0"/>
          </a:p>
        </p:txBody>
      </p:sp>
      <p:sp>
        <p:nvSpPr>
          <p:cNvPr id="125" name="文本框 124"/>
          <p:cNvSpPr txBox="1"/>
          <p:nvPr/>
        </p:nvSpPr>
        <p:spPr>
          <a:xfrm>
            <a:off x="4500523" y="4894899"/>
            <a:ext cx="3860208" cy="92333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b="1" dirty="0">
                <a:solidFill>
                  <a:srgbClr val="7030A0"/>
                </a:solidFill>
              </a:rPr>
              <a:t>Directly use deep </a:t>
            </a:r>
            <a:r>
              <a:rPr lang="en-US" altLang="zh-CN" b="1" dirty="0" err="1">
                <a:solidFill>
                  <a:srgbClr val="7030A0"/>
                </a:solidFill>
              </a:rPr>
              <a:t>prob</a:t>
            </a:r>
            <a:r>
              <a:rPr lang="en-US" altLang="zh-CN" b="1" dirty="0">
                <a:solidFill>
                  <a:srgbClr val="7030A0"/>
                </a:solidFill>
              </a:rPr>
              <a:t> features</a:t>
            </a: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7030A0"/>
                </a:solidFill>
              </a:rPr>
              <a:t>Cheap to compute</a:t>
            </a: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7030A0"/>
                </a:solidFill>
              </a:rPr>
              <a:t>Online supervision updating</a:t>
            </a:r>
          </a:p>
        </p:txBody>
      </p:sp>
      <p:sp>
        <p:nvSpPr>
          <p:cNvPr id="126" name="矩形 125"/>
          <p:cNvSpPr/>
          <p:nvPr/>
        </p:nvSpPr>
        <p:spPr>
          <a:xfrm>
            <a:off x="533401" y="5896051"/>
            <a:ext cx="39051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Progressively check the neighborhood pixels</a:t>
            </a:r>
          </a:p>
        </p:txBody>
      </p:sp>
    </p:spTree>
    <p:extLst>
      <p:ext uri="{BB962C8B-B14F-4D97-AF65-F5344CB8AC3E}">
        <p14:creationId xmlns:p14="http://schemas.microsoft.com/office/powerpoint/2010/main" val="4292399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9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116" grpId="0"/>
      <p:bldP spid="119" grpId="0"/>
      <p:bldP spid="121" grpId="0"/>
      <p:bldP spid="125" grpId="0" animBg="1"/>
      <p:bldP spid="1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1F497D"/>
                </a:solidFill>
              </a:rPr>
              <a:t>Deep seeded region growing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7" y="1772221"/>
            <a:ext cx="864000" cy="577152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55" y="1772221"/>
            <a:ext cx="864000" cy="57715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3" y="1772221"/>
            <a:ext cx="864000" cy="577152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20" y="1772220"/>
            <a:ext cx="864000" cy="577152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90" y="1783193"/>
            <a:ext cx="864000" cy="577152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20" y="2387009"/>
            <a:ext cx="864000" cy="57888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7" y="2387009"/>
            <a:ext cx="864000" cy="57888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55" y="2387009"/>
            <a:ext cx="864000" cy="57888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3" y="2387009"/>
            <a:ext cx="864000" cy="57888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90" y="2397981"/>
            <a:ext cx="864000" cy="57888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20" y="3003526"/>
            <a:ext cx="864000" cy="64800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7" y="3003526"/>
            <a:ext cx="864000" cy="648000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55" y="3003819"/>
            <a:ext cx="864000" cy="648000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3" y="3003526"/>
            <a:ext cx="864000" cy="648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90" y="3014498"/>
            <a:ext cx="864000" cy="64800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20" y="3689163"/>
            <a:ext cx="864000" cy="710208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7" y="3689456"/>
            <a:ext cx="864000" cy="710208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55" y="3689163"/>
            <a:ext cx="864000" cy="71020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3" y="3689163"/>
            <a:ext cx="864000" cy="710208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90" y="3700135"/>
            <a:ext cx="864000" cy="710208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20" y="4437008"/>
            <a:ext cx="864000" cy="575424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7" y="4437009"/>
            <a:ext cx="864000" cy="575424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55" y="4436715"/>
            <a:ext cx="864000" cy="575424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90" y="4447687"/>
            <a:ext cx="864000" cy="575424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3" y="4436715"/>
            <a:ext cx="864000" cy="57542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20" y="5049777"/>
            <a:ext cx="864000" cy="6912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7" y="5049777"/>
            <a:ext cx="864000" cy="691200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55" y="5049777"/>
            <a:ext cx="864000" cy="6912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90" y="5060749"/>
            <a:ext cx="864000" cy="691200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3" y="5049777"/>
            <a:ext cx="864000" cy="691200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1808174" y="5739224"/>
            <a:ext cx="808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Training Image</a:t>
            </a:r>
            <a:endParaRPr lang="zh-CN" altLang="en-US" sz="1400" dirty="0"/>
          </a:p>
        </p:txBody>
      </p:sp>
      <p:sp>
        <p:nvSpPr>
          <p:cNvPr id="84" name="文本框 83"/>
          <p:cNvSpPr txBox="1"/>
          <p:nvPr/>
        </p:nvSpPr>
        <p:spPr>
          <a:xfrm>
            <a:off x="3168559" y="5746023"/>
            <a:ext cx="635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Seed Cues</a:t>
            </a:r>
            <a:endParaRPr lang="zh-CN" altLang="en-US" sz="1400" dirty="0"/>
          </a:p>
        </p:txBody>
      </p:sp>
      <p:sp>
        <p:nvSpPr>
          <p:cNvPr id="85" name="文本框 84"/>
          <p:cNvSpPr txBox="1"/>
          <p:nvPr/>
        </p:nvSpPr>
        <p:spPr>
          <a:xfrm>
            <a:off x="4355837" y="5753356"/>
            <a:ext cx="63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Epoch </a:t>
            </a:r>
            <a:r>
              <a:rPr lang="en-US" altLang="zh-CN" sz="1200" dirty="0"/>
              <a:t>#1</a:t>
            </a:r>
            <a:endParaRPr lang="zh-CN" altLang="en-US" sz="1400" dirty="0"/>
          </a:p>
        </p:txBody>
      </p:sp>
      <p:sp>
        <p:nvSpPr>
          <p:cNvPr id="86" name="文本框 85"/>
          <p:cNvSpPr txBox="1"/>
          <p:nvPr/>
        </p:nvSpPr>
        <p:spPr>
          <a:xfrm>
            <a:off x="5543115" y="5807578"/>
            <a:ext cx="63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Epoch #12</a:t>
            </a:r>
            <a:endParaRPr lang="zh-CN" altLang="en-US" sz="1400" dirty="0"/>
          </a:p>
        </p:txBody>
      </p:sp>
      <p:sp>
        <p:nvSpPr>
          <p:cNvPr id="87" name="文本框 86"/>
          <p:cNvSpPr txBox="1"/>
          <p:nvPr/>
        </p:nvSpPr>
        <p:spPr>
          <a:xfrm>
            <a:off x="6730391" y="5733300"/>
            <a:ext cx="683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Ground Truth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520179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1F497D"/>
                </a:solidFill>
              </a:rPr>
              <a:t>Deep seeded region growing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50" y="1854395"/>
            <a:ext cx="6315490" cy="38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2221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rgbClr val="1F497D"/>
                </a:solidFill>
              </a:rPr>
              <a:t>Experiments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内容占位符 4"/>
          <p:cNvSpPr txBox="1">
            <a:spLocks/>
          </p:cNvSpPr>
          <p:nvPr/>
        </p:nvSpPr>
        <p:spPr>
          <a:xfrm>
            <a:off x="630228" y="1763165"/>
            <a:ext cx="8153400" cy="39410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Datasets</a:t>
            </a:r>
          </a:p>
          <a:p>
            <a:pPr lvl="1"/>
            <a:r>
              <a:rPr lang="en-US" altLang="zh-CN" sz="2100" b="1" dirty="0"/>
              <a:t>PASCAL VOC </a:t>
            </a:r>
            <a:r>
              <a:rPr lang="en-US" altLang="zh-CN" sz="2100" b="1" dirty="0" smtClean="0"/>
              <a:t>2012</a:t>
            </a:r>
            <a:r>
              <a:rPr lang="en-US" altLang="zh-CN" sz="2100" dirty="0"/>
              <a:t>, </a:t>
            </a:r>
            <a:r>
              <a:rPr lang="en-US" altLang="zh-CN" sz="2100" dirty="0" smtClean="0"/>
              <a:t>10582 train, 1449 </a:t>
            </a:r>
            <a:r>
              <a:rPr lang="en-US" altLang="zh-CN" sz="2100" dirty="0" err="1" smtClean="0"/>
              <a:t>val</a:t>
            </a:r>
            <a:r>
              <a:rPr lang="en-US" altLang="zh-CN" sz="2100" dirty="0" smtClean="0"/>
              <a:t>, </a:t>
            </a:r>
            <a:r>
              <a:rPr lang="en-US" altLang="zh-CN" sz="2100" dirty="0"/>
              <a:t>1456 </a:t>
            </a:r>
            <a:r>
              <a:rPr lang="en-US" altLang="zh-CN" sz="2100" dirty="0" smtClean="0"/>
              <a:t>test</a:t>
            </a:r>
          </a:p>
          <a:p>
            <a:pPr lvl="1"/>
            <a:r>
              <a:rPr lang="en-US" altLang="zh-CN" sz="2100" b="1" dirty="0" smtClean="0"/>
              <a:t>COCO</a:t>
            </a:r>
            <a:r>
              <a:rPr lang="en-US" altLang="zh-CN" sz="2100" dirty="0" smtClean="0"/>
              <a:t>, 80k train, 40 </a:t>
            </a:r>
            <a:r>
              <a:rPr lang="en-US" altLang="zh-CN" sz="2100" dirty="0" err="1" smtClean="0"/>
              <a:t>val</a:t>
            </a:r>
            <a:endParaRPr lang="en-US" altLang="zh-CN" sz="2100" dirty="0" smtClean="0"/>
          </a:p>
          <a:p>
            <a:endParaRPr lang="en-US" altLang="zh-CN" sz="2400" dirty="0"/>
          </a:p>
          <a:p>
            <a:r>
              <a:rPr lang="en-US" altLang="zh-CN" sz="2400" dirty="0"/>
              <a:t>mIoU </a:t>
            </a:r>
            <a:r>
              <a:rPr lang="en-US" altLang="zh-CN" sz="2400" dirty="0" smtClean="0"/>
              <a:t>criterion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Classification network: VGG-16</a:t>
            </a:r>
          </a:p>
          <a:p>
            <a:r>
              <a:rPr lang="en-US" altLang="zh-CN" sz="2400" dirty="0" smtClean="0"/>
              <a:t>Segmentation network: </a:t>
            </a:r>
            <a:r>
              <a:rPr lang="en-US" altLang="zh-CN" sz="2400" dirty="0" err="1" smtClean="0"/>
              <a:t>DeepLab</a:t>
            </a:r>
            <a:r>
              <a:rPr lang="en-US" altLang="zh-CN" sz="2400" dirty="0" smtClean="0"/>
              <a:t>-ASPP</a:t>
            </a:r>
          </a:p>
          <a:p>
            <a:endParaRPr lang="en-US" altLang="zh-CN" sz="2400" dirty="0" smtClean="0"/>
          </a:p>
          <a:p>
            <a:endParaRPr lang="en-US" altLang="zh-CN" sz="2100" dirty="0" smtClean="0"/>
          </a:p>
          <a:p>
            <a:pPr lvl="1"/>
            <a:endParaRPr lang="en-US" altLang="zh-CN" sz="2100" dirty="0" smtClean="0"/>
          </a:p>
          <a:p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36573800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Main Results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7" name="内容占位符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941075"/>
          </a:xfrm>
        </p:spPr>
        <p:txBody>
          <a:bodyPr>
            <a:normAutofit/>
          </a:bodyPr>
          <a:lstStyle/>
          <a:p>
            <a:endParaRPr lang="en-US" altLang="zh-CN" sz="2100" dirty="0" smtClean="0"/>
          </a:p>
          <a:p>
            <a:pPr lvl="1"/>
            <a:endParaRPr lang="en-US" altLang="zh-CN" sz="2100" dirty="0"/>
          </a:p>
          <a:p>
            <a:endParaRPr lang="en-US" altLang="zh-CN" sz="2400" dirty="0" smtClean="0"/>
          </a:p>
        </p:txBody>
      </p:sp>
      <p:sp>
        <p:nvSpPr>
          <p:cNvPr id="10" name="文本框 35"/>
          <p:cNvSpPr txBox="1">
            <a:spLocks noChangeArrowheads="1"/>
          </p:cNvSpPr>
          <p:nvPr/>
        </p:nvSpPr>
        <p:spPr bwMode="auto">
          <a:xfrm>
            <a:off x="2806819" y="1375852"/>
            <a:ext cx="10931525" cy="5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zh-CN" altLang="en-US" sz="3200" dirty="0"/>
          </a:p>
        </p:txBody>
      </p:sp>
      <p:pic>
        <p:nvPicPr>
          <p:cNvPr id="12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50" y="2906862"/>
            <a:ext cx="2389508" cy="16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45991"/>
            <a:ext cx="4351546" cy="40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691625" y="1600200"/>
            <a:ext cx="1417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PASCAL VOC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415769" y="2287087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COCO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91611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Ablation studies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7" name="内容占位符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941075"/>
          </a:xfrm>
        </p:spPr>
        <p:txBody>
          <a:bodyPr>
            <a:normAutofit/>
          </a:bodyPr>
          <a:lstStyle/>
          <a:p>
            <a:endParaRPr lang="en-US" altLang="zh-CN" sz="2100" dirty="0" smtClean="0"/>
          </a:p>
          <a:p>
            <a:pPr lvl="1"/>
            <a:endParaRPr lang="en-US" altLang="zh-CN" sz="2100" dirty="0"/>
          </a:p>
          <a:p>
            <a:endParaRPr lang="en-US" altLang="zh-CN" sz="2400" dirty="0" smtClean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5375"/>
            <a:ext cx="9144000" cy="21659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7438" y="1923037"/>
            <a:ext cx="8157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100" dirty="0" smtClean="0"/>
              <a:t>The contributions of </a:t>
            </a:r>
            <a:r>
              <a:rPr lang="en-US" altLang="zh-CN" sz="2100" b="1" dirty="0" smtClean="0"/>
              <a:t>Balanced seeding loss, DSRG &amp; Retrain</a:t>
            </a:r>
            <a:endParaRPr lang="en-US" altLang="zh-CN" sz="2100" dirty="0"/>
          </a:p>
        </p:txBody>
      </p:sp>
    </p:spTree>
    <p:extLst>
      <p:ext uri="{BB962C8B-B14F-4D97-AF65-F5344CB8AC3E}">
        <p14:creationId xmlns:p14="http://schemas.microsoft.com/office/powerpoint/2010/main" val="20257555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Ablation studies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7" name="内容占位符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941075"/>
          </a:xfrm>
        </p:spPr>
        <p:txBody>
          <a:bodyPr>
            <a:normAutofit/>
          </a:bodyPr>
          <a:lstStyle/>
          <a:p>
            <a:endParaRPr lang="en-US" altLang="zh-CN" sz="2100" dirty="0" smtClean="0"/>
          </a:p>
          <a:p>
            <a:pPr lvl="1"/>
            <a:endParaRPr lang="en-US" altLang="zh-CN" sz="2100" dirty="0"/>
          </a:p>
          <a:p>
            <a:endParaRPr lang="en-US" altLang="zh-CN" sz="2400" dirty="0" smtClean="0"/>
          </a:p>
        </p:txBody>
      </p:sp>
      <p:grpSp>
        <p:nvGrpSpPr>
          <p:cNvPr id="7" name="组合 26"/>
          <p:cNvGrpSpPr>
            <a:grpSpLocks/>
          </p:cNvGrpSpPr>
          <p:nvPr/>
        </p:nvGrpSpPr>
        <p:grpSpPr bwMode="auto">
          <a:xfrm>
            <a:off x="462665" y="1812857"/>
            <a:ext cx="8233861" cy="4081883"/>
            <a:chOff x="20418751" y="28673517"/>
            <a:chExt cx="11863515" cy="6126863"/>
          </a:xfrm>
        </p:grpSpPr>
        <p:grpSp>
          <p:nvGrpSpPr>
            <p:cNvPr id="8" name="组合 40"/>
            <p:cNvGrpSpPr>
              <a:grpSpLocks/>
            </p:cNvGrpSpPr>
            <p:nvPr/>
          </p:nvGrpSpPr>
          <p:grpSpPr bwMode="auto">
            <a:xfrm>
              <a:off x="20418751" y="28673517"/>
              <a:ext cx="11863515" cy="5384136"/>
              <a:chOff x="138114" y="7842618"/>
              <a:chExt cx="14645717" cy="7582954"/>
            </a:xfrm>
          </p:grpSpPr>
          <p:pic>
            <p:nvPicPr>
              <p:cNvPr id="13" name="图片 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9845" y="7842618"/>
                <a:ext cx="3571200" cy="267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图片 4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1575" y="7842618"/>
                <a:ext cx="3571200" cy="267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图片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12631" y="7842618"/>
                <a:ext cx="3571200" cy="267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图片 4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0116" y="10598448"/>
                <a:ext cx="3571200" cy="2371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图片 4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1575" y="10598447"/>
                <a:ext cx="3571200" cy="2371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图片 4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12631" y="10598447"/>
                <a:ext cx="3571200" cy="2371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图片 5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0116" y="13047153"/>
                <a:ext cx="3571200" cy="2378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图片 5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1172" y="13047153"/>
                <a:ext cx="3571200" cy="2378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图片 5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12631" y="13047152"/>
                <a:ext cx="3571200" cy="2378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图片 5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14" y="7842618"/>
                <a:ext cx="3571200" cy="267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图片 5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14" y="10598446"/>
                <a:ext cx="3571200" cy="2371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图片 5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14" y="13047152"/>
                <a:ext cx="3571200" cy="2378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文本框 57"/>
            <p:cNvSpPr txBox="1">
              <a:spLocks noChangeArrowheads="1"/>
            </p:cNvSpPr>
            <p:nvPr/>
          </p:nvSpPr>
          <p:spPr bwMode="auto">
            <a:xfrm>
              <a:off x="20950620" y="34215755"/>
              <a:ext cx="1519002" cy="55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zh-CN" dirty="0"/>
                <a:t>Image</a:t>
              </a:r>
              <a:endParaRPr lang="zh-CN" altLang="en-US" dirty="0"/>
            </a:p>
          </p:txBody>
        </p:sp>
        <p:sp>
          <p:nvSpPr>
            <p:cNvPr id="10" name="文本框 58"/>
            <p:cNvSpPr txBox="1">
              <a:spLocks noChangeArrowheads="1"/>
            </p:cNvSpPr>
            <p:nvPr/>
          </p:nvSpPr>
          <p:spPr bwMode="auto">
            <a:xfrm>
              <a:off x="29434183" y="34246017"/>
              <a:ext cx="2803374" cy="55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zh-CN" dirty="0"/>
                <a:t>Ground Truth  </a:t>
              </a:r>
              <a:endParaRPr lang="zh-CN" altLang="en-US" dirty="0"/>
            </a:p>
          </p:txBody>
        </p:sp>
        <p:sp>
          <p:nvSpPr>
            <p:cNvPr id="11" name="文本框 59"/>
            <p:cNvSpPr txBox="1">
              <a:spLocks noChangeArrowheads="1"/>
            </p:cNvSpPr>
            <p:nvPr/>
          </p:nvSpPr>
          <p:spPr bwMode="auto">
            <a:xfrm>
              <a:off x="23840236" y="34215755"/>
              <a:ext cx="2063510" cy="55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zh-CN" dirty="0"/>
                <a:t>w/o DSRG</a:t>
              </a:r>
              <a:endParaRPr lang="zh-CN" altLang="en-US" dirty="0"/>
            </a:p>
          </p:txBody>
        </p:sp>
        <p:sp>
          <p:nvSpPr>
            <p:cNvPr id="12" name="文本框 60"/>
            <p:cNvSpPr txBox="1">
              <a:spLocks noChangeArrowheads="1"/>
            </p:cNvSpPr>
            <p:nvPr/>
          </p:nvSpPr>
          <p:spPr bwMode="auto">
            <a:xfrm>
              <a:off x="26663032" y="34232714"/>
              <a:ext cx="2092019" cy="55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zh-CN" dirty="0"/>
                <a:t>+DSRG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515959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Ablation studies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7" name="内容占位符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941075"/>
          </a:xfrm>
        </p:spPr>
        <p:txBody>
          <a:bodyPr>
            <a:normAutofit/>
          </a:bodyPr>
          <a:lstStyle/>
          <a:p>
            <a:endParaRPr lang="en-US" altLang="zh-CN" sz="2100" dirty="0" smtClean="0"/>
          </a:p>
          <a:p>
            <a:pPr lvl="1"/>
            <a:endParaRPr lang="en-US" altLang="zh-CN" sz="2100" dirty="0"/>
          </a:p>
          <a:p>
            <a:endParaRPr lang="en-US" altLang="zh-CN" sz="2400" dirty="0" smtClean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19048"/>
          <a:stretch/>
        </p:blipFill>
        <p:spPr>
          <a:xfrm>
            <a:off x="4916577" y="2808455"/>
            <a:ext cx="4097121" cy="14328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111103"/>
            <a:ext cx="4030112" cy="264942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66700" y="51442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dirty="0"/>
              <a:t>The quality of the dynamic supervision (%) </a:t>
            </a:r>
            <a:endParaRPr lang="en-US" altLang="zh-CN" dirty="0" smtClean="0"/>
          </a:p>
          <a:p>
            <a:pPr algn="ctr"/>
            <a:r>
              <a:rPr lang="en-US" altLang="zh-CN" dirty="0" smtClean="0"/>
              <a:t>with </a:t>
            </a:r>
            <a:r>
              <a:rPr lang="en-US" altLang="zh-CN" dirty="0"/>
              <a:t>respect to the epochs.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689348" y="51442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dirty="0"/>
              <a:t>Performance on PASCAL </a:t>
            </a:r>
            <a:r>
              <a:rPr lang="en-US" altLang="zh-CN" dirty="0" err="1"/>
              <a:t>val</a:t>
            </a:r>
            <a:r>
              <a:rPr lang="en-US" altLang="zh-CN" dirty="0"/>
              <a:t> dataset</a:t>
            </a:r>
          </a:p>
          <a:p>
            <a:pPr algn="ctr"/>
            <a:r>
              <a:rPr lang="en-US" altLang="zh-CN" dirty="0"/>
              <a:t> for different </a:t>
            </a:r>
            <a:r>
              <a:rPr lang="el-GR" altLang="zh-CN" dirty="0"/>
              <a:t>θ </a:t>
            </a:r>
          </a:p>
        </p:txBody>
      </p:sp>
    </p:spTree>
    <p:extLst>
      <p:ext uri="{BB962C8B-B14F-4D97-AF65-F5344CB8AC3E}">
        <p14:creationId xmlns:p14="http://schemas.microsoft.com/office/powerpoint/2010/main" val="24546851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Video demo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7" name="内容占位符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941075"/>
          </a:xfrm>
        </p:spPr>
        <p:txBody>
          <a:bodyPr>
            <a:normAutofit/>
          </a:bodyPr>
          <a:lstStyle/>
          <a:p>
            <a:endParaRPr lang="en-US" altLang="zh-CN" sz="2100" dirty="0" smtClean="0"/>
          </a:p>
          <a:p>
            <a:pPr lvl="1"/>
            <a:endParaRPr lang="en-US" altLang="zh-CN" sz="2100" dirty="0"/>
          </a:p>
          <a:p>
            <a:endParaRPr lang="en-US" altLang="zh-CN" sz="2400" dirty="0" smtClean="0"/>
          </a:p>
        </p:txBody>
      </p:sp>
      <p:pic>
        <p:nvPicPr>
          <p:cNvPr id="5" name="dsr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156" y="1676206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36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Weakly-supervised visual learning (WSVL)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Weakly-supervised visual learning is a new trend in CVPR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615933" y="2584844"/>
            <a:ext cx="8285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Search keyword “</a:t>
            </a:r>
            <a:r>
              <a:rPr lang="en-US" altLang="zh-CN" dirty="0" smtClean="0">
                <a:solidFill>
                  <a:srgbClr val="00B0F0"/>
                </a:solidFill>
              </a:rPr>
              <a:t>weakly supervised</a:t>
            </a:r>
            <a:r>
              <a:rPr lang="en-US" altLang="zh-CN" dirty="0" smtClean="0"/>
              <a:t>” and “</a:t>
            </a:r>
            <a:r>
              <a:rPr lang="en-US" altLang="zh-CN" dirty="0" smtClean="0">
                <a:solidFill>
                  <a:srgbClr val="00B0F0"/>
                </a:solidFill>
              </a:rPr>
              <a:t>weakly-supervised</a:t>
            </a:r>
            <a:r>
              <a:rPr lang="en-US" altLang="zh-CN" dirty="0" smtClean="0"/>
              <a:t>” in CVPR 17&amp;18</a:t>
            </a:r>
            <a:endParaRPr lang="zh-CN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955778"/>
              </p:ext>
            </p:extLst>
          </p:nvPr>
        </p:nvGraphicFramePr>
        <p:xfrm>
          <a:off x="1249968" y="3222337"/>
          <a:ext cx="6644064" cy="1689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0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10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10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10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33029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Keyword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Weakly</a:t>
                      </a:r>
                      <a:r>
                        <a:rPr lang="en-US" altLang="zh-CN" baseline="0" dirty="0" smtClean="0"/>
                        <a:t> supervised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Weakly-supervised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In</a:t>
                      </a:r>
                      <a:r>
                        <a:rPr lang="en-US" altLang="zh-CN" baseline="0" dirty="0" smtClean="0"/>
                        <a:t> total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839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cvpr17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19/783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39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cvpr18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29/979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718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rgbClr val="1F497D"/>
                </a:solidFill>
              </a:rPr>
              <a:t>Discussion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>
          <a:xfrm>
            <a:off x="424260" y="1600200"/>
            <a:ext cx="8341788" cy="4495800"/>
          </a:xfrm>
        </p:spPr>
        <p:txBody>
          <a:bodyPr/>
          <a:lstStyle/>
          <a:p>
            <a:r>
              <a:rPr lang="en-US" altLang="zh-CN" dirty="0" smtClean="0"/>
              <a:t>How to interpret DSRG</a:t>
            </a:r>
          </a:p>
          <a:p>
            <a:pPr lvl="1"/>
            <a:r>
              <a:rPr lang="en-US" altLang="zh-CN" dirty="0" smtClean="0"/>
              <a:t>A Neural network generates new label by </a:t>
            </a:r>
            <a:r>
              <a:rPr lang="en-US" altLang="zh-CN" dirty="0" smtClean="0"/>
              <a:t>itself.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The inner structure of image/video helps, e.g., </a:t>
            </a:r>
            <a:r>
              <a:rPr lang="en-US" altLang="zh-CN" sz="2000" dirty="0" smtClean="0"/>
              <a:t>[</a:t>
            </a:r>
            <a:r>
              <a:rPr lang="en-US" altLang="zh-CN" sz="2000" dirty="0" err="1" smtClean="0"/>
              <a:t>Ahn</a:t>
            </a:r>
            <a:r>
              <a:rPr lang="en-US" altLang="zh-CN" sz="2000" dirty="0"/>
              <a:t> &amp; </a:t>
            </a:r>
            <a:r>
              <a:rPr lang="en-US" altLang="zh-CN" sz="2000" dirty="0" err="1" smtClean="0"/>
              <a:t>Kwak</a:t>
            </a:r>
            <a:r>
              <a:rPr lang="en-US" altLang="zh-CN" sz="2000" dirty="0" smtClean="0"/>
              <a:t>, CVPR 18</a:t>
            </a:r>
            <a:r>
              <a:rPr lang="en-US" altLang="zh-CN" sz="2000" dirty="0" smtClean="0"/>
              <a:t>].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r>
              <a:rPr lang="en-US" altLang="zh-CN" dirty="0" smtClean="0"/>
              <a:t>From the perspective of SSL, pseudo label/supervision </a:t>
            </a:r>
            <a:r>
              <a:rPr lang="en-US" altLang="zh-CN" sz="2000" dirty="0" smtClean="0"/>
              <a:t>[Lee, </a:t>
            </a:r>
            <a:r>
              <a:rPr lang="en-US" altLang="zh-CN" sz="2000" dirty="0" err="1" smtClean="0"/>
              <a:t>ICMLw</a:t>
            </a:r>
            <a:r>
              <a:rPr lang="en-US" altLang="zh-CN" sz="2000" dirty="0" smtClean="0"/>
              <a:t> 13, Wang et al, MM 16]</a:t>
            </a:r>
            <a:r>
              <a:rPr lang="en-US" altLang="zh-CN" dirty="0" smtClean="0"/>
              <a:t> works. </a:t>
            </a:r>
          </a:p>
        </p:txBody>
      </p:sp>
    </p:spTree>
    <p:extLst>
      <p:ext uri="{BB962C8B-B14F-4D97-AF65-F5344CB8AC3E}">
        <p14:creationId xmlns:p14="http://schemas.microsoft.com/office/powerpoint/2010/main" val="21962867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rgbClr val="1F497D"/>
                </a:solidFill>
              </a:rPr>
              <a:t>Discussion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>
          <a:xfrm>
            <a:off x="462665" y="1600200"/>
            <a:ext cx="8303383" cy="4495800"/>
          </a:xfrm>
        </p:spPr>
        <p:txBody>
          <a:bodyPr/>
          <a:lstStyle/>
          <a:p>
            <a:r>
              <a:rPr lang="en-US" altLang="zh-CN" dirty="0" smtClean="0"/>
              <a:t>Current limitations</a:t>
            </a:r>
            <a:r>
              <a:rPr lang="en-US" altLang="zh-CN" dirty="0"/>
              <a:t> </a:t>
            </a:r>
            <a:r>
              <a:rPr lang="en-US" altLang="zh-CN" dirty="0" smtClean="0"/>
              <a:t>of WSSS</a:t>
            </a:r>
          </a:p>
          <a:p>
            <a:pPr lvl="1"/>
            <a:r>
              <a:rPr lang="en-US" altLang="zh-CN" dirty="0" smtClean="0"/>
              <a:t>Hard to obtain precise boundaries</a:t>
            </a:r>
          </a:p>
          <a:p>
            <a:pPr lvl="1"/>
            <a:r>
              <a:rPr lang="en-US" altLang="zh-CN" dirty="0" smtClean="0"/>
              <a:t>Does not work well in complex dataset, e.g., COCO &amp; </a:t>
            </a:r>
            <a:r>
              <a:rPr lang="en-US" altLang="zh-CN" dirty="0" err="1" smtClean="0"/>
              <a:t>Kitti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r>
              <a:rPr lang="en-US" altLang="zh-CN" dirty="0" smtClean="0"/>
              <a:t>Let deep networks know what is an </a:t>
            </a:r>
            <a:r>
              <a:rPr lang="en-US" altLang="zh-CN" dirty="0"/>
              <a:t>object, e.g., unsupervised learning from video.</a:t>
            </a:r>
            <a:endParaRPr lang="en-US" altLang="zh-CN" dirty="0" smtClean="0"/>
          </a:p>
          <a:p>
            <a:r>
              <a:rPr lang="en-US" altLang="zh-CN" dirty="0" smtClean="0"/>
              <a:t>Weakly and semi-supervised (WASS) visual </a:t>
            </a:r>
            <a:r>
              <a:rPr lang="en-US" altLang="zh-CN" dirty="0" smtClean="0"/>
              <a:t>learning.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9506646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/>
          </a:p>
          <a:p>
            <a:endParaRPr lang="en-US" altLang="zh-CN" sz="2400" dirty="0"/>
          </a:p>
          <a:p>
            <a:r>
              <a:rPr lang="en-US" altLang="zh-CN" sz="2400" dirty="0" smtClean="0"/>
              <a:t>The paper is </a:t>
            </a:r>
            <a:r>
              <a:rPr lang="en-US" altLang="zh-CN" sz="2400" dirty="0"/>
              <a:t>available </a:t>
            </a:r>
            <a:r>
              <a:rPr lang="en-US" altLang="zh-CN" sz="2400" dirty="0" smtClean="0"/>
              <a:t>at </a:t>
            </a:r>
            <a:r>
              <a:rPr lang="en-US" altLang="zh-CN" sz="2400" dirty="0">
                <a:hlinkClick r:id="rId3"/>
              </a:rPr>
              <a:t>http://</a:t>
            </a:r>
            <a:r>
              <a:rPr lang="en-US" altLang="zh-CN" sz="2400" dirty="0" smtClean="0">
                <a:hlinkClick r:id="rId3"/>
              </a:rPr>
              <a:t>www.xinggangw.info/pubs/cvpr18-dsrg.pdf</a:t>
            </a:r>
            <a:endParaRPr lang="en-US" altLang="zh-CN" sz="2400" dirty="0" smtClean="0"/>
          </a:p>
          <a:p>
            <a:pPr marL="0" indent="0">
              <a:buNone/>
            </a:pPr>
            <a:r>
              <a:rPr lang="en-US" altLang="zh-CN" sz="2400" dirty="0" smtClean="0"/>
              <a:t> 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Codes will be available </a:t>
            </a:r>
            <a:r>
              <a:rPr lang="en-US" altLang="zh-CN" sz="2400" dirty="0"/>
              <a:t>at </a:t>
            </a:r>
            <a:r>
              <a:rPr lang="en-US" altLang="zh-CN" sz="2400" dirty="0">
                <a:hlinkClick r:id="rId4"/>
              </a:rPr>
              <a:t>https://</a:t>
            </a:r>
            <a:r>
              <a:rPr lang="en-US" altLang="zh-CN" sz="2400" dirty="0" smtClean="0">
                <a:hlinkClick r:id="rId4"/>
              </a:rPr>
              <a:t>github.com/speedinghzl/DSRG</a:t>
            </a:r>
            <a:r>
              <a:rPr lang="en-US" altLang="zh-CN" sz="2400" dirty="0" smtClean="0"/>
              <a:t> 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6978574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9718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Thanks for your attention!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Huazhong</a:t>
            </a:r>
            <a:r>
              <a:rPr lang="en-US" dirty="0" smtClean="0"/>
              <a:t> University of Science and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Weakly supervised semantic segmentation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7" name="内容占位符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61435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The task of WSSS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20" y="2277645"/>
            <a:ext cx="5532899" cy="31108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53955" y="5771705"/>
            <a:ext cx="7304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WSSS overcomes the deficiency problem in semantic segmentation labelling.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313031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Resul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6"/>
          <a:stretch/>
        </p:blipFill>
        <p:spPr bwMode="auto">
          <a:xfrm>
            <a:off x="3719107" y="1662369"/>
            <a:ext cx="2017702" cy="1469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455717" y="203923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/>
              <a:t>The development of WSSS</a:t>
            </a:r>
            <a:endParaRPr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3419747" y="3262718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CAM, Zhou et al, CVPR 16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10420" r="8304"/>
          <a:stretch/>
        </p:blipFill>
        <p:spPr>
          <a:xfrm>
            <a:off x="167921" y="1936612"/>
            <a:ext cx="2995590" cy="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609600" y="3156526"/>
            <a:ext cx="2307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MIL-FCN, Pathak et al, </a:t>
            </a:r>
          </a:p>
          <a:p>
            <a:pPr algn="ctr"/>
            <a:r>
              <a:rPr lang="en-US" altLang="zh-CN" dirty="0" err="1" smtClean="0"/>
              <a:t>Arxiv</a:t>
            </a:r>
            <a:r>
              <a:rPr lang="en-US" altLang="zh-CN" dirty="0" smtClean="0"/>
              <a:t> 14, ICLRW 15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" y="4253642"/>
            <a:ext cx="2458054" cy="115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591952" y="5586234"/>
            <a:ext cx="2308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Proposal classification, </a:t>
            </a:r>
          </a:p>
          <a:p>
            <a:pPr algn="ctr"/>
            <a:r>
              <a:rPr lang="en-US" altLang="zh-CN" dirty="0" smtClean="0"/>
              <a:t>Qi et al, ECCV 16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405" y="1651309"/>
            <a:ext cx="2635599" cy="1605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6292405" y="3303180"/>
            <a:ext cx="257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STC, Wei et al, TPAMI 15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825" y="4287763"/>
            <a:ext cx="2812643" cy="1023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3611875" y="5581379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Built-in </a:t>
            </a:r>
            <a:r>
              <a:rPr lang="en-US" altLang="zh-CN" dirty="0" smtClean="0"/>
              <a:t>FG/BG </a:t>
            </a:r>
            <a:r>
              <a:rPr lang="en-US" altLang="zh-CN" dirty="0"/>
              <a:t>Model </a:t>
            </a:r>
            <a:endParaRPr lang="en-US" altLang="zh-CN" dirty="0" smtClean="0"/>
          </a:p>
          <a:p>
            <a:pPr algn="ctr"/>
            <a:r>
              <a:rPr lang="en-US" altLang="zh-CN" dirty="0" smtClean="0"/>
              <a:t>Saleh et al, ECCV 16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225" y="3997341"/>
            <a:ext cx="2721533" cy="150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6285107" y="5624639"/>
            <a:ext cx="257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Adversarial erasing, </a:t>
            </a:r>
            <a:br>
              <a:rPr lang="en-US" altLang="zh-CN" dirty="0" smtClean="0"/>
            </a:br>
            <a:r>
              <a:rPr lang="en-US" altLang="zh-CN" dirty="0" smtClean="0"/>
              <a:t>Wei et al, CVPR 17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6205895" y="6430768"/>
            <a:ext cx="2781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Figures are from the original papers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379967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The development of </a:t>
            </a:r>
            <a:r>
              <a:rPr lang="en-US" altLang="zh-CN" sz="2800" dirty="0" smtClean="0"/>
              <a:t>WSSS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25" y="1860949"/>
            <a:ext cx="3802094" cy="126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208820" y="3205124"/>
            <a:ext cx="257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Seeding loss, </a:t>
            </a:r>
            <a:br>
              <a:rPr lang="en-US" altLang="zh-CN" dirty="0" smtClean="0"/>
            </a:br>
            <a:r>
              <a:rPr lang="en-US" altLang="zh-CN" dirty="0" err="1" smtClean="0"/>
              <a:t>Kolesnikov</a:t>
            </a:r>
            <a:r>
              <a:rPr lang="en-US" altLang="zh-CN" dirty="0" smtClean="0"/>
              <a:t> et al, ECCV 17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793" y="1860949"/>
            <a:ext cx="3917310" cy="133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5548585" y="3205124"/>
            <a:ext cx="257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Saliency guided </a:t>
            </a:r>
            <a:r>
              <a:rPr lang="en-US" altLang="zh-CN" dirty="0" err="1" smtClean="0"/>
              <a:t>labler</a:t>
            </a:r>
            <a:r>
              <a:rPr lang="en-US" altLang="zh-CN" dirty="0" smtClean="0"/>
              <a:t>, </a:t>
            </a:r>
            <a:br>
              <a:rPr lang="en-US" altLang="zh-CN" dirty="0" smtClean="0"/>
            </a:br>
            <a:r>
              <a:rPr lang="en-US" altLang="zh-CN" dirty="0" smtClean="0"/>
              <a:t>Oh et al, CVPR 17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961123" y="4144484"/>
            <a:ext cx="3456449" cy="147732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7030A0"/>
                </a:solidFill>
              </a:rPr>
              <a:t>Multi-instance learning</a:t>
            </a: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7030A0"/>
                </a:solidFill>
              </a:rPr>
              <a:t>Saliency </a:t>
            </a:r>
            <a:r>
              <a:rPr lang="en-US" altLang="zh-CN" b="1" dirty="0" smtClean="0">
                <a:solidFill>
                  <a:srgbClr val="7030A0"/>
                </a:solidFill>
              </a:rPr>
              <a:t>guided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7030A0"/>
                </a:solidFill>
              </a:rPr>
              <a:t>Built-in network information</a:t>
            </a: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7030A0"/>
                </a:solidFill>
              </a:rPr>
              <a:t>Adversarial learning</a:t>
            </a:r>
          </a:p>
          <a:p>
            <a:pPr marL="342900" indent="-342900">
              <a:buAutoNum type="arabicPeriod"/>
            </a:pPr>
            <a:r>
              <a:rPr lang="en-US" altLang="zh-CN" b="1" dirty="0" smtClean="0">
                <a:solidFill>
                  <a:srgbClr val="7030A0"/>
                </a:solidFill>
              </a:rPr>
              <a:t>Seeding loss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05895" y="6430768"/>
            <a:ext cx="2781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Figures are from the original papers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235279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The basic framework in our paper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2" descr="http://cnnlocalization.csail.mit.edu/frame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47" y="2001340"/>
            <a:ext cx="4262955" cy="200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09600" y="1534978"/>
            <a:ext cx="379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Step 1</a:t>
            </a:r>
            <a:r>
              <a:rPr lang="zh-CN" altLang="en-US" dirty="0" smtClean="0"/>
              <a:t>：</a:t>
            </a:r>
            <a:r>
              <a:rPr lang="en-US" altLang="zh-CN" dirty="0" smtClean="0"/>
              <a:t>Foreground seeds from CAM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93095" y="4149885"/>
            <a:ext cx="777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Step 2</a:t>
            </a:r>
            <a:r>
              <a:rPr lang="zh-CN" altLang="en-US" dirty="0" smtClean="0"/>
              <a:t>：</a:t>
            </a:r>
            <a:r>
              <a:rPr lang="en-US" altLang="zh-CN" dirty="0" smtClean="0"/>
              <a:t>Background seeds derived salient region detection [Jiang et al, CVPR13]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205895" y="6430768"/>
            <a:ext cx="2781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Figures are from the original papers</a:t>
            </a:r>
            <a:endParaRPr lang="zh-CN" altLang="en-US" sz="14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345" y="4608328"/>
            <a:ext cx="2803565" cy="16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58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The basic framework in our paper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文本框 12"/>
          <p:cNvSpPr txBox="1"/>
          <p:nvPr/>
        </p:nvSpPr>
        <p:spPr>
          <a:xfrm>
            <a:off x="424260" y="1662370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Step 3</a:t>
            </a:r>
            <a:r>
              <a:rPr lang="zh-CN" altLang="en-US" dirty="0" smtClean="0"/>
              <a:t>：</a:t>
            </a:r>
            <a:r>
              <a:rPr lang="en-US" altLang="zh-CN" dirty="0" smtClean="0"/>
              <a:t>FCN with seeding loss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3995925" y="2583372"/>
            <a:ext cx="1171353" cy="768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FCN</a:t>
            </a:r>
            <a:endParaRPr lang="zh-CN" altLang="en-US" dirty="0"/>
          </a:p>
        </p:txBody>
      </p:sp>
      <p:sp>
        <p:nvSpPr>
          <p:cNvPr id="18" name="右箭头 17"/>
          <p:cNvSpPr/>
          <p:nvPr/>
        </p:nvSpPr>
        <p:spPr>
          <a:xfrm>
            <a:off x="3413252" y="2868578"/>
            <a:ext cx="436522" cy="21622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5347569" y="2868578"/>
            <a:ext cx="436522" cy="21622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4" y="2228715"/>
            <a:ext cx="2218340" cy="147741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95" y="2228715"/>
            <a:ext cx="2218339" cy="147741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12" y="4587394"/>
            <a:ext cx="2218340" cy="147741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4" y="4587394"/>
            <a:ext cx="2218340" cy="1477414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4039607" y="4939246"/>
            <a:ext cx="1171353" cy="768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FCN</a:t>
            </a:r>
            <a:endParaRPr lang="zh-CN" altLang="en-US" dirty="0"/>
          </a:p>
        </p:txBody>
      </p:sp>
      <p:sp>
        <p:nvSpPr>
          <p:cNvPr id="26" name="右箭头 25"/>
          <p:cNvSpPr/>
          <p:nvPr/>
        </p:nvSpPr>
        <p:spPr>
          <a:xfrm>
            <a:off x="3456934" y="5224452"/>
            <a:ext cx="436522" cy="21622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5391251" y="5224452"/>
            <a:ext cx="436522" cy="21622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97683" y="4034664"/>
            <a:ext cx="25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Step 4</a:t>
            </a:r>
            <a:r>
              <a:rPr lang="zh-CN" altLang="en-US" dirty="0" smtClean="0"/>
              <a:t>：</a:t>
            </a:r>
            <a:r>
              <a:rPr lang="en-US" altLang="zh-CN" dirty="0" smtClean="0"/>
              <a:t>Retrain with FCN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82800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A small trick: balanced seeding loss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7" name="内容占位符 4"/>
          <p:cNvSpPr>
            <a:spLocks noGrp="1"/>
          </p:cNvSpPr>
          <p:nvPr>
            <p:ph sz="quarter" idx="1"/>
          </p:nvPr>
        </p:nvSpPr>
        <p:spPr>
          <a:xfrm>
            <a:off x="612648" y="2036758"/>
            <a:ext cx="8153400" cy="6766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400" dirty="0" smtClean="0"/>
              <a:t>Balance the weights between foreground and background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320" y="2890331"/>
            <a:ext cx="4228571" cy="1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20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However, the seeds are sparse</a:t>
            </a:r>
            <a:endParaRPr lang="zh-CN" altLang="en-US" sz="28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Huazhong University of Science and Technology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-115552" y="1310627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CCAEEAAC-C118-45AB-96AF-B69931CFBF8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43" y="3091046"/>
            <a:ext cx="1800000" cy="135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90" y="4509324"/>
            <a:ext cx="1800000" cy="135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43" y="1612587"/>
            <a:ext cx="1800000" cy="1350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38" y="3071941"/>
            <a:ext cx="2027027" cy="1350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68" y="4515180"/>
            <a:ext cx="2027027" cy="1350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30" y="1602225"/>
            <a:ext cx="2027027" cy="1350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1" y="4509757"/>
            <a:ext cx="2033133" cy="135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3" y="1602225"/>
            <a:ext cx="2033133" cy="1350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0" y="3066256"/>
            <a:ext cx="2033133" cy="135000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7145135" y="2622495"/>
            <a:ext cx="17911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In </a:t>
            </a:r>
            <a:r>
              <a:rPr lang="en-US" altLang="zh-CN" sz="2400" dirty="0"/>
              <a:t>practice, </a:t>
            </a:r>
            <a:r>
              <a:rPr lang="en-US" altLang="zh-CN" sz="2400" dirty="0" smtClean="0"/>
              <a:t>to retain the precision of seeds, there </a:t>
            </a:r>
            <a:r>
              <a:rPr lang="en-US" altLang="zh-CN" sz="2400" dirty="0"/>
              <a:t>are about 40% pixels </a:t>
            </a:r>
            <a:r>
              <a:rPr lang="en-US" altLang="zh-CN" sz="2400" dirty="0" smtClean="0"/>
              <a:t>have labels</a:t>
            </a:r>
            <a:r>
              <a:rPr lang="en-US" altLang="zh-CN" sz="2400" dirty="0"/>
              <a:t>. 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 rot="16200000">
            <a:off x="-178034" y="2201846"/>
            <a:ext cx="115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</a:t>
            </a:r>
            <a:r>
              <a:rPr lang="en-US" altLang="zh-CN" dirty="0" smtClean="0"/>
              <a:t>mage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 rot="16200000">
            <a:off x="-178034" y="3687625"/>
            <a:ext cx="115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</a:t>
            </a:r>
            <a:r>
              <a:rPr lang="en-US" altLang="zh-CN" dirty="0" smtClean="0"/>
              <a:t>eeds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 rot="16200000">
            <a:off x="-149884" y="4909362"/>
            <a:ext cx="115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GT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59927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uden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12346</TotalTime>
  <Words>787</Words>
  <Application>Microsoft Macintosh PowerPoint</Application>
  <PresentationFormat>全屏显示(4:3)</PresentationFormat>
  <Paragraphs>208</Paragraphs>
  <Slides>23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Calibri</vt:lpstr>
      <vt:lpstr>Times New Roman</vt:lpstr>
      <vt:lpstr>Tw Cen MT</vt:lpstr>
      <vt:lpstr>Wingdings</vt:lpstr>
      <vt:lpstr>Wingdings 2</vt:lpstr>
      <vt:lpstr>华文仿宋</vt:lpstr>
      <vt:lpstr>宋体</vt:lpstr>
      <vt:lpstr>Student presentation</vt:lpstr>
      <vt:lpstr>Weakly-Supervised Semantic Segmentation Network with Deep Seeded Region Growing</vt:lpstr>
      <vt:lpstr>Weakly-supervised visual learning (WSVL)</vt:lpstr>
      <vt:lpstr>Weakly supervised semantic segmentation</vt:lpstr>
      <vt:lpstr>PowerPoint 演示文稿</vt:lpstr>
      <vt:lpstr>The development of WSSS</vt:lpstr>
      <vt:lpstr>The basic framework in our paper</vt:lpstr>
      <vt:lpstr>The basic framework in our paper</vt:lpstr>
      <vt:lpstr>A small trick: balanced seeding loss</vt:lpstr>
      <vt:lpstr>However, the seeds are sparse</vt:lpstr>
      <vt:lpstr>How to improve the quality and quantity of seeds</vt:lpstr>
      <vt:lpstr>Deep seeded region growing</vt:lpstr>
      <vt:lpstr>Deep seeded region growing</vt:lpstr>
      <vt:lpstr>Deep seeded region growing</vt:lpstr>
      <vt:lpstr>Experiments</vt:lpstr>
      <vt:lpstr>Main Results</vt:lpstr>
      <vt:lpstr>Ablation studies</vt:lpstr>
      <vt:lpstr>Ablation studies</vt:lpstr>
      <vt:lpstr>Ablation studies</vt:lpstr>
      <vt:lpstr>Video demo</vt:lpstr>
      <vt:lpstr>Discussion</vt:lpstr>
      <vt:lpstr>Discussion</vt:lpstr>
      <vt:lpstr>PowerPoint 演示文稿</vt:lpstr>
      <vt:lpstr>Thanks for your attention!</vt:lpstr>
    </vt:vector>
  </TitlesOfParts>
  <Company>hust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My Research Object Detection</dc:title>
  <dc:creator>xwang</dc:creator>
  <cp:lastModifiedBy>Xinggang Wang</cp:lastModifiedBy>
  <cp:revision>706</cp:revision>
  <cp:lastPrinted>2012-09-24T11:16:50Z</cp:lastPrinted>
  <dcterms:created xsi:type="dcterms:W3CDTF">2012-07-09T16:05:41Z</dcterms:created>
  <dcterms:modified xsi:type="dcterms:W3CDTF">2018-04-19T16:56:39Z</dcterms:modified>
</cp:coreProperties>
</file>