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0" r:id="rId1"/>
    <p:sldMasterId id="2147483650" r:id="rId2"/>
    <p:sldMasterId id="2147483660" r:id="rId3"/>
    <p:sldMasterId id="2147483683" r:id="rId4"/>
  </p:sldMasterIdLst>
  <p:notesMasterIdLst>
    <p:notesMasterId r:id="rId53"/>
  </p:notesMasterIdLst>
  <p:handoutMasterIdLst>
    <p:handoutMasterId r:id="rId54"/>
  </p:handoutMasterIdLst>
  <p:sldIdLst>
    <p:sldId id="256" r:id="rId5"/>
    <p:sldId id="326" r:id="rId6"/>
    <p:sldId id="329" r:id="rId7"/>
    <p:sldId id="330" r:id="rId8"/>
    <p:sldId id="331" r:id="rId9"/>
    <p:sldId id="269" r:id="rId10"/>
    <p:sldId id="320" r:id="rId11"/>
    <p:sldId id="332" r:id="rId12"/>
    <p:sldId id="338" r:id="rId13"/>
    <p:sldId id="363" r:id="rId14"/>
    <p:sldId id="333" r:id="rId15"/>
    <p:sldId id="364" r:id="rId16"/>
    <p:sldId id="365" r:id="rId17"/>
    <p:sldId id="366" r:id="rId18"/>
    <p:sldId id="367" r:id="rId19"/>
    <p:sldId id="368" r:id="rId20"/>
    <p:sldId id="334" r:id="rId21"/>
    <p:sldId id="339" r:id="rId22"/>
    <p:sldId id="340" r:id="rId23"/>
    <p:sldId id="341" r:id="rId24"/>
    <p:sldId id="342" r:id="rId25"/>
    <p:sldId id="343" r:id="rId26"/>
    <p:sldId id="335" r:id="rId27"/>
    <p:sldId id="371" r:id="rId28"/>
    <p:sldId id="345" r:id="rId29"/>
    <p:sldId id="346" r:id="rId30"/>
    <p:sldId id="347" r:id="rId31"/>
    <p:sldId id="348" r:id="rId32"/>
    <p:sldId id="336" r:id="rId33"/>
    <p:sldId id="349" r:id="rId34"/>
    <p:sldId id="350" r:id="rId35"/>
    <p:sldId id="351" r:id="rId36"/>
    <p:sldId id="352" r:id="rId37"/>
    <p:sldId id="362" r:id="rId38"/>
    <p:sldId id="337" r:id="rId39"/>
    <p:sldId id="353" r:id="rId40"/>
    <p:sldId id="372" r:id="rId41"/>
    <p:sldId id="375" r:id="rId42"/>
    <p:sldId id="354" r:id="rId43"/>
    <p:sldId id="355" r:id="rId44"/>
    <p:sldId id="356" r:id="rId45"/>
    <p:sldId id="357" r:id="rId46"/>
    <p:sldId id="358" r:id="rId47"/>
    <p:sldId id="360" r:id="rId48"/>
    <p:sldId id="370" r:id="rId49"/>
    <p:sldId id="361" r:id="rId50"/>
    <p:sldId id="374" r:id="rId51"/>
    <p:sldId id="290" r:id="rId5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5558" autoAdjust="0"/>
  </p:normalViewPr>
  <p:slideViewPr>
    <p:cSldViewPr snapToGrid="0" snapToObjects="1">
      <p:cViewPr varScale="1">
        <p:scale>
          <a:sx n="114" d="100"/>
          <a:sy n="114" d="100"/>
        </p:scale>
        <p:origin x="1524" y="10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87" d="100"/>
          <a:sy n="87" d="100"/>
        </p:scale>
        <p:origin x="3840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3874A7-5827-E84B-A462-6F13EEB37385}" type="datetimeFigureOut">
              <a:rPr lang="en-US" smtClean="0"/>
              <a:pPr/>
              <a:t>4/17/2018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EA2CD6-B6A9-1248-AF4E-9345BEF245B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95333B-843B-B04D-A98A-2A5BCEF35E2E}" type="datetimeFigureOut">
              <a:rPr lang="en-US" smtClean="0"/>
              <a:pPr/>
              <a:t>4/17/2018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9F746B-3AC2-6F48-B3D1-A5A6907FA82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F746B-3AC2-6F48-B3D1-A5A6907FA82C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3905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F746B-3AC2-6F48-B3D1-A5A6907FA82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8033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</a:t>
            </a:r>
            <a:r>
              <a:rPr lang="en-US" altLang="zh-CN" dirty="0"/>
              <a:t>ere, I  give a brief introduction of our concerned weakly-setting.  </a:t>
            </a:r>
          </a:p>
          <a:p>
            <a:r>
              <a:rPr lang="en-US" altLang="zh-CN" dirty="0"/>
              <a:t>We leverage image-level label as supervision and learn models for conducting object localization and segmentation.</a:t>
            </a:r>
          </a:p>
          <a:p>
            <a:endParaRPr lang="en-US" altLang="zh-CN" dirty="0"/>
          </a:p>
          <a:p>
            <a:r>
              <a:rPr lang="en-US" altLang="zh-CN" dirty="0"/>
              <a:t>In such settings, the main challenge is how to build relationship between image-level labels and pixels.</a:t>
            </a:r>
          </a:p>
          <a:p>
            <a:r>
              <a:rPr lang="en-US" altLang="zh-CN" dirty="0"/>
              <a:t>The following works are exactly to address such an issue by inferring high-quality object localization maps.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F746B-3AC2-6F48-B3D1-A5A6907FA82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6702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F746B-3AC2-6F48-B3D1-A5A6907FA82C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9336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 is not elegant and time consuming to learn…</a:t>
            </a:r>
          </a:p>
          <a:p>
            <a:endParaRPr lang="en-US" dirty="0"/>
          </a:p>
          <a:p>
            <a:r>
              <a:rPr lang="en-US" dirty="0"/>
              <a:t>Although, this work provide a solution by observing loss curves of classification networks, in fact, it is not a good one.</a:t>
            </a:r>
          </a:p>
          <a:p>
            <a:r>
              <a:rPr lang="en-US" dirty="0"/>
              <a:t>Seeking elegant solutions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F746B-3AC2-6F48-B3D1-A5A6907FA82C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7498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F746B-3AC2-6F48-B3D1-A5A6907FA82C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8544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Based an interesting observation, we propose a novel and extreme simple approach to generate high quality object localization maps </a:t>
            </a:r>
            <a:r>
              <a:rPr lang="en-US" altLang="zh-CN" dirty="0"/>
              <a:t>in this paper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F746B-3AC2-6F48-B3D1-A5A6907FA82C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754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Robust to small and large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F746B-3AC2-6F48-B3D1-A5A6907FA82C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6433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F746B-3AC2-6F48-B3D1-A5A6907FA82C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6392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11036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52108"/>
            <a:ext cx="6400800" cy="11293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Myriad Roman"/>
                <a:cs typeface="Myriad Roman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48094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6B141-B04C-6F4F-AD97-D6C5E7141E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6B141-B04C-6F4F-AD97-D6C5E7141E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3028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/>
                <a:cs typeface="Myriad Pro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0" i="0" cap="all">
                <a:latin typeface="Myriad Pro"/>
                <a:cs typeface="Myriad Pro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73906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/>
                <a:cs typeface="Myriad Pro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19262"/>
            <a:ext cx="4040188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0">
                <a:latin typeface="Myriad Pro Semibold"/>
                <a:cs typeface="Myriad Pro Semibol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99084"/>
            <a:ext cx="4040188" cy="20237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719262"/>
            <a:ext cx="4041775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0">
                <a:latin typeface="Myriad Pro Semibold"/>
                <a:cs typeface="Myriad Pro Semibol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99085"/>
            <a:ext cx="4041775" cy="20237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2561"/>
            <a:ext cx="8229600" cy="3112727"/>
          </a:xfrm>
          <a:prstGeom prst="rect">
            <a:avLst/>
          </a:prstGeom>
        </p:spPr>
        <p:txBody>
          <a:bodyPr/>
          <a:lstStyle>
            <a:lvl1pPr>
              <a:defRPr>
                <a:latin typeface="Myriad Pro"/>
                <a:cs typeface="Myriad Pro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0" i="0">
                <a:latin typeface="Myriad Pro"/>
                <a:cs typeface="Myriad Pro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892565"/>
            <a:ext cx="5486400" cy="265311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Font typeface="Courier New" panose="02070309020205020404" pitchFamily="49" charset="0"/>
              <a:buChar char="o"/>
              <a:defRPr sz="2400"/>
            </a:lvl1pPr>
            <a:lvl2pPr marL="742950" indent="-285750">
              <a:buFont typeface="Courier New" panose="02070309020205020404" pitchFamily="49" charset="0"/>
              <a:buChar char="o"/>
              <a:defRPr sz="2000"/>
            </a:lvl2pPr>
            <a:lvl3pPr marL="1143000" indent="-228600">
              <a:buFont typeface="Courier New" panose="02070309020205020404" pitchFamily="49" charset="0"/>
              <a:buChar char="o"/>
              <a:defRPr sz="1800"/>
            </a:lvl3pPr>
            <a:lvl4pPr marL="1600200" indent="-228600">
              <a:buFont typeface="Courier New" panose="02070309020205020404" pitchFamily="49" charset="0"/>
              <a:buChar char="o"/>
              <a:defRPr/>
            </a:lvl4pPr>
            <a:lvl5pPr marL="2057400" indent="-228600">
              <a:buFont typeface="Courier New" panose="02070309020205020404" pitchFamily="49" charset="0"/>
              <a:buChar char="o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image" Target="../media/image4.jpeg"/><Relationship Id="rId5" Type="http://schemas.openxmlformats.org/officeDocument/2006/relationships/slideLayout" Target="../slideLayouts/slideLayout12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lide1-16-9.jp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457200" y="1224644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6" name="Picture 15" descr="Building.psd"/>
          <p:cNvPicPr>
            <a:picLocks noChangeAspect="1"/>
          </p:cNvPicPr>
          <p:nvPr userDrawn="1"/>
        </p:nvPicPr>
        <p:blipFill>
          <a:blip r:embed="rId5">
            <a:alphaModFix amt="8000"/>
          </a:blip>
          <a:stretch>
            <a:fillRect/>
          </a:stretch>
        </p:blipFill>
        <p:spPr>
          <a:xfrm>
            <a:off x="397198" y="2126270"/>
            <a:ext cx="2930202" cy="872298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8570303" y="4754449"/>
            <a:ext cx="3656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52E6B141-B04C-6F4F-AD97-D6C5E7141EBE}" type="slidenum">
              <a:rPr lang="en-US" sz="1200" smtClean="0">
                <a:solidFill>
                  <a:schemeClr val="bg1"/>
                </a:solidFill>
              </a:rPr>
              <a:pPr algn="r"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82" r:id="rId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b="0" i="0" kern="1200">
          <a:solidFill>
            <a:schemeClr val="bg1"/>
          </a:solidFill>
          <a:latin typeface="Myriad Bold"/>
          <a:ea typeface="+mj-ea"/>
          <a:cs typeface="Myriad Bold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lide2-16-9.jpg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 descr="Building.psd"/>
          <p:cNvPicPr>
            <a:picLocks noChangeAspect="1"/>
          </p:cNvPicPr>
          <p:nvPr userDrawn="1"/>
        </p:nvPicPr>
        <p:blipFill>
          <a:blip r:embed="rId8">
            <a:alphaModFix amt="15000"/>
          </a:blip>
          <a:stretch>
            <a:fillRect/>
          </a:stretch>
        </p:blipFill>
        <p:spPr>
          <a:xfrm>
            <a:off x="4702239" y="4673872"/>
            <a:ext cx="1577560" cy="469628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8570303" y="4754449"/>
            <a:ext cx="3656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52E6B141-B04C-6F4F-AD97-D6C5E7141EBE}" type="slidenum">
              <a:rPr lang="en-US" sz="1200" smtClean="0">
                <a:solidFill>
                  <a:schemeClr val="bg1"/>
                </a:solidFill>
              </a:rPr>
              <a:pPr algn="r"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3" r:id="rId2"/>
    <p:sldLayoutId id="2147483655" r:id="rId3"/>
    <p:sldLayoutId id="2147483656" r:id="rId4"/>
    <p:sldLayoutId id="2147483659" r:id="rId5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chemeClr val="tx1"/>
          </a:solidFill>
          <a:latin typeface="Myriad Pro"/>
          <a:ea typeface="+mn-ea"/>
          <a:cs typeface="Myriad Pro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chemeClr val="tx1"/>
          </a:solidFill>
          <a:latin typeface="Myriad Pro"/>
          <a:ea typeface="+mn-ea"/>
          <a:cs typeface="Myriad Pro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/>
          </a:solidFill>
          <a:latin typeface="Myriad Pro"/>
          <a:ea typeface="+mn-ea"/>
          <a:cs typeface="Myriad Pro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/>
          </a:solidFill>
          <a:latin typeface="Myriad Pro"/>
          <a:ea typeface="+mn-ea"/>
          <a:cs typeface="Myriad Pro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tx1"/>
          </a:solidFill>
          <a:latin typeface="Myriad Pro"/>
          <a:ea typeface="+mn-ea"/>
          <a:cs typeface="Myriad Pro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lide2-16-9footer2.jpg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0" y="6828"/>
            <a:ext cx="9144000" cy="51435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2" name="Picture 11" descr="Building.psd"/>
          <p:cNvPicPr>
            <a:picLocks noChangeAspect="1"/>
          </p:cNvPicPr>
          <p:nvPr userDrawn="1"/>
        </p:nvPicPr>
        <p:blipFill>
          <a:blip r:embed="rId12">
            <a:alphaModFix amt="15000"/>
          </a:blip>
          <a:stretch>
            <a:fillRect/>
          </a:stretch>
        </p:blipFill>
        <p:spPr>
          <a:xfrm>
            <a:off x="4702239" y="4673872"/>
            <a:ext cx="1577560" cy="469628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8570303" y="4754449"/>
            <a:ext cx="3656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52E6B141-B04C-6F4F-AD97-D6C5E7141EBE}" type="slidenum">
              <a:rPr lang="en-US" sz="1200" smtClean="0">
                <a:solidFill>
                  <a:schemeClr val="bg1"/>
                </a:solidFill>
              </a:rPr>
              <a:pPr algn="r"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E6B141-B04C-6F4F-AD97-D6C5E7141EB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9" r:id="rId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6.jpeg"/><Relationship Id="rId7" Type="http://schemas.openxmlformats.org/officeDocument/2006/relationships/image" Target="../media/image17.jpeg"/><Relationship Id="rId12" Type="http://schemas.openxmlformats.org/officeDocument/2006/relationships/image" Target="../media/image18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9.jpeg"/><Relationship Id="rId11" Type="http://schemas.openxmlformats.org/officeDocument/2006/relationships/image" Target="../media/image43.jpeg"/><Relationship Id="rId5" Type="http://schemas.openxmlformats.org/officeDocument/2006/relationships/image" Target="../media/image38.jpeg"/><Relationship Id="rId10" Type="http://schemas.openxmlformats.org/officeDocument/2006/relationships/image" Target="../media/image42.jpeg"/><Relationship Id="rId4" Type="http://schemas.openxmlformats.org/officeDocument/2006/relationships/image" Target="../media/image37.jpeg"/><Relationship Id="rId9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56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3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9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image" Target="../media/image27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1.png"/><Relationship Id="rId11" Type="http://schemas.openxmlformats.org/officeDocument/2006/relationships/image" Target="../media/image6.png"/><Relationship Id="rId5" Type="http://schemas.openxmlformats.org/officeDocument/2006/relationships/image" Target="../media/image30.png"/><Relationship Id="rId15" Type="http://schemas.openxmlformats.org/officeDocument/2006/relationships/image" Target="../media/image22.png"/><Relationship Id="rId10" Type="http://schemas.openxmlformats.org/officeDocument/2006/relationships/image" Target="../media/image18.jpeg"/><Relationship Id="rId19" Type="http://schemas.openxmlformats.org/officeDocument/2006/relationships/image" Target="../media/image26.png"/><Relationship Id="rId4" Type="http://schemas.openxmlformats.org/officeDocument/2006/relationships/image" Target="../media/image29.png"/><Relationship Id="rId9" Type="http://schemas.openxmlformats.org/officeDocument/2006/relationships/image" Target="../media/image17.jpeg"/><Relationship Id="rId14" Type="http://schemas.openxmlformats.org/officeDocument/2006/relationships/image" Target="../media/image21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png"/><Relationship Id="rId11" Type="http://schemas.openxmlformats.org/officeDocument/2006/relationships/image" Target="../media/image23.png"/><Relationship Id="rId5" Type="http://schemas.openxmlformats.org/officeDocument/2006/relationships/image" Target="../media/image18.jpeg"/><Relationship Id="rId10" Type="http://schemas.openxmlformats.org/officeDocument/2006/relationships/image" Target="../media/image22.png"/><Relationship Id="rId4" Type="http://schemas.openxmlformats.org/officeDocument/2006/relationships/image" Target="../media/image17.jpe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ctrTitle"/>
          </p:nvPr>
        </p:nvSpPr>
        <p:spPr>
          <a:xfrm>
            <a:off x="280555" y="1211036"/>
            <a:ext cx="8632767" cy="1102519"/>
          </a:xfrm>
        </p:spPr>
        <p:txBody>
          <a:bodyPr>
            <a:noAutofit/>
          </a:bodyPr>
          <a:lstStyle/>
          <a:p>
            <a:r>
              <a:rPr lang="en-US" sz="3400" dirty="0"/>
              <a:t>Towards Weakly- and Semi- Supervised Object Localization and Semantic Segmentation</a:t>
            </a:r>
          </a:p>
        </p:txBody>
      </p:sp>
      <p:sp>
        <p:nvSpPr>
          <p:cNvPr id="11" name="Subtitle 10"/>
          <p:cNvSpPr>
            <a:spLocks noGrp="1"/>
          </p:cNvSpPr>
          <p:nvPr>
            <p:ph type="subTitle" idx="1"/>
          </p:nvPr>
        </p:nvSpPr>
        <p:spPr>
          <a:xfrm>
            <a:off x="4322841" y="3341448"/>
            <a:ext cx="2664691" cy="396256"/>
          </a:xfrm>
        </p:spPr>
        <p:txBody>
          <a:bodyPr/>
          <a:lstStyle/>
          <a:p>
            <a:r>
              <a:rPr lang="en-US" altLang="zh-CN" sz="2000" b="1" dirty="0"/>
              <a:t>Lecturer: Yunchao Wei</a:t>
            </a:r>
            <a:endParaRPr lang="en-US" sz="2000" b="1" dirty="0"/>
          </a:p>
        </p:txBody>
      </p:sp>
      <p:sp>
        <p:nvSpPr>
          <p:cNvPr id="4" name="Subtitle 10">
            <a:extLst>
              <a:ext uri="{FF2B5EF4-FFF2-40B4-BE49-F238E27FC236}">
                <a16:creationId xmlns:a16="http://schemas.microsoft.com/office/drawing/2014/main" id="{2275EC76-D5BF-4F75-82EF-EEE1D727F10B}"/>
              </a:ext>
            </a:extLst>
          </p:cNvPr>
          <p:cNvSpPr txBox="1">
            <a:spLocks/>
          </p:cNvSpPr>
          <p:nvPr/>
        </p:nvSpPr>
        <p:spPr>
          <a:xfrm>
            <a:off x="4398579" y="3663355"/>
            <a:ext cx="3872807" cy="396256"/>
          </a:xfrm>
          <a:prstGeom prst="rect">
            <a:avLst/>
          </a:prstGeom>
        </p:spPr>
        <p:txBody>
          <a:bodyPr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Myriad Roman"/>
                <a:ea typeface="+mn-ea"/>
                <a:cs typeface="Myriad Roman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Image Formation and Processing (IFP) Group</a:t>
            </a:r>
          </a:p>
        </p:txBody>
      </p:sp>
      <p:sp>
        <p:nvSpPr>
          <p:cNvPr id="6" name="Subtitle 10">
            <a:extLst>
              <a:ext uri="{FF2B5EF4-FFF2-40B4-BE49-F238E27FC236}">
                <a16:creationId xmlns:a16="http://schemas.microsoft.com/office/drawing/2014/main" id="{C654BB45-7610-4048-B808-AE47BB44CF78}"/>
              </a:ext>
            </a:extLst>
          </p:cNvPr>
          <p:cNvSpPr txBox="1">
            <a:spLocks/>
          </p:cNvSpPr>
          <p:nvPr/>
        </p:nvSpPr>
        <p:spPr>
          <a:xfrm>
            <a:off x="4398579" y="4140048"/>
            <a:ext cx="2201025" cy="396256"/>
          </a:xfrm>
          <a:prstGeom prst="rect">
            <a:avLst/>
          </a:prstGeom>
        </p:spPr>
        <p:txBody>
          <a:bodyPr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Myriad Roman"/>
                <a:ea typeface="+mn-ea"/>
                <a:cs typeface="Myriad Roman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/>
              <a:t>https://weiyc.github.io</a:t>
            </a:r>
          </a:p>
          <a:p>
            <a:pPr algn="l"/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7" name="Picture 2" descr="Image result for UIUC">
            <a:extLst>
              <a:ext uri="{FF2B5EF4-FFF2-40B4-BE49-F238E27FC236}">
                <a16:creationId xmlns:a16="http://schemas.microsoft.com/office/drawing/2014/main" id="{8F3A4DD4-8C90-44B9-8524-A59CEDE8A3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414"/>
          <a:stretch/>
        </p:blipFill>
        <p:spPr bwMode="auto">
          <a:xfrm>
            <a:off x="1642285" y="3504208"/>
            <a:ext cx="514183" cy="849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CF92443-12AE-4474-9A3A-23B26A24863D}"/>
              </a:ext>
            </a:extLst>
          </p:cNvPr>
          <p:cNvCxnSpPr>
            <a:cxnSpLocks/>
          </p:cNvCxnSpPr>
          <p:nvPr/>
        </p:nvCxnSpPr>
        <p:spPr>
          <a:xfrm>
            <a:off x="3766657" y="3397182"/>
            <a:ext cx="0" cy="1063066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  <a:alpha val="34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Subtitle 10">
            <a:extLst>
              <a:ext uri="{FF2B5EF4-FFF2-40B4-BE49-F238E27FC236}">
                <a16:creationId xmlns:a16="http://schemas.microsoft.com/office/drawing/2014/main" id="{E239AE74-757C-4B22-9CDD-2968C2CFD349}"/>
              </a:ext>
            </a:extLst>
          </p:cNvPr>
          <p:cNvSpPr txBox="1">
            <a:spLocks/>
          </p:cNvSpPr>
          <p:nvPr/>
        </p:nvSpPr>
        <p:spPr>
          <a:xfrm>
            <a:off x="4398579" y="3873983"/>
            <a:ext cx="3872807" cy="396256"/>
          </a:xfrm>
          <a:prstGeom prst="rect">
            <a:avLst/>
          </a:prstGeom>
        </p:spPr>
        <p:txBody>
          <a:bodyPr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Myriad Roman"/>
                <a:ea typeface="+mn-ea"/>
                <a:cs typeface="Myriad Roman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University of Illinois at Urbana-Champaign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C806E-196B-464C-B5CB-8CE9F403F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/>
          </a:bodyPr>
          <a:lstStyle/>
          <a:p>
            <a:r>
              <a:rPr lang="en-US" dirty="0"/>
              <a:t>Proposal-based Localization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A2BF8F0-E13C-4C0D-8E54-C7A94B7BF3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8584" y="1719186"/>
            <a:ext cx="2707126" cy="2677828"/>
          </a:xfrm>
          <a:prstGeom prst="rect">
            <a:avLst/>
          </a:prstGeom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A571477E-A46E-4A43-8406-925DD6ED82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495959"/>
            <a:ext cx="4511329" cy="1538527"/>
          </a:xfrm>
          <a:prstGeom prst="rect">
            <a:avLst/>
          </a:prstGeom>
        </p:spPr>
      </p:pic>
      <p:sp>
        <p:nvSpPr>
          <p:cNvPr id="6" name="文本框 8">
            <a:extLst>
              <a:ext uri="{FF2B5EF4-FFF2-40B4-BE49-F238E27FC236}">
                <a16:creationId xmlns:a16="http://schemas.microsoft.com/office/drawing/2014/main" id="{6E53D5E4-8F0C-47CD-82D5-4BF05288EC56}"/>
              </a:ext>
            </a:extLst>
          </p:cNvPr>
          <p:cNvSpPr txBox="1"/>
          <p:nvPr/>
        </p:nvSpPr>
        <p:spPr>
          <a:xfrm>
            <a:off x="1793060" y="1222234"/>
            <a:ext cx="2051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1"/>
                </a:solidFill>
              </a:rPr>
              <a:t>H</a:t>
            </a:r>
            <a:r>
              <a:rPr lang="en-US" sz="1400" dirty="0">
                <a:solidFill>
                  <a:schemeClr val="tx1"/>
                </a:solidFill>
              </a:rPr>
              <a:t>ypotheses-</a:t>
            </a:r>
            <a:r>
              <a:rPr lang="en-US" sz="1400" b="1" dirty="0">
                <a:solidFill>
                  <a:schemeClr val="tx1"/>
                </a:solidFill>
              </a:rPr>
              <a:t>C</a:t>
            </a:r>
            <a:r>
              <a:rPr lang="en-US" sz="1400" dirty="0">
                <a:solidFill>
                  <a:schemeClr val="tx1"/>
                </a:solidFill>
              </a:rPr>
              <a:t>NN-</a:t>
            </a:r>
            <a:r>
              <a:rPr lang="en-US" sz="1400" b="1" dirty="0">
                <a:solidFill>
                  <a:schemeClr val="tx1"/>
                </a:solidFill>
              </a:rPr>
              <a:t>P</a:t>
            </a:r>
            <a:r>
              <a:rPr lang="en-US" sz="1400" dirty="0">
                <a:solidFill>
                  <a:schemeClr val="tx1"/>
                </a:solidFill>
              </a:rPr>
              <a:t>ooling</a:t>
            </a:r>
          </a:p>
        </p:txBody>
      </p:sp>
      <p:sp>
        <p:nvSpPr>
          <p:cNvPr id="7" name="圆角矩形 9">
            <a:extLst>
              <a:ext uri="{FF2B5EF4-FFF2-40B4-BE49-F238E27FC236}">
                <a16:creationId xmlns:a16="http://schemas.microsoft.com/office/drawing/2014/main" id="{B5F61476-3EAB-49B3-B5C8-967E92E0EA5E}"/>
              </a:ext>
            </a:extLst>
          </p:cNvPr>
          <p:cNvSpPr/>
          <p:nvPr/>
        </p:nvSpPr>
        <p:spPr>
          <a:xfrm>
            <a:off x="412833" y="1222234"/>
            <a:ext cx="4600062" cy="1837323"/>
          </a:xfrm>
          <a:prstGeom prst="roundRect">
            <a:avLst>
              <a:gd name="adj" fmla="val 6165"/>
            </a:avLst>
          </a:prstGeom>
          <a:noFill/>
          <a:ln w="127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文本框 11">
            <a:extLst>
              <a:ext uri="{FF2B5EF4-FFF2-40B4-BE49-F238E27FC236}">
                <a16:creationId xmlns:a16="http://schemas.microsoft.com/office/drawing/2014/main" id="{486EBBB5-A221-473F-9DFF-3710D98C5299}"/>
              </a:ext>
            </a:extLst>
          </p:cNvPr>
          <p:cNvSpPr txBox="1"/>
          <p:nvPr/>
        </p:nvSpPr>
        <p:spPr>
          <a:xfrm>
            <a:off x="5667937" y="1222234"/>
            <a:ext cx="24777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Localization Map Generation</a:t>
            </a:r>
          </a:p>
        </p:txBody>
      </p:sp>
      <p:sp>
        <p:nvSpPr>
          <p:cNvPr id="10" name="圆角矩形 9">
            <a:extLst>
              <a:ext uri="{FF2B5EF4-FFF2-40B4-BE49-F238E27FC236}">
                <a16:creationId xmlns:a16="http://schemas.microsoft.com/office/drawing/2014/main" id="{16851EB8-CEC5-4C4D-9C34-2CC648F68D1D}"/>
              </a:ext>
            </a:extLst>
          </p:cNvPr>
          <p:cNvSpPr/>
          <p:nvPr/>
        </p:nvSpPr>
        <p:spPr>
          <a:xfrm>
            <a:off x="5229512" y="1220777"/>
            <a:ext cx="3071394" cy="3176237"/>
          </a:xfrm>
          <a:prstGeom prst="roundRect">
            <a:avLst>
              <a:gd name="adj" fmla="val 6165"/>
            </a:avLst>
          </a:prstGeom>
          <a:noFill/>
          <a:ln w="127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Alternate Process 10">
            <a:extLst>
              <a:ext uri="{FF2B5EF4-FFF2-40B4-BE49-F238E27FC236}">
                <a16:creationId xmlns:a16="http://schemas.microsoft.com/office/drawing/2014/main" id="{6F1FB7D1-DDB4-4D0B-8702-6BD09AEC3A51}"/>
              </a:ext>
            </a:extLst>
          </p:cNvPr>
          <p:cNvSpPr/>
          <p:nvPr/>
        </p:nvSpPr>
        <p:spPr>
          <a:xfrm>
            <a:off x="412833" y="3329736"/>
            <a:ext cx="4600062" cy="1067277"/>
          </a:xfrm>
          <a:prstGeom prst="flowChartAlternateProcess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DD88F77-8A01-458A-B00E-36ABEA84FF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878" y="3656786"/>
            <a:ext cx="5244398" cy="796429"/>
          </a:xfrm>
        </p:spPr>
        <p:txBody>
          <a:bodyPr>
            <a:normAutofit/>
          </a:bodyPr>
          <a:lstStyle/>
          <a:p>
            <a:pPr lvl="1"/>
            <a:r>
              <a:rPr lang="en-US" sz="1300" dirty="0">
                <a:solidFill>
                  <a:schemeClr val="bg1"/>
                </a:solidFill>
              </a:rPr>
              <a:t>Exhaustedly examine each proposal to generate localization</a:t>
            </a:r>
          </a:p>
          <a:p>
            <a:pPr lvl="1"/>
            <a:r>
              <a:rPr lang="en-US" sz="1300" dirty="0">
                <a:solidFill>
                  <a:schemeClr val="bg1"/>
                </a:solidFill>
              </a:rPr>
              <a:t>Introducing false negative pixels(background)</a:t>
            </a:r>
          </a:p>
          <a:p>
            <a:endParaRPr lang="en-US" sz="1300" dirty="0"/>
          </a:p>
          <a:p>
            <a:endParaRPr lang="en-US" sz="1300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4FAC6AC-A7E5-4944-92DD-24CB9D1AD89E}"/>
              </a:ext>
            </a:extLst>
          </p:cNvPr>
          <p:cNvSpPr txBox="1">
            <a:spLocks/>
          </p:cNvSpPr>
          <p:nvPr/>
        </p:nvSpPr>
        <p:spPr>
          <a:xfrm>
            <a:off x="1676709" y="3325257"/>
            <a:ext cx="2062735" cy="3315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US" sz="1800" dirty="0">
                <a:solidFill>
                  <a:schemeClr val="bg1"/>
                </a:solidFill>
              </a:rPr>
              <a:t>Weakness</a:t>
            </a:r>
            <a:endParaRPr lang="en-US" sz="1800" dirty="0"/>
          </a:p>
          <a:p>
            <a:endParaRPr lang="en-US" sz="1800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C751B9F-2703-4009-93BC-F7F3688F62E1}"/>
              </a:ext>
            </a:extLst>
          </p:cNvPr>
          <p:cNvSpPr/>
          <p:nvPr/>
        </p:nvSpPr>
        <p:spPr>
          <a:xfrm flipV="1">
            <a:off x="8483600" y="566024"/>
            <a:ext cx="137160" cy="137160"/>
          </a:xfrm>
          <a:prstGeom prst="ellipse">
            <a:avLst/>
          </a:prstGeom>
          <a:solidFill>
            <a:schemeClr val="accent3"/>
          </a:solidFill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文本框 11">
            <a:extLst>
              <a:ext uri="{FF2B5EF4-FFF2-40B4-BE49-F238E27FC236}">
                <a16:creationId xmlns:a16="http://schemas.microsoft.com/office/drawing/2014/main" id="{4ED33239-5186-4194-B469-3F161FCADFF0}"/>
              </a:ext>
            </a:extLst>
          </p:cNvPr>
          <p:cNvSpPr txBox="1"/>
          <p:nvPr/>
        </p:nvSpPr>
        <p:spPr>
          <a:xfrm>
            <a:off x="8354023" y="205979"/>
            <a:ext cx="8027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/>
              <a:t>Pascal VOC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</a:rPr>
              <a:t>  </a:t>
            </a:r>
          </a:p>
        </p:txBody>
      </p:sp>
      <p:sp>
        <p:nvSpPr>
          <p:cNvPr id="16" name="文本框 11">
            <a:extLst>
              <a:ext uri="{FF2B5EF4-FFF2-40B4-BE49-F238E27FC236}">
                <a16:creationId xmlns:a16="http://schemas.microsoft.com/office/drawing/2014/main" id="{F9ED4C7F-A802-4F0C-A151-234E6453A019}"/>
              </a:ext>
            </a:extLst>
          </p:cNvPr>
          <p:cNvSpPr txBox="1"/>
          <p:nvPr/>
        </p:nvSpPr>
        <p:spPr>
          <a:xfrm>
            <a:off x="8605743" y="511493"/>
            <a:ext cx="5509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tx1"/>
                </a:solidFill>
              </a:rPr>
              <a:t>43.2%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88C9D1E-1B9C-41E3-AB9A-62C0495D3826}"/>
              </a:ext>
            </a:extLst>
          </p:cNvPr>
          <p:cNvSpPr/>
          <p:nvPr/>
        </p:nvSpPr>
        <p:spPr>
          <a:xfrm>
            <a:off x="5207088" y="4362581"/>
            <a:ext cx="395369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Learning to Segment with Image-level Annotations. PR 2016</a:t>
            </a:r>
          </a:p>
        </p:txBody>
      </p:sp>
    </p:spTree>
    <p:extLst>
      <p:ext uri="{BB962C8B-B14F-4D97-AF65-F5344CB8AC3E}">
        <p14:creationId xmlns:p14="http://schemas.microsoft.com/office/powerpoint/2010/main" val="7682715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71D8A53-2CE0-4506-992B-22E170CC2F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633" y="1281434"/>
            <a:ext cx="1762390" cy="128016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32D0BD4-AC62-4004-853C-E472AC2837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50"/>
          <a:stretch/>
        </p:blipFill>
        <p:spPr>
          <a:xfrm>
            <a:off x="3605314" y="1281434"/>
            <a:ext cx="1934960" cy="12801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C5FE5C-6968-4F24-B7BD-618BD3FA018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5285"/>
          <a:stretch/>
        </p:blipFill>
        <p:spPr>
          <a:xfrm>
            <a:off x="6413645" y="1281434"/>
            <a:ext cx="2154796" cy="12801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76675F-265A-401B-BF8B-FD198ACB1D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766" y="3085177"/>
            <a:ext cx="2494702" cy="12801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B260020-F738-43A2-85B8-90F1E401DC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05314" y="3085177"/>
            <a:ext cx="1926582" cy="1280160"/>
          </a:xfrm>
          <a:prstGeom prst="rect">
            <a:avLst/>
          </a:prstGeom>
        </p:spPr>
      </p:pic>
      <p:pic>
        <p:nvPicPr>
          <p:cNvPr id="10" name="图片 8">
            <a:extLst>
              <a:ext uri="{FF2B5EF4-FFF2-40B4-BE49-F238E27FC236}">
                <a16:creationId xmlns:a16="http://schemas.microsoft.com/office/drawing/2014/main" id="{6004AAD2-63E4-4DE5-80AB-B37F50F5F99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974"/>
          <a:stretch/>
        </p:blipFill>
        <p:spPr>
          <a:xfrm>
            <a:off x="6229886" y="3085177"/>
            <a:ext cx="2529195" cy="12801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A95226C-35DE-48A1-B223-CBAD5720072F}"/>
              </a:ext>
            </a:extLst>
          </p:cNvPr>
          <p:cNvSpPr txBox="1"/>
          <p:nvPr/>
        </p:nvSpPr>
        <p:spPr>
          <a:xfrm>
            <a:off x="6969098" y="1022502"/>
            <a:ext cx="9797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CVPR 2017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2D57EF-BC24-456E-9A5F-EAD8E6EF3132}"/>
              </a:ext>
            </a:extLst>
          </p:cNvPr>
          <p:cNvSpPr txBox="1"/>
          <p:nvPr/>
        </p:nvSpPr>
        <p:spPr>
          <a:xfrm>
            <a:off x="1339960" y="1022502"/>
            <a:ext cx="7873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PR 2016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F1C5F3-4C09-4384-87E4-DAE66BBA608A}"/>
              </a:ext>
            </a:extLst>
          </p:cNvPr>
          <p:cNvSpPr txBox="1"/>
          <p:nvPr/>
        </p:nvSpPr>
        <p:spPr>
          <a:xfrm>
            <a:off x="4108175" y="1022502"/>
            <a:ext cx="9884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PAMI 2017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100026-8E92-4ACE-A148-74C72C1A49D6}"/>
              </a:ext>
            </a:extLst>
          </p:cNvPr>
          <p:cNvSpPr txBox="1"/>
          <p:nvPr/>
        </p:nvSpPr>
        <p:spPr>
          <a:xfrm>
            <a:off x="1243779" y="2831809"/>
            <a:ext cx="9877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CVPR 2018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97C6DC7-3F4F-4837-9089-F95E6798A624}"/>
              </a:ext>
            </a:extLst>
          </p:cNvPr>
          <p:cNvSpPr txBox="1"/>
          <p:nvPr/>
        </p:nvSpPr>
        <p:spPr>
          <a:xfrm>
            <a:off x="4095806" y="2831809"/>
            <a:ext cx="9877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CVPR 2018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38F3FE6-9507-4BB9-8365-64EAFEEC927B}"/>
              </a:ext>
            </a:extLst>
          </p:cNvPr>
          <p:cNvSpPr txBox="1"/>
          <p:nvPr/>
        </p:nvSpPr>
        <p:spPr>
          <a:xfrm>
            <a:off x="7019432" y="2830320"/>
            <a:ext cx="9653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AAAI 2018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EE5BE59-FAAC-49A4-ADBD-52DF44827D0F}"/>
              </a:ext>
            </a:extLst>
          </p:cNvPr>
          <p:cNvSpPr txBox="1"/>
          <p:nvPr/>
        </p:nvSpPr>
        <p:spPr>
          <a:xfrm>
            <a:off x="618222" y="2512806"/>
            <a:ext cx="22533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Proposal-based Localization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A334C21-0330-4D7D-B00A-16FC6624D76A}"/>
              </a:ext>
            </a:extLst>
          </p:cNvPr>
          <p:cNvSpPr txBox="1"/>
          <p:nvPr/>
        </p:nvSpPr>
        <p:spPr>
          <a:xfrm>
            <a:off x="3798999" y="2512806"/>
            <a:ext cx="15460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Simple to Complex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A15E719-8A55-471F-B9BD-A59CDA0B3F6B}"/>
              </a:ext>
            </a:extLst>
          </p:cNvPr>
          <p:cNvSpPr txBox="1"/>
          <p:nvPr/>
        </p:nvSpPr>
        <p:spPr>
          <a:xfrm>
            <a:off x="6736308" y="2512806"/>
            <a:ext cx="15676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Adversarial Erasing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B97DF68-BF29-40DE-875B-D0F1154CFAA7}"/>
              </a:ext>
            </a:extLst>
          </p:cNvPr>
          <p:cNvSpPr/>
          <p:nvPr/>
        </p:nvSpPr>
        <p:spPr>
          <a:xfrm>
            <a:off x="297975" y="4318858"/>
            <a:ext cx="28875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Adversarial Complementary Learning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33FE291-6485-4043-9C90-6AA37C9A2E00}"/>
              </a:ext>
            </a:extLst>
          </p:cNvPr>
          <p:cNvSpPr txBox="1"/>
          <p:nvPr/>
        </p:nvSpPr>
        <p:spPr>
          <a:xfrm>
            <a:off x="3554006" y="4318858"/>
            <a:ext cx="20631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Multi-dilated Convolution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B038F98-EFA9-42E6-A787-8D72B7B9AAD2}"/>
              </a:ext>
            </a:extLst>
          </p:cNvPr>
          <p:cNvSpPr txBox="1"/>
          <p:nvPr/>
        </p:nvSpPr>
        <p:spPr>
          <a:xfrm>
            <a:off x="6004699" y="4318858"/>
            <a:ext cx="29947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Transferable Semi-supervised Network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C92F024F-4A5A-45B4-B46B-66CAC8C7C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/>
              <a:t>Achievements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F22CD9D-936F-4EEE-941B-FBEA83E9179C}"/>
              </a:ext>
            </a:extLst>
          </p:cNvPr>
          <p:cNvSpPr/>
          <p:nvPr/>
        </p:nvSpPr>
        <p:spPr>
          <a:xfrm>
            <a:off x="218873" y="2890088"/>
            <a:ext cx="8715401" cy="1701556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0C2E00B-7FDD-4890-B3D8-1A55C5F714BE}"/>
              </a:ext>
            </a:extLst>
          </p:cNvPr>
          <p:cNvSpPr/>
          <p:nvPr/>
        </p:nvSpPr>
        <p:spPr>
          <a:xfrm>
            <a:off x="442685" y="1061147"/>
            <a:ext cx="2598164" cy="1701556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A66D198-B0FD-4317-A0E3-CA9A627C14EB}"/>
              </a:ext>
            </a:extLst>
          </p:cNvPr>
          <p:cNvSpPr/>
          <p:nvPr/>
        </p:nvSpPr>
        <p:spPr>
          <a:xfrm>
            <a:off x="6125421" y="1063370"/>
            <a:ext cx="2598164" cy="1725207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8548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F9134-5E2E-48AF-9F02-C496018FB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to Complex</a:t>
            </a:r>
          </a:p>
        </p:txBody>
      </p:sp>
      <p:grpSp>
        <p:nvGrpSpPr>
          <p:cNvPr id="4" name="Group 15">
            <a:extLst>
              <a:ext uri="{FF2B5EF4-FFF2-40B4-BE49-F238E27FC236}">
                <a16:creationId xmlns:a16="http://schemas.microsoft.com/office/drawing/2014/main" id="{E3A00965-05A6-4027-B0AB-95EA3EBE679C}"/>
              </a:ext>
            </a:extLst>
          </p:cNvPr>
          <p:cNvGrpSpPr/>
          <p:nvPr/>
        </p:nvGrpSpPr>
        <p:grpSpPr>
          <a:xfrm>
            <a:off x="677961" y="2043326"/>
            <a:ext cx="3560448" cy="2182882"/>
            <a:chOff x="457200" y="843750"/>
            <a:chExt cx="2818500" cy="1728000"/>
          </a:xfrm>
        </p:grpSpPr>
        <p:pic>
          <p:nvPicPr>
            <p:cNvPr id="5" name="Picture 11" descr="F:\dataset\flickr_yunpeng_saliency\image\bird\bird_00027.jpg">
              <a:extLst>
                <a:ext uri="{FF2B5EF4-FFF2-40B4-BE49-F238E27FC236}">
                  <a16:creationId xmlns:a16="http://schemas.microsoft.com/office/drawing/2014/main" id="{2A245951-3BDB-42BB-B189-87F9364FBB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6500" y="1707750"/>
              <a:ext cx="1309200" cy="86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12" descr="F:\dataset\flickr_yunpeng_saliency\image\boat\boat_00030.jpg">
              <a:extLst>
                <a:ext uri="{FF2B5EF4-FFF2-40B4-BE49-F238E27FC236}">
                  <a16:creationId xmlns:a16="http://schemas.microsoft.com/office/drawing/2014/main" id="{999DCB37-EC0B-45F4-8035-7EBEB8C964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843750"/>
              <a:ext cx="1219200" cy="86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9" descr="F:\dataset\flickr_yunpeng_saliency\image\cattle\cattle_00016.jpg">
              <a:extLst>
                <a:ext uri="{FF2B5EF4-FFF2-40B4-BE49-F238E27FC236}">
                  <a16:creationId xmlns:a16="http://schemas.microsoft.com/office/drawing/2014/main" id="{8887BE1D-02D9-403B-98FD-7D21638A8A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1707750"/>
              <a:ext cx="1509300" cy="86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0" descr="F:\dataset\flickr_yunpeng_saliency\image\chair\chair_00040.jpg">
              <a:extLst>
                <a:ext uri="{FF2B5EF4-FFF2-40B4-BE49-F238E27FC236}">
                  <a16:creationId xmlns:a16="http://schemas.microsoft.com/office/drawing/2014/main" id="{9A96AF49-7F5B-4CF6-A73B-A865FA5575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9700" y="843750"/>
              <a:ext cx="576000" cy="86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2" descr="F:\dataset\flickr_yunpeng_saliency\image\horse\horse_00056.jpg">
              <a:extLst>
                <a:ext uri="{FF2B5EF4-FFF2-40B4-BE49-F238E27FC236}">
                  <a16:creationId xmlns:a16="http://schemas.microsoft.com/office/drawing/2014/main" id="{CAE34EA8-5B33-4DC7-BE20-2F8271991B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6400" y="843750"/>
              <a:ext cx="1023300" cy="86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14">
            <a:extLst>
              <a:ext uri="{FF2B5EF4-FFF2-40B4-BE49-F238E27FC236}">
                <a16:creationId xmlns:a16="http://schemas.microsoft.com/office/drawing/2014/main" id="{59558905-4D0A-4B6A-A4D7-A4DBA8CED17A}"/>
              </a:ext>
            </a:extLst>
          </p:cNvPr>
          <p:cNvGrpSpPr/>
          <p:nvPr/>
        </p:nvGrpSpPr>
        <p:grpSpPr>
          <a:xfrm>
            <a:off x="4706073" y="2048139"/>
            <a:ext cx="3729623" cy="2182882"/>
            <a:chOff x="5638800" y="808860"/>
            <a:chExt cx="2952422" cy="1728000"/>
          </a:xfrm>
        </p:grpSpPr>
        <p:pic>
          <p:nvPicPr>
            <p:cNvPr id="11" name="Picture 2" descr="F:\dataset\flickr_yunpeng\bicycle\bicycle_00146.jpg">
              <a:extLst>
                <a:ext uri="{FF2B5EF4-FFF2-40B4-BE49-F238E27FC236}">
                  <a16:creationId xmlns:a16="http://schemas.microsoft.com/office/drawing/2014/main" id="{498F3E15-EB96-4C83-81E5-468FEAB0197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432"/>
            <a:stretch/>
          </p:blipFill>
          <p:spPr bwMode="auto">
            <a:xfrm>
              <a:off x="5638800" y="812670"/>
              <a:ext cx="1148588" cy="86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3" descr="F:\dataset\VOC2007\JPEGImages\000073.jpg">
              <a:extLst>
                <a:ext uri="{FF2B5EF4-FFF2-40B4-BE49-F238E27FC236}">
                  <a16:creationId xmlns:a16="http://schemas.microsoft.com/office/drawing/2014/main" id="{6229B2FB-ABB9-4921-92B8-526983E9D8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7204" y="824100"/>
              <a:ext cx="648000" cy="86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 descr="F:\dataset\VOC2007\JPEGImages\000606.jpg">
              <a:extLst>
                <a:ext uri="{FF2B5EF4-FFF2-40B4-BE49-F238E27FC236}">
                  <a16:creationId xmlns:a16="http://schemas.microsoft.com/office/drawing/2014/main" id="{EE3342A5-53E7-4493-8F96-5BB3BBDC5E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39222" y="1672860"/>
              <a:ext cx="1152000" cy="86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5" descr="F:\dataset\VOC2007\JPEGImages\000655.jpg">
              <a:extLst>
                <a:ext uri="{FF2B5EF4-FFF2-40B4-BE49-F238E27FC236}">
                  <a16:creationId xmlns:a16="http://schemas.microsoft.com/office/drawing/2014/main" id="{0C4706D2-E918-46FD-976A-BE0B1CF26F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35204" y="808860"/>
              <a:ext cx="1156018" cy="86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0" descr="F:\dataset\VOC2007\JPEGImages\001189.jpg">
              <a:extLst>
                <a:ext uri="{FF2B5EF4-FFF2-40B4-BE49-F238E27FC236}">
                  <a16:creationId xmlns:a16="http://schemas.microsoft.com/office/drawing/2014/main" id="{9C4D30B5-85D6-40F4-ACFE-67D3A85A47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8800" y="1672860"/>
              <a:ext cx="646272" cy="86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1" descr="F:\dataset\VOC2007\JPEGImages\001338.jpg">
              <a:extLst>
                <a:ext uri="{FF2B5EF4-FFF2-40B4-BE49-F238E27FC236}">
                  <a16:creationId xmlns:a16="http://schemas.microsoft.com/office/drawing/2014/main" id="{1728688D-D8CE-4B42-8995-2F742B7848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5072" y="1672860"/>
              <a:ext cx="1154150" cy="86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436B99B4-4695-4EE1-AF8C-5A78F4357927}"/>
              </a:ext>
            </a:extLst>
          </p:cNvPr>
          <p:cNvSpPr txBox="1">
            <a:spLocks/>
          </p:cNvSpPr>
          <p:nvPr/>
        </p:nvSpPr>
        <p:spPr>
          <a:xfrm>
            <a:off x="1736024" y="1678221"/>
            <a:ext cx="1405834" cy="3795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r>
              <a:rPr lang="en-US" sz="1600" dirty="0"/>
              <a:t>Simple Images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B95BAA9-4F7D-4D74-8593-F5279393E8EF}"/>
              </a:ext>
            </a:extLst>
          </p:cNvPr>
          <p:cNvSpPr txBox="1">
            <a:spLocks/>
          </p:cNvSpPr>
          <p:nvPr/>
        </p:nvSpPr>
        <p:spPr>
          <a:xfrm>
            <a:off x="5878815" y="1678220"/>
            <a:ext cx="1687963" cy="3795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r>
              <a:rPr lang="en-US" sz="1600" dirty="0"/>
              <a:t>Complex Images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611BAA1-E5C8-445D-B5E9-03342610656C}"/>
              </a:ext>
            </a:extLst>
          </p:cNvPr>
          <p:cNvSpPr/>
          <p:nvPr/>
        </p:nvSpPr>
        <p:spPr>
          <a:xfrm>
            <a:off x="3006904" y="4384020"/>
            <a:ext cx="630022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STC: A Simple to Complex Framework for Weakly-supervised Semantic Segmentation. PAMI 2017</a:t>
            </a:r>
          </a:p>
        </p:txBody>
      </p:sp>
    </p:spTree>
    <p:extLst>
      <p:ext uri="{BB962C8B-B14F-4D97-AF65-F5344CB8AC3E}">
        <p14:creationId xmlns:p14="http://schemas.microsoft.com/office/powerpoint/2010/main" val="25382331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>
            <a:extLst>
              <a:ext uri="{FF2B5EF4-FFF2-40B4-BE49-F238E27FC236}">
                <a16:creationId xmlns:a16="http://schemas.microsoft.com/office/drawing/2014/main" id="{5DE7A5B3-E54A-4F8B-9638-30BCE57D6D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424" y="1636913"/>
            <a:ext cx="7961152" cy="2786050"/>
          </a:xfrm>
          <a:prstGeom prst="rect">
            <a:avLst/>
          </a:prstGeom>
        </p:spPr>
      </p:pic>
      <p:sp>
        <p:nvSpPr>
          <p:cNvPr id="5" name="文本占位符 2">
            <a:extLst>
              <a:ext uri="{FF2B5EF4-FFF2-40B4-BE49-F238E27FC236}">
                <a16:creationId xmlns:a16="http://schemas.microsoft.com/office/drawing/2014/main" id="{A14A2B30-E2DF-4856-B373-CE56DFC9EA11}"/>
              </a:ext>
            </a:extLst>
          </p:cNvPr>
          <p:cNvSpPr txBox="1">
            <a:spLocks/>
          </p:cNvSpPr>
          <p:nvPr/>
        </p:nvSpPr>
        <p:spPr>
          <a:xfrm>
            <a:off x="2019300" y="1243518"/>
            <a:ext cx="5105399" cy="4344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Simple images with the corresponding saliency maps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71436BB-CF3A-49E8-A1BB-27673CB9C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/>
              <a:t>Simple to Complex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028F9E-49EE-4610-B763-31B5E689C222}"/>
              </a:ext>
            </a:extLst>
          </p:cNvPr>
          <p:cNvSpPr/>
          <p:nvPr/>
        </p:nvSpPr>
        <p:spPr>
          <a:xfrm>
            <a:off x="3006904" y="4384020"/>
            <a:ext cx="630022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STC: A Simple to Complex Framework for Weakly-supervised Semantic Segmentation. PAMI 2017</a:t>
            </a:r>
          </a:p>
        </p:txBody>
      </p:sp>
    </p:spTree>
    <p:extLst>
      <p:ext uri="{BB962C8B-B14F-4D97-AF65-F5344CB8AC3E}">
        <p14:creationId xmlns:p14="http://schemas.microsoft.com/office/powerpoint/2010/main" val="40774633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>
            <a:extLst>
              <a:ext uri="{FF2B5EF4-FFF2-40B4-BE49-F238E27FC236}">
                <a16:creationId xmlns:a16="http://schemas.microsoft.com/office/drawing/2014/main" id="{92E4303F-1E76-459C-971C-AACFC14E9C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50"/>
          <a:stretch/>
        </p:blipFill>
        <p:spPr>
          <a:xfrm>
            <a:off x="4159770" y="1193800"/>
            <a:ext cx="4527030" cy="3141620"/>
          </a:xfrm>
          <a:prstGeom prst="rect">
            <a:avLst/>
          </a:prstGeom>
        </p:spPr>
      </p:pic>
      <p:sp>
        <p:nvSpPr>
          <p:cNvPr id="5" name="文本占位符 2">
            <a:extLst>
              <a:ext uri="{FF2B5EF4-FFF2-40B4-BE49-F238E27FC236}">
                <a16:creationId xmlns:a16="http://schemas.microsoft.com/office/drawing/2014/main" id="{6B517A4C-53CA-49C2-AC67-269FD5D10358}"/>
              </a:ext>
            </a:extLst>
          </p:cNvPr>
          <p:cNvSpPr txBox="1">
            <a:spLocks/>
          </p:cNvSpPr>
          <p:nvPr/>
        </p:nvSpPr>
        <p:spPr>
          <a:xfrm>
            <a:off x="170723" y="1504790"/>
            <a:ext cx="3549242" cy="233508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/>
              <a:t>Initial-DCNN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Enhanced-DCNN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Powerful-DCNN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05649EB-E2D3-4902-9C81-B523D47D69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22" y="1965719"/>
            <a:ext cx="3008704" cy="60603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04CAB17-1DFB-48B1-901D-040312721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/>
              <a:t>Simple to Complex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045D9FF-AB1C-4D14-BDC7-AEE12B3CA92C}"/>
              </a:ext>
            </a:extLst>
          </p:cNvPr>
          <p:cNvSpPr/>
          <p:nvPr/>
        </p:nvSpPr>
        <p:spPr>
          <a:xfrm>
            <a:off x="3006904" y="4384020"/>
            <a:ext cx="630022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STC: A Simple to Complex Framework for Weakly-supervised Semantic Segmentation. PAMI 2017</a:t>
            </a:r>
          </a:p>
        </p:txBody>
      </p:sp>
    </p:spTree>
    <p:extLst>
      <p:ext uri="{BB962C8B-B14F-4D97-AF65-F5344CB8AC3E}">
        <p14:creationId xmlns:p14="http://schemas.microsoft.com/office/powerpoint/2010/main" val="41649973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2D9143A-4649-43C8-8BC7-4244E13135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33" y="1445677"/>
            <a:ext cx="7939856" cy="3012104"/>
          </a:xfrm>
          <a:prstGeom prst="rect">
            <a:avLst/>
          </a:prstGeom>
        </p:spPr>
      </p:pic>
      <p:sp>
        <p:nvSpPr>
          <p:cNvPr id="5" name="文本占位符 2">
            <a:extLst>
              <a:ext uri="{FF2B5EF4-FFF2-40B4-BE49-F238E27FC236}">
                <a16:creationId xmlns:a16="http://schemas.microsoft.com/office/drawing/2014/main" id="{84CA83BB-A9EA-4361-9C85-B8542068F7C7}"/>
              </a:ext>
            </a:extLst>
          </p:cNvPr>
          <p:cNvSpPr txBox="1">
            <a:spLocks/>
          </p:cNvSpPr>
          <p:nvPr/>
        </p:nvSpPr>
        <p:spPr>
          <a:xfrm>
            <a:off x="3713143" y="1090422"/>
            <a:ext cx="1717714" cy="43449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Flickr-Clean (40K)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40BEBFB-535E-429B-8FB6-D8025F31D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/>
              <a:t>Simple to Complex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6DF0C5B-ED9C-4313-88F0-A4A52BC148F6}"/>
              </a:ext>
            </a:extLst>
          </p:cNvPr>
          <p:cNvSpPr/>
          <p:nvPr/>
        </p:nvSpPr>
        <p:spPr>
          <a:xfrm>
            <a:off x="3006904" y="4384020"/>
            <a:ext cx="630022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STC: A Simple to Complex Framework for Weakly-supervised Semantic Segmentation. PAMI 2017</a:t>
            </a:r>
          </a:p>
        </p:txBody>
      </p:sp>
    </p:spTree>
    <p:extLst>
      <p:ext uri="{BB962C8B-B14F-4D97-AF65-F5344CB8AC3E}">
        <p14:creationId xmlns:p14="http://schemas.microsoft.com/office/powerpoint/2010/main" val="40211885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>
            <a:extLst>
              <a:ext uri="{FF2B5EF4-FFF2-40B4-BE49-F238E27FC236}">
                <a16:creationId xmlns:a16="http://schemas.microsoft.com/office/drawing/2014/main" id="{80AADDC7-E4F4-43A6-9166-8825A45AE9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545" y="1464016"/>
            <a:ext cx="4068428" cy="2902621"/>
          </a:xfrm>
          <a:prstGeom prst="rect">
            <a:avLst/>
          </a:prstGeom>
        </p:spPr>
      </p:pic>
      <p:graphicFrame>
        <p:nvGraphicFramePr>
          <p:cNvPr id="5" name="表格 6">
            <a:extLst>
              <a:ext uri="{FF2B5EF4-FFF2-40B4-BE49-F238E27FC236}">
                <a16:creationId xmlns:a16="http://schemas.microsoft.com/office/drawing/2014/main" id="{5F14E51A-14E9-46D3-B4F1-EABC30F80A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2940688"/>
              </p:ext>
            </p:extLst>
          </p:nvPr>
        </p:nvGraphicFramePr>
        <p:xfrm>
          <a:off x="457200" y="1464016"/>
          <a:ext cx="3783433" cy="1375500"/>
        </p:xfrm>
        <a:graphic>
          <a:graphicData uri="http://schemas.openxmlformats.org/drawingml/2006/table">
            <a:tbl>
              <a:tblPr firstRow="1" bandRow="1"/>
              <a:tblGrid>
                <a:gridCol w="9647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84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02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387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200" dirty="0"/>
                        <a:t>Networks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200" dirty="0"/>
                        <a:t>Training</a:t>
                      </a:r>
                      <a:r>
                        <a:rPr lang="en-US" sz="1200" baseline="0" dirty="0"/>
                        <a:t> Set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200" dirty="0" err="1"/>
                        <a:t>mIoU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387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200" dirty="0"/>
                        <a:t>I-DCNN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200" dirty="0"/>
                        <a:t>Flickr-Clean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200" dirty="0"/>
                        <a:t>44.1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387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200" dirty="0"/>
                        <a:t>E-DCNN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200" dirty="0"/>
                        <a:t>Flickr-Clean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200" dirty="0"/>
                        <a:t>46.8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387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200" dirty="0"/>
                        <a:t>P-DCNN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200" dirty="0" err="1"/>
                        <a:t>Flickr-Clean+VOC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200" dirty="0"/>
                        <a:t>49.8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矩形 7">
            <a:extLst>
              <a:ext uri="{FF2B5EF4-FFF2-40B4-BE49-F238E27FC236}">
                <a16:creationId xmlns:a16="http://schemas.microsoft.com/office/drawing/2014/main" id="{641927AA-779D-44A0-9712-FDF84D76B953}"/>
              </a:ext>
            </a:extLst>
          </p:cNvPr>
          <p:cNvSpPr/>
          <p:nvPr/>
        </p:nvSpPr>
        <p:spPr>
          <a:xfrm>
            <a:off x="881623" y="1164017"/>
            <a:ext cx="29345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/>
              <a:t>Ablation Analysis on Pascal VOC12 </a:t>
            </a:r>
            <a:r>
              <a:rPr lang="en-US" sz="1400" dirty="0" err="1"/>
              <a:t>val</a:t>
            </a:r>
            <a:endParaRPr lang="en-US" sz="1400" dirty="0"/>
          </a:p>
        </p:txBody>
      </p:sp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E7B5FA9D-C6D8-4D5A-AC5B-C790C9D5A088}"/>
              </a:ext>
            </a:extLst>
          </p:cNvPr>
          <p:cNvSpPr/>
          <p:nvPr/>
        </p:nvSpPr>
        <p:spPr>
          <a:xfrm>
            <a:off x="446389" y="3195512"/>
            <a:ext cx="3827800" cy="1067277"/>
          </a:xfrm>
          <a:prstGeom prst="flowChartAlternateProcess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BB723F8-CDF8-4B72-B5E2-02DD04B257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434" y="3522562"/>
            <a:ext cx="4234452" cy="796429"/>
          </a:xfrm>
        </p:spPr>
        <p:txBody>
          <a:bodyPr>
            <a:normAutofit/>
          </a:bodyPr>
          <a:lstStyle/>
          <a:p>
            <a:pPr lvl="1"/>
            <a:r>
              <a:rPr lang="en-US" sz="1300" dirty="0">
                <a:solidFill>
                  <a:schemeClr val="bg1"/>
                </a:solidFill>
              </a:rPr>
              <a:t>Collecting a large number of simple images</a:t>
            </a:r>
          </a:p>
          <a:p>
            <a:pPr lvl="1"/>
            <a:r>
              <a:rPr lang="en-US" sz="1300" dirty="0">
                <a:solidFill>
                  <a:schemeClr val="bg1"/>
                </a:solidFill>
              </a:rPr>
              <a:t>Time consuming for training</a:t>
            </a:r>
          </a:p>
          <a:p>
            <a:endParaRPr lang="en-US" sz="1300" dirty="0"/>
          </a:p>
          <a:p>
            <a:endParaRPr lang="en-US" sz="13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DD594D7-6486-4B94-A36B-A84F6928A2E5}"/>
              </a:ext>
            </a:extLst>
          </p:cNvPr>
          <p:cNvSpPr txBox="1">
            <a:spLocks/>
          </p:cNvSpPr>
          <p:nvPr/>
        </p:nvSpPr>
        <p:spPr>
          <a:xfrm>
            <a:off x="1349538" y="3191033"/>
            <a:ext cx="2062735" cy="3315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US" sz="1800" dirty="0">
                <a:solidFill>
                  <a:schemeClr val="bg1"/>
                </a:solidFill>
              </a:rPr>
              <a:t>Weakness</a:t>
            </a:r>
            <a:endParaRPr lang="en-US" sz="1800" dirty="0"/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D36E088-5B38-4B16-93BE-189017BB2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/>
              <a:t>Simple to Complex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D8DEEF3-8BE3-4DF1-A0AD-E39C6391A3FB}"/>
              </a:ext>
            </a:extLst>
          </p:cNvPr>
          <p:cNvCxnSpPr>
            <a:cxnSpLocks/>
            <a:endCxn id="15" idx="0"/>
          </p:cNvCxnSpPr>
          <p:nvPr/>
        </p:nvCxnSpPr>
        <p:spPr>
          <a:xfrm>
            <a:off x="8557260" y="599739"/>
            <a:ext cx="0" cy="559335"/>
          </a:xfrm>
          <a:prstGeom prst="line">
            <a:avLst/>
          </a:prstGeom>
          <a:ln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93C41A13-DD00-4CBE-BA34-0D6B3FDF1479}"/>
              </a:ext>
            </a:extLst>
          </p:cNvPr>
          <p:cNvSpPr/>
          <p:nvPr/>
        </p:nvSpPr>
        <p:spPr>
          <a:xfrm flipV="1">
            <a:off x="8483600" y="566024"/>
            <a:ext cx="137160" cy="137160"/>
          </a:xfrm>
          <a:prstGeom prst="ellipse">
            <a:avLst/>
          </a:prstGeom>
          <a:solidFill>
            <a:schemeClr val="bg1">
              <a:lumMod val="95000"/>
            </a:schemeClr>
          </a:solidFill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文本框 11">
            <a:extLst>
              <a:ext uri="{FF2B5EF4-FFF2-40B4-BE49-F238E27FC236}">
                <a16:creationId xmlns:a16="http://schemas.microsoft.com/office/drawing/2014/main" id="{3B5AE19D-4572-478F-96F4-3067712C76F3}"/>
              </a:ext>
            </a:extLst>
          </p:cNvPr>
          <p:cNvSpPr txBox="1"/>
          <p:nvPr/>
        </p:nvSpPr>
        <p:spPr>
          <a:xfrm>
            <a:off x="8354023" y="205979"/>
            <a:ext cx="8027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/>
              <a:t>Pascal VOC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</a:rPr>
              <a:t>  </a:t>
            </a:r>
          </a:p>
        </p:txBody>
      </p:sp>
      <p:sp>
        <p:nvSpPr>
          <p:cNvPr id="14" name="文本框 11">
            <a:extLst>
              <a:ext uri="{FF2B5EF4-FFF2-40B4-BE49-F238E27FC236}">
                <a16:creationId xmlns:a16="http://schemas.microsoft.com/office/drawing/2014/main" id="{82849DEA-3CE4-4BDF-A38E-B581C9D8D255}"/>
              </a:ext>
            </a:extLst>
          </p:cNvPr>
          <p:cNvSpPr txBox="1"/>
          <p:nvPr/>
        </p:nvSpPr>
        <p:spPr>
          <a:xfrm>
            <a:off x="8605743" y="511493"/>
            <a:ext cx="5509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>
                    <a:lumMod val="65000"/>
                  </a:schemeClr>
                </a:solidFill>
              </a:rPr>
              <a:t>43.2%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2B05A20-29B8-492E-8AFD-B14195EC7F95}"/>
              </a:ext>
            </a:extLst>
          </p:cNvPr>
          <p:cNvSpPr/>
          <p:nvPr/>
        </p:nvSpPr>
        <p:spPr>
          <a:xfrm flipV="1">
            <a:off x="8488680" y="1021914"/>
            <a:ext cx="137160" cy="137160"/>
          </a:xfrm>
          <a:prstGeom prst="ellipse">
            <a:avLst/>
          </a:prstGeom>
          <a:solidFill>
            <a:schemeClr val="accent3"/>
          </a:solidFill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文本框 11">
            <a:extLst>
              <a:ext uri="{FF2B5EF4-FFF2-40B4-BE49-F238E27FC236}">
                <a16:creationId xmlns:a16="http://schemas.microsoft.com/office/drawing/2014/main" id="{0D71DD41-9D7C-4333-89D5-DB6D8F523CA4}"/>
              </a:ext>
            </a:extLst>
          </p:cNvPr>
          <p:cNvSpPr txBox="1"/>
          <p:nvPr/>
        </p:nvSpPr>
        <p:spPr>
          <a:xfrm>
            <a:off x="8603425" y="975103"/>
            <a:ext cx="5509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51</a:t>
            </a:r>
            <a:r>
              <a:rPr lang="en-US" sz="1000" b="1" dirty="0">
                <a:solidFill>
                  <a:schemeClr val="tx1"/>
                </a:solidFill>
              </a:rPr>
              <a:t>.2%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B1FE590-8365-42B1-B866-470A8BD1C8A1}"/>
              </a:ext>
            </a:extLst>
          </p:cNvPr>
          <p:cNvSpPr/>
          <p:nvPr/>
        </p:nvSpPr>
        <p:spPr>
          <a:xfrm>
            <a:off x="3006904" y="4384020"/>
            <a:ext cx="630022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STC: A Simple to Complex Framework for Weakly-supervised Semantic Segmentation. PAMI 2017</a:t>
            </a:r>
          </a:p>
        </p:txBody>
      </p:sp>
    </p:spTree>
    <p:extLst>
      <p:ext uri="{BB962C8B-B14F-4D97-AF65-F5344CB8AC3E}">
        <p14:creationId xmlns:p14="http://schemas.microsoft.com/office/powerpoint/2010/main" val="29370990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71D8A53-2CE0-4506-992B-22E170CC2F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633" y="1281434"/>
            <a:ext cx="1762390" cy="128016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32D0BD4-AC62-4004-853C-E472AC2837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50"/>
          <a:stretch/>
        </p:blipFill>
        <p:spPr>
          <a:xfrm>
            <a:off x="3605314" y="1281434"/>
            <a:ext cx="1934960" cy="12801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C5FE5C-6968-4F24-B7BD-618BD3FA01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5285"/>
          <a:stretch/>
        </p:blipFill>
        <p:spPr>
          <a:xfrm>
            <a:off x="6413645" y="1281434"/>
            <a:ext cx="2154796" cy="12801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76675F-265A-401B-BF8B-FD198ACB1D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766" y="3085177"/>
            <a:ext cx="2494702" cy="12801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B260020-F738-43A2-85B8-90F1E401DC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5314" y="3085177"/>
            <a:ext cx="1926582" cy="1280160"/>
          </a:xfrm>
          <a:prstGeom prst="rect">
            <a:avLst/>
          </a:prstGeom>
        </p:spPr>
      </p:pic>
      <p:pic>
        <p:nvPicPr>
          <p:cNvPr id="10" name="图片 8">
            <a:extLst>
              <a:ext uri="{FF2B5EF4-FFF2-40B4-BE49-F238E27FC236}">
                <a16:creationId xmlns:a16="http://schemas.microsoft.com/office/drawing/2014/main" id="{6004AAD2-63E4-4DE5-80AB-B37F50F5F99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974"/>
          <a:stretch/>
        </p:blipFill>
        <p:spPr>
          <a:xfrm>
            <a:off x="6229886" y="3085177"/>
            <a:ext cx="2529195" cy="12801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A95226C-35DE-48A1-B223-CBAD5720072F}"/>
              </a:ext>
            </a:extLst>
          </p:cNvPr>
          <p:cNvSpPr txBox="1"/>
          <p:nvPr/>
        </p:nvSpPr>
        <p:spPr>
          <a:xfrm>
            <a:off x="6969098" y="1022502"/>
            <a:ext cx="9797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CVPR 2017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2D57EF-BC24-456E-9A5F-EAD8E6EF3132}"/>
              </a:ext>
            </a:extLst>
          </p:cNvPr>
          <p:cNvSpPr txBox="1"/>
          <p:nvPr/>
        </p:nvSpPr>
        <p:spPr>
          <a:xfrm>
            <a:off x="1339960" y="1022502"/>
            <a:ext cx="7873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PR 2016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F1C5F3-4C09-4384-87E4-DAE66BBA608A}"/>
              </a:ext>
            </a:extLst>
          </p:cNvPr>
          <p:cNvSpPr txBox="1"/>
          <p:nvPr/>
        </p:nvSpPr>
        <p:spPr>
          <a:xfrm>
            <a:off x="4108175" y="1022502"/>
            <a:ext cx="9884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PAMI 2017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100026-8E92-4ACE-A148-74C72C1A49D6}"/>
              </a:ext>
            </a:extLst>
          </p:cNvPr>
          <p:cNvSpPr txBox="1"/>
          <p:nvPr/>
        </p:nvSpPr>
        <p:spPr>
          <a:xfrm>
            <a:off x="1243779" y="2831809"/>
            <a:ext cx="9877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CVPR 2018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97C6DC7-3F4F-4837-9089-F95E6798A624}"/>
              </a:ext>
            </a:extLst>
          </p:cNvPr>
          <p:cNvSpPr txBox="1"/>
          <p:nvPr/>
        </p:nvSpPr>
        <p:spPr>
          <a:xfrm>
            <a:off x="4095806" y="2831809"/>
            <a:ext cx="9877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CVPR 2018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38F3FE6-9507-4BB9-8365-64EAFEEC927B}"/>
              </a:ext>
            </a:extLst>
          </p:cNvPr>
          <p:cNvSpPr txBox="1"/>
          <p:nvPr/>
        </p:nvSpPr>
        <p:spPr>
          <a:xfrm>
            <a:off x="7019432" y="2830320"/>
            <a:ext cx="9653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AAAI 2018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EE5BE59-FAAC-49A4-ADBD-52DF44827D0F}"/>
              </a:ext>
            </a:extLst>
          </p:cNvPr>
          <p:cNvSpPr txBox="1"/>
          <p:nvPr/>
        </p:nvSpPr>
        <p:spPr>
          <a:xfrm>
            <a:off x="618222" y="2512806"/>
            <a:ext cx="22533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Proposal-based Localization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A334C21-0330-4D7D-B00A-16FC6624D76A}"/>
              </a:ext>
            </a:extLst>
          </p:cNvPr>
          <p:cNvSpPr txBox="1"/>
          <p:nvPr/>
        </p:nvSpPr>
        <p:spPr>
          <a:xfrm>
            <a:off x="3798999" y="2512806"/>
            <a:ext cx="15460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Simple to Complex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A15E719-8A55-471F-B9BD-A59CDA0B3F6B}"/>
              </a:ext>
            </a:extLst>
          </p:cNvPr>
          <p:cNvSpPr txBox="1"/>
          <p:nvPr/>
        </p:nvSpPr>
        <p:spPr>
          <a:xfrm>
            <a:off x="6736308" y="2512806"/>
            <a:ext cx="15676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Adversarial Erasing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B97DF68-BF29-40DE-875B-D0F1154CFAA7}"/>
              </a:ext>
            </a:extLst>
          </p:cNvPr>
          <p:cNvSpPr/>
          <p:nvPr/>
        </p:nvSpPr>
        <p:spPr>
          <a:xfrm>
            <a:off x="297975" y="4318858"/>
            <a:ext cx="28875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Adversarial Complementary Learning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33FE291-6485-4043-9C90-6AA37C9A2E00}"/>
              </a:ext>
            </a:extLst>
          </p:cNvPr>
          <p:cNvSpPr txBox="1"/>
          <p:nvPr/>
        </p:nvSpPr>
        <p:spPr>
          <a:xfrm>
            <a:off x="3554006" y="4318858"/>
            <a:ext cx="20631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Multi-dilated Convolution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B038F98-EFA9-42E6-A787-8D72B7B9AAD2}"/>
              </a:ext>
            </a:extLst>
          </p:cNvPr>
          <p:cNvSpPr txBox="1"/>
          <p:nvPr/>
        </p:nvSpPr>
        <p:spPr>
          <a:xfrm>
            <a:off x="6004699" y="4318858"/>
            <a:ext cx="29947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Transferable Semi-supervised Network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C92F024F-4A5A-45B4-B46B-66CAC8C7C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/>
              <a:t>Achievements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A1B745D-B239-4838-8AC2-3222C798196D}"/>
              </a:ext>
            </a:extLst>
          </p:cNvPr>
          <p:cNvSpPr/>
          <p:nvPr/>
        </p:nvSpPr>
        <p:spPr>
          <a:xfrm>
            <a:off x="218873" y="2857555"/>
            <a:ext cx="8715401" cy="1744267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E97ED0B-80FE-40A0-8D48-A3938AECA3A6}"/>
              </a:ext>
            </a:extLst>
          </p:cNvPr>
          <p:cNvSpPr/>
          <p:nvPr/>
        </p:nvSpPr>
        <p:spPr>
          <a:xfrm>
            <a:off x="323106" y="1063229"/>
            <a:ext cx="5724908" cy="169767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4669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9F4DA-4547-4FD6-97B3-DB4F994EE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Adversarial Erasing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2B71AA1-E1AB-44D2-8E5C-71E60B6911EB}"/>
              </a:ext>
            </a:extLst>
          </p:cNvPr>
          <p:cNvGrpSpPr/>
          <p:nvPr/>
        </p:nvGrpSpPr>
        <p:grpSpPr>
          <a:xfrm>
            <a:off x="457200" y="3080533"/>
            <a:ext cx="3723517" cy="1019551"/>
            <a:chOff x="602472" y="2806442"/>
            <a:chExt cx="3723517" cy="1019551"/>
          </a:xfrm>
        </p:grpSpPr>
        <p:pic>
          <p:nvPicPr>
            <p:cNvPr id="5" name="图片 7">
              <a:extLst>
                <a:ext uri="{FF2B5EF4-FFF2-40B4-BE49-F238E27FC236}">
                  <a16:creationId xmlns:a16="http://schemas.microsoft.com/office/drawing/2014/main" id="{2AE74F71-7720-4CEC-B8E5-538E32C191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5734" y="2806442"/>
              <a:ext cx="1224999" cy="1019551"/>
            </a:xfrm>
            <a:prstGeom prst="rect">
              <a:avLst/>
            </a:prstGeom>
          </p:spPr>
        </p:pic>
        <p:pic>
          <p:nvPicPr>
            <p:cNvPr id="6" name="图片 14">
              <a:extLst>
                <a:ext uri="{FF2B5EF4-FFF2-40B4-BE49-F238E27FC236}">
                  <a16:creationId xmlns:a16="http://schemas.microsoft.com/office/drawing/2014/main" id="{DF8D900C-BBD0-4474-8939-DE11C227F9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2472" y="2806442"/>
              <a:ext cx="1359401" cy="1019551"/>
            </a:xfrm>
            <a:prstGeom prst="rect">
              <a:avLst/>
            </a:prstGeom>
          </p:spPr>
        </p:pic>
        <p:pic>
          <p:nvPicPr>
            <p:cNvPr id="7" name="图片 17">
              <a:extLst>
                <a:ext uri="{FF2B5EF4-FFF2-40B4-BE49-F238E27FC236}">
                  <a16:creationId xmlns:a16="http://schemas.microsoft.com/office/drawing/2014/main" id="{EC1254F1-BBAE-4EF1-BB6A-519F5DFC18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4594" y="2806442"/>
              <a:ext cx="1011395" cy="1019551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BEDED43-A278-499E-8B98-E1A3D9A0E600}"/>
              </a:ext>
            </a:extLst>
          </p:cNvPr>
          <p:cNvGrpSpPr/>
          <p:nvPr/>
        </p:nvGrpSpPr>
        <p:grpSpPr>
          <a:xfrm>
            <a:off x="4986639" y="3071012"/>
            <a:ext cx="3723517" cy="1024442"/>
            <a:chOff x="602471" y="3406034"/>
            <a:chExt cx="3723517" cy="1024442"/>
          </a:xfrm>
        </p:grpSpPr>
        <p:pic>
          <p:nvPicPr>
            <p:cNvPr id="9" name="图片 19">
              <a:extLst>
                <a:ext uri="{FF2B5EF4-FFF2-40B4-BE49-F238E27FC236}">
                  <a16:creationId xmlns:a16="http://schemas.microsoft.com/office/drawing/2014/main" id="{8E53D8FA-EFDD-4722-98C1-B831F818AD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25734" y="3406034"/>
              <a:ext cx="1229663" cy="1019551"/>
            </a:xfrm>
            <a:prstGeom prst="rect">
              <a:avLst/>
            </a:prstGeom>
          </p:spPr>
        </p:pic>
        <p:pic>
          <p:nvPicPr>
            <p:cNvPr id="10" name="图片 20">
              <a:extLst>
                <a:ext uri="{FF2B5EF4-FFF2-40B4-BE49-F238E27FC236}">
                  <a16:creationId xmlns:a16="http://schemas.microsoft.com/office/drawing/2014/main" id="{98F5BC04-1250-4C4E-9B18-BBDE571F1B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09929" y="3406034"/>
              <a:ext cx="1016059" cy="1024442"/>
            </a:xfrm>
            <a:prstGeom prst="rect">
              <a:avLst/>
            </a:prstGeom>
          </p:spPr>
        </p:pic>
        <p:pic>
          <p:nvPicPr>
            <p:cNvPr id="11" name="图片 21">
              <a:extLst>
                <a:ext uri="{FF2B5EF4-FFF2-40B4-BE49-F238E27FC236}">
                  <a16:creationId xmlns:a16="http://schemas.microsoft.com/office/drawing/2014/main" id="{2B49F04A-5C49-4ADD-819B-2896AA3923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2471" y="3406034"/>
              <a:ext cx="1359401" cy="1019551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8B4E05C-82F7-4BCD-B47A-E09F109E3756}"/>
              </a:ext>
            </a:extLst>
          </p:cNvPr>
          <p:cNvGrpSpPr/>
          <p:nvPr/>
        </p:nvGrpSpPr>
        <p:grpSpPr>
          <a:xfrm>
            <a:off x="2691048" y="1403181"/>
            <a:ext cx="3718854" cy="1019551"/>
            <a:chOff x="602470" y="1754458"/>
            <a:chExt cx="3718854" cy="1019551"/>
          </a:xfrm>
        </p:grpSpPr>
        <p:pic>
          <p:nvPicPr>
            <p:cNvPr id="13" name="图片 6">
              <a:extLst>
                <a:ext uri="{FF2B5EF4-FFF2-40B4-BE49-F238E27FC236}">
                  <a16:creationId xmlns:a16="http://schemas.microsoft.com/office/drawing/2014/main" id="{AF62A636-325A-4071-812D-7AD86BC65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3400" y="1754458"/>
              <a:ext cx="1224999" cy="1019551"/>
            </a:xfrm>
            <a:prstGeom prst="rect">
              <a:avLst/>
            </a:prstGeom>
          </p:spPr>
        </p:pic>
        <p:pic>
          <p:nvPicPr>
            <p:cNvPr id="14" name="图片 15">
              <a:extLst>
                <a:ext uri="{FF2B5EF4-FFF2-40B4-BE49-F238E27FC236}">
                  <a16:creationId xmlns:a16="http://schemas.microsoft.com/office/drawing/2014/main" id="{995EE006-4369-49D6-937C-CB326653284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2470" y="1754458"/>
              <a:ext cx="1359401" cy="1019551"/>
            </a:xfrm>
            <a:prstGeom prst="rect">
              <a:avLst/>
            </a:prstGeom>
          </p:spPr>
        </p:pic>
        <p:pic>
          <p:nvPicPr>
            <p:cNvPr id="15" name="图片 16">
              <a:extLst>
                <a:ext uri="{FF2B5EF4-FFF2-40B4-BE49-F238E27FC236}">
                  <a16:creationId xmlns:a16="http://schemas.microsoft.com/office/drawing/2014/main" id="{5D07A1EA-DC33-40A3-8D6E-C7DE7D8C68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9929" y="1754458"/>
              <a:ext cx="1011395" cy="1019551"/>
            </a:xfrm>
            <a:prstGeom prst="rect">
              <a:avLst/>
            </a:prstGeom>
          </p:spPr>
        </p:pic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7CE8DD01-44C8-40DF-BA54-5F23B7AA5BFD}"/>
              </a:ext>
            </a:extLst>
          </p:cNvPr>
          <p:cNvSpPr/>
          <p:nvPr/>
        </p:nvSpPr>
        <p:spPr>
          <a:xfrm>
            <a:off x="1136900" y="4105962"/>
            <a:ext cx="272020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100" dirty="0"/>
              <a:t>Small and sparse object localization maps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1950F0B-FADD-42CC-9C3D-3D39234AFD60}"/>
              </a:ext>
            </a:extLst>
          </p:cNvPr>
          <p:cNvSpPr/>
          <p:nvPr/>
        </p:nvSpPr>
        <p:spPr>
          <a:xfrm>
            <a:off x="5564966" y="4105962"/>
            <a:ext cx="312183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100" dirty="0"/>
              <a:t>Dense and integral object localization maps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BB79AAF-32C5-4098-A400-97FC073EE191}"/>
              </a:ext>
            </a:extLst>
          </p:cNvPr>
          <p:cNvSpPr/>
          <p:nvPr/>
        </p:nvSpPr>
        <p:spPr>
          <a:xfrm>
            <a:off x="3195245" y="1141571"/>
            <a:ext cx="53380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100" dirty="0"/>
              <a:t>dog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EE79F72-B47D-4245-BED4-46AFB7E7D179}"/>
              </a:ext>
            </a:extLst>
          </p:cNvPr>
          <p:cNvSpPr/>
          <p:nvPr/>
        </p:nvSpPr>
        <p:spPr>
          <a:xfrm>
            <a:off x="4523223" y="1163166"/>
            <a:ext cx="53380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100" dirty="0"/>
              <a:t>bird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CE72700-F6F5-4DC9-8334-FF577A22D05E}"/>
              </a:ext>
            </a:extLst>
          </p:cNvPr>
          <p:cNvSpPr/>
          <p:nvPr/>
        </p:nvSpPr>
        <p:spPr>
          <a:xfrm>
            <a:off x="5658117" y="1141571"/>
            <a:ext cx="53380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100" dirty="0"/>
              <a:t>cow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4B98362-9A64-440B-948A-72742C4347C6}"/>
              </a:ext>
            </a:extLst>
          </p:cNvPr>
          <p:cNvSpPr/>
          <p:nvPr/>
        </p:nvSpPr>
        <p:spPr>
          <a:xfrm>
            <a:off x="380841" y="2976790"/>
            <a:ext cx="3913673" cy="1390782"/>
          </a:xfrm>
          <a:prstGeom prst="roundRect">
            <a:avLst>
              <a:gd name="adj" fmla="val 3795"/>
            </a:avLst>
          </a:prstGeom>
          <a:noFill/>
          <a:ln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14BF216-8126-4265-939D-179B5CE9F238}"/>
              </a:ext>
            </a:extLst>
          </p:cNvPr>
          <p:cNvSpPr/>
          <p:nvPr/>
        </p:nvSpPr>
        <p:spPr>
          <a:xfrm>
            <a:off x="4888231" y="2976790"/>
            <a:ext cx="3913673" cy="1390782"/>
          </a:xfrm>
          <a:prstGeom prst="roundRect">
            <a:avLst>
              <a:gd name="adj" fmla="val 3795"/>
            </a:avLst>
          </a:prstGeom>
          <a:noFill/>
          <a:ln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4CC4A751-7913-4315-A1C6-93A6D9546365}"/>
              </a:ext>
            </a:extLst>
          </p:cNvPr>
          <p:cNvSpPr/>
          <p:nvPr/>
        </p:nvSpPr>
        <p:spPr>
          <a:xfrm rot="8287473">
            <a:off x="3545299" y="2615942"/>
            <a:ext cx="282633" cy="195548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1F126C42-D186-4AED-B523-2DE224ADCD11}"/>
              </a:ext>
            </a:extLst>
          </p:cNvPr>
          <p:cNvSpPr/>
          <p:nvPr/>
        </p:nvSpPr>
        <p:spPr>
          <a:xfrm rot="2531839">
            <a:off x="5086700" y="2628990"/>
            <a:ext cx="282633" cy="195548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9DF7D22-0611-4051-A7F7-7F8D489B4F19}"/>
              </a:ext>
            </a:extLst>
          </p:cNvPr>
          <p:cNvSpPr/>
          <p:nvPr/>
        </p:nvSpPr>
        <p:spPr>
          <a:xfrm>
            <a:off x="2515544" y="2561472"/>
            <a:ext cx="135940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100" dirty="0"/>
              <a:t>Previous works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9310AC0-78AF-444F-BAA7-A32789BD79F9}"/>
              </a:ext>
            </a:extLst>
          </p:cNvPr>
          <p:cNvSpPr/>
          <p:nvPr/>
        </p:nvSpPr>
        <p:spPr>
          <a:xfrm>
            <a:off x="5362451" y="2582911"/>
            <a:ext cx="98359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100" dirty="0"/>
              <a:t>Our target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A51222D-8FC3-46EE-BEBC-F28467D3FF06}"/>
              </a:ext>
            </a:extLst>
          </p:cNvPr>
          <p:cNvSpPr/>
          <p:nvPr/>
        </p:nvSpPr>
        <p:spPr>
          <a:xfrm>
            <a:off x="1289425" y="4362581"/>
            <a:ext cx="80055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Object Region Mining with Adversarial Erasing: A Simple Classification to Semantic Segmentation Approach. CVPR 2017 (oral)</a:t>
            </a:r>
          </a:p>
        </p:txBody>
      </p:sp>
    </p:spTree>
    <p:extLst>
      <p:ext uri="{BB962C8B-B14F-4D97-AF65-F5344CB8AC3E}">
        <p14:creationId xmlns:p14="http://schemas.microsoft.com/office/powerpoint/2010/main" val="32476376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9F4DA-4547-4FD6-97B3-DB4F994EE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Adversarial Erasing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99F82282-70DF-453A-852C-5BA91E4099A2}"/>
              </a:ext>
            </a:extLst>
          </p:cNvPr>
          <p:cNvGrpSpPr/>
          <p:nvPr/>
        </p:nvGrpSpPr>
        <p:grpSpPr>
          <a:xfrm>
            <a:off x="1289519" y="1456213"/>
            <a:ext cx="2062361" cy="2802341"/>
            <a:chOff x="734574" y="1592347"/>
            <a:chExt cx="2062361" cy="2802341"/>
          </a:xfrm>
        </p:grpSpPr>
        <p:pic>
          <p:nvPicPr>
            <p:cNvPr id="55" name="图片 7">
              <a:extLst>
                <a:ext uri="{FF2B5EF4-FFF2-40B4-BE49-F238E27FC236}">
                  <a16:creationId xmlns:a16="http://schemas.microsoft.com/office/drawing/2014/main" id="{BD8B9809-ED26-47E4-A8F5-A953CEBDFB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574" y="1662089"/>
              <a:ext cx="1861260" cy="2732599"/>
            </a:xfrm>
            <a:prstGeom prst="rect">
              <a:avLst/>
            </a:prstGeom>
          </p:spPr>
        </p:pic>
        <p:sp>
          <p:nvSpPr>
            <p:cNvPr id="58" name="矩形 9">
              <a:extLst>
                <a:ext uri="{FF2B5EF4-FFF2-40B4-BE49-F238E27FC236}">
                  <a16:creationId xmlns:a16="http://schemas.microsoft.com/office/drawing/2014/main" id="{4E8420A6-E2CC-431A-8A3E-84873278A404}"/>
                </a:ext>
              </a:extLst>
            </p:cNvPr>
            <p:cNvSpPr/>
            <p:nvPr/>
          </p:nvSpPr>
          <p:spPr>
            <a:xfrm>
              <a:off x="1287132" y="1784945"/>
              <a:ext cx="628176" cy="628176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文本框 14">
              <a:extLst>
                <a:ext uri="{FF2B5EF4-FFF2-40B4-BE49-F238E27FC236}">
                  <a16:creationId xmlns:a16="http://schemas.microsoft.com/office/drawing/2014/main" id="{A16612A4-D960-4E7B-9367-970C97B37FCD}"/>
                </a:ext>
              </a:extLst>
            </p:cNvPr>
            <p:cNvSpPr txBox="1"/>
            <p:nvPr/>
          </p:nvSpPr>
          <p:spPr>
            <a:xfrm>
              <a:off x="1189722" y="1724158"/>
              <a:ext cx="60414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kern="1200" dirty="0">
                  <a:solidFill>
                    <a:schemeClr val="bg1"/>
                  </a:solidFill>
                  <a:latin typeface="Calibri" panose="020F0502020204030204"/>
                  <a:ea typeface="+mn-ea"/>
                  <a:cs typeface="+mn-cs"/>
                </a:rPr>
                <a:t>head</a:t>
              </a:r>
            </a:p>
          </p:txBody>
        </p:sp>
        <p:sp>
          <p:nvSpPr>
            <p:cNvPr id="60" name="文本框 23">
              <a:extLst>
                <a:ext uri="{FF2B5EF4-FFF2-40B4-BE49-F238E27FC236}">
                  <a16:creationId xmlns:a16="http://schemas.microsoft.com/office/drawing/2014/main" id="{7F4082E6-251E-4212-A42D-14F8A3EDB88A}"/>
                </a:ext>
              </a:extLst>
            </p:cNvPr>
            <p:cNvSpPr txBox="1"/>
            <p:nvPr/>
          </p:nvSpPr>
          <p:spPr>
            <a:xfrm>
              <a:off x="1767707" y="1592347"/>
              <a:ext cx="102922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kern="1200" dirty="0">
                  <a:solidFill>
                    <a:schemeClr val="bg1"/>
                  </a:solidFill>
                  <a:latin typeface="Calibri" panose="020F0502020204030204"/>
                  <a:ea typeface="+mn-ea"/>
                  <a:cs typeface="+mn-cs"/>
                </a:rPr>
                <a:t>conf: 1.0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2635291-206F-4397-BB23-7062D6273398}"/>
              </a:ext>
            </a:extLst>
          </p:cNvPr>
          <p:cNvGrpSpPr/>
          <p:nvPr/>
        </p:nvGrpSpPr>
        <p:grpSpPr>
          <a:xfrm>
            <a:off x="3662953" y="1456213"/>
            <a:ext cx="1946210" cy="2804251"/>
            <a:chOff x="3545507" y="1590437"/>
            <a:chExt cx="1946210" cy="2804251"/>
          </a:xfrm>
        </p:grpSpPr>
        <p:pic>
          <p:nvPicPr>
            <p:cNvPr id="49" name="图片 4">
              <a:extLst>
                <a:ext uri="{FF2B5EF4-FFF2-40B4-BE49-F238E27FC236}">
                  <a16:creationId xmlns:a16="http://schemas.microsoft.com/office/drawing/2014/main" id="{6F00E951-70BD-4A8B-8948-F8B92FCDAA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5507" y="1662089"/>
              <a:ext cx="1861260" cy="2732599"/>
            </a:xfrm>
            <a:prstGeom prst="rect">
              <a:avLst/>
            </a:prstGeom>
          </p:spPr>
        </p:pic>
        <p:sp>
          <p:nvSpPr>
            <p:cNvPr id="62" name="矩形 10">
              <a:extLst>
                <a:ext uri="{FF2B5EF4-FFF2-40B4-BE49-F238E27FC236}">
                  <a16:creationId xmlns:a16="http://schemas.microsoft.com/office/drawing/2014/main" id="{7DA0282B-56A2-4762-97E9-0D830F7ED9D1}"/>
                </a:ext>
              </a:extLst>
            </p:cNvPr>
            <p:cNvSpPr/>
            <p:nvPr/>
          </p:nvSpPr>
          <p:spPr>
            <a:xfrm>
              <a:off x="3897034" y="2224405"/>
              <a:ext cx="878280" cy="1937464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文本框 15">
              <a:extLst>
                <a:ext uri="{FF2B5EF4-FFF2-40B4-BE49-F238E27FC236}">
                  <a16:creationId xmlns:a16="http://schemas.microsoft.com/office/drawing/2014/main" id="{66E8F035-FE14-42FB-9814-3A28DCE8FB0E}"/>
                </a:ext>
              </a:extLst>
            </p:cNvPr>
            <p:cNvSpPr txBox="1"/>
            <p:nvPr/>
          </p:nvSpPr>
          <p:spPr>
            <a:xfrm>
              <a:off x="3790165" y="2152900"/>
              <a:ext cx="60414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kern="1200" dirty="0">
                  <a:solidFill>
                    <a:schemeClr val="bg1"/>
                  </a:solidFill>
                  <a:latin typeface="Calibri" panose="020F0502020204030204"/>
                  <a:ea typeface="+mn-ea"/>
                  <a:cs typeface="+mn-cs"/>
                </a:rPr>
                <a:t>body</a:t>
              </a:r>
            </a:p>
          </p:txBody>
        </p:sp>
        <p:sp>
          <p:nvSpPr>
            <p:cNvPr id="64" name="文本框 28">
              <a:extLst>
                <a:ext uri="{FF2B5EF4-FFF2-40B4-BE49-F238E27FC236}">
                  <a16:creationId xmlns:a16="http://schemas.microsoft.com/office/drawing/2014/main" id="{CE949018-50CB-4C71-B0EF-9AEEB9C0FEBF}"/>
                </a:ext>
              </a:extLst>
            </p:cNvPr>
            <p:cNvSpPr txBox="1"/>
            <p:nvPr/>
          </p:nvSpPr>
          <p:spPr>
            <a:xfrm>
              <a:off x="4748609" y="1590437"/>
              <a:ext cx="74310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kern="1200" dirty="0">
                  <a:solidFill>
                    <a:schemeClr val="bg1"/>
                  </a:solidFill>
                  <a:latin typeface="Calibri" panose="020F0502020204030204"/>
                  <a:ea typeface="+mn-ea"/>
                  <a:cs typeface="+mn-cs"/>
                </a:rPr>
                <a:t>conf: 0.8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830F957A-D62B-4206-93DD-FB8F32187C94}"/>
              </a:ext>
            </a:extLst>
          </p:cNvPr>
          <p:cNvGrpSpPr/>
          <p:nvPr/>
        </p:nvGrpSpPr>
        <p:grpSpPr>
          <a:xfrm>
            <a:off x="5975594" y="1466739"/>
            <a:ext cx="1958806" cy="2802076"/>
            <a:chOff x="6356440" y="1592612"/>
            <a:chExt cx="1958806" cy="2802076"/>
          </a:xfrm>
        </p:grpSpPr>
        <p:pic>
          <p:nvPicPr>
            <p:cNvPr id="52" name="图片 5">
              <a:extLst>
                <a:ext uri="{FF2B5EF4-FFF2-40B4-BE49-F238E27FC236}">
                  <a16:creationId xmlns:a16="http://schemas.microsoft.com/office/drawing/2014/main" id="{F046F9AD-6F3C-4AB2-8066-D4BED544D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6440" y="1662089"/>
              <a:ext cx="1861260" cy="2732599"/>
            </a:xfrm>
            <a:prstGeom prst="rect">
              <a:avLst/>
            </a:prstGeom>
          </p:spPr>
        </p:pic>
        <p:sp>
          <p:nvSpPr>
            <p:cNvPr id="66" name="矩形 11">
              <a:extLst>
                <a:ext uri="{FF2B5EF4-FFF2-40B4-BE49-F238E27FC236}">
                  <a16:creationId xmlns:a16="http://schemas.microsoft.com/office/drawing/2014/main" id="{78489C97-5D60-459C-B7E7-97E31999418C}"/>
                </a:ext>
              </a:extLst>
            </p:cNvPr>
            <p:cNvSpPr/>
            <p:nvPr/>
          </p:nvSpPr>
          <p:spPr>
            <a:xfrm>
              <a:off x="7423198" y="3872816"/>
              <a:ext cx="727049" cy="476948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文本框 16">
              <a:extLst>
                <a:ext uri="{FF2B5EF4-FFF2-40B4-BE49-F238E27FC236}">
                  <a16:creationId xmlns:a16="http://schemas.microsoft.com/office/drawing/2014/main" id="{E2A0F604-7C4B-49EE-8203-02397AA10C36}"/>
                </a:ext>
              </a:extLst>
            </p:cNvPr>
            <p:cNvSpPr txBox="1"/>
            <p:nvPr/>
          </p:nvSpPr>
          <p:spPr>
            <a:xfrm>
              <a:off x="7711105" y="3822085"/>
              <a:ext cx="60414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kern="1200" dirty="0">
                  <a:solidFill>
                    <a:schemeClr val="bg1"/>
                  </a:solidFill>
                  <a:latin typeface="Calibri" panose="020F0502020204030204"/>
                  <a:ea typeface="+mn-ea"/>
                  <a:cs typeface="+mn-cs"/>
                </a:rPr>
                <a:t>foot</a:t>
              </a:r>
            </a:p>
          </p:txBody>
        </p:sp>
        <p:sp>
          <p:nvSpPr>
            <p:cNvPr id="68" name="文本框 29">
              <a:extLst>
                <a:ext uri="{FF2B5EF4-FFF2-40B4-BE49-F238E27FC236}">
                  <a16:creationId xmlns:a16="http://schemas.microsoft.com/office/drawing/2014/main" id="{3E160DFE-0965-4EFC-8004-997177B4486B}"/>
                </a:ext>
              </a:extLst>
            </p:cNvPr>
            <p:cNvSpPr txBox="1"/>
            <p:nvPr/>
          </p:nvSpPr>
          <p:spPr>
            <a:xfrm>
              <a:off x="7556921" y="1592612"/>
              <a:ext cx="74310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kern="1200" dirty="0">
                  <a:solidFill>
                    <a:schemeClr val="bg1"/>
                  </a:solidFill>
                  <a:latin typeface="Calibri" panose="020F0502020204030204"/>
                  <a:ea typeface="+mn-ea"/>
                  <a:cs typeface="+mn-cs"/>
                </a:rPr>
                <a:t>conf: 0.5</a:t>
              </a:r>
            </a:p>
          </p:txBody>
        </p:sp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C86298CA-1398-4BE7-931D-A390A937041C}"/>
              </a:ext>
            </a:extLst>
          </p:cNvPr>
          <p:cNvSpPr txBox="1"/>
          <p:nvPr/>
        </p:nvSpPr>
        <p:spPr>
          <a:xfrm>
            <a:off x="4076255" y="1087254"/>
            <a:ext cx="1216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Motivation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84B748CF-E314-49C2-AD61-D7C34394D186}"/>
              </a:ext>
            </a:extLst>
          </p:cNvPr>
          <p:cNvSpPr/>
          <p:nvPr/>
        </p:nvSpPr>
        <p:spPr>
          <a:xfrm>
            <a:off x="1289425" y="4362581"/>
            <a:ext cx="80055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Object Region Mining with Adversarial Erasing: A Simple Classification to Semantic Segmentation Approach. CVPR 2017 (oral)</a:t>
            </a:r>
          </a:p>
        </p:txBody>
      </p:sp>
    </p:spTree>
    <p:extLst>
      <p:ext uri="{BB962C8B-B14F-4D97-AF65-F5344CB8AC3E}">
        <p14:creationId xmlns:p14="http://schemas.microsoft.com/office/powerpoint/2010/main" val="34818111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9F2B27-7D48-4556-AEEB-D9F2D7D14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Fully Supervised Semantic Segmentation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B7B5582-F6ED-4F66-850D-6B210890F107}"/>
              </a:ext>
            </a:extLst>
          </p:cNvPr>
          <p:cNvGrpSpPr/>
          <p:nvPr/>
        </p:nvGrpSpPr>
        <p:grpSpPr>
          <a:xfrm>
            <a:off x="178858" y="1064357"/>
            <a:ext cx="6123435" cy="3477632"/>
            <a:chOff x="375601" y="1063229"/>
            <a:chExt cx="6123435" cy="3477632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7D940DD6-D401-4BC4-A3F2-9F330C4FBD36}"/>
                </a:ext>
              </a:extLst>
            </p:cNvPr>
            <p:cNvGrpSpPr/>
            <p:nvPr/>
          </p:nvGrpSpPr>
          <p:grpSpPr>
            <a:xfrm>
              <a:off x="375601" y="1063229"/>
              <a:ext cx="6123435" cy="3477632"/>
              <a:chOff x="331356" y="539691"/>
              <a:chExt cx="6123435" cy="3477632"/>
            </a:xfrm>
          </p:grpSpPr>
          <p:pic>
            <p:nvPicPr>
              <p:cNvPr id="28" name="Picture 1" descr="C:\Users\yunchao\AppData\Roaming\Tencent\Users\451268017\QQ\WinTemp\RichOle\NCU}B`O7C({P{B%YF]%POXT.png">
                <a:extLst>
                  <a:ext uri="{FF2B5EF4-FFF2-40B4-BE49-F238E27FC236}">
                    <a16:creationId xmlns:a16="http://schemas.microsoft.com/office/drawing/2014/main" id="{CFAF4F09-5F17-4BFA-922A-3B38C19BD434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1356" y="539691"/>
                <a:ext cx="1170032" cy="2539065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  <a:scene3d>
                <a:camera prst="isometricOffAxis1Right">
                  <a:rot lat="3600000" lon="19200000" rev="0"/>
                </a:camera>
                <a:lightRig rig="threePt" dir="t"/>
              </a:scene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Cube 3">
                <a:extLst>
                  <a:ext uri="{FF2B5EF4-FFF2-40B4-BE49-F238E27FC236}">
                    <a16:creationId xmlns:a16="http://schemas.microsoft.com/office/drawing/2014/main" id="{64951821-0B4D-4F5F-8EAA-386D92A6C582}"/>
                  </a:ext>
                </a:extLst>
              </p:cNvPr>
              <p:cNvSpPr/>
              <p:nvPr/>
            </p:nvSpPr>
            <p:spPr>
              <a:xfrm>
                <a:off x="880844" y="1109368"/>
                <a:ext cx="739177" cy="1633832"/>
              </a:xfrm>
              <a:prstGeom prst="cube">
                <a:avLst>
                  <a:gd name="adj" fmla="val 89732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 w="12700"/>
              <a:scene3d>
                <a:camera prst="orthographicFront">
                  <a:rot lat="1775809" lon="1200000" rev="0"/>
                </a:camera>
                <a:lightRig rig="threePt" dir="t"/>
              </a:scene3d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Cube 21">
                <a:extLst>
                  <a:ext uri="{FF2B5EF4-FFF2-40B4-BE49-F238E27FC236}">
                    <a16:creationId xmlns:a16="http://schemas.microsoft.com/office/drawing/2014/main" id="{42B2E8B6-3D03-4558-81D8-EF5900E1E0E5}"/>
                  </a:ext>
                </a:extLst>
              </p:cNvPr>
              <p:cNvSpPr/>
              <p:nvPr/>
            </p:nvSpPr>
            <p:spPr>
              <a:xfrm>
                <a:off x="1014555" y="1141837"/>
                <a:ext cx="739177" cy="1633832"/>
              </a:xfrm>
              <a:prstGeom prst="cube">
                <a:avLst>
                  <a:gd name="adj" fmla="val 89732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 w="12700"/>
              <a:scene3d>
                <a:camera prst="orthographicFront">
                  <a:rot lat="1775809" lon="1200000" rev="0"/>
                </a:camera>
                <a:lightRig rig="threePt" dir="t"/>
              </a:scene3d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Cube 22">
                <a:extLst>
                  <a:ext uri="{FF2B5EF4-FFF2-40B4-BE49-F238E27FC236}">
                    <a16:creationId xmlns:a16="http://schemas.microsoft.com/office/drawing/2014/main" id="{098DB176-4DB4-457B-9066-19A70D461A1F}"/>
                  </a:ext>
                </a:extLst>
              </p:cNvPr>
              <p:cNvSpPr/>
              <p:nvPr/>
            </p:nvSpPr>
            <p:spPr>
              <a:xfrm>
                <a:off x="1144129" y="1179587"/>
                <a:ext cx="739177" cy="1633832"/>
              </a:xfrm>
              <a:prstGeom prst="cube">
                <a:avLst>
                  <a:gd name="adj" fmla="val 89732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 w="12700"/>
              <a:scene3d>
                <a:camera prst="orthographicFront">
                  <a:rot lat="1775809" lon="1200000" rev="0"/>
                </a:camera>
                <a:lightRig rig="threePt" dir="t"/>
              </a:scene3d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Cube 6">
                <a:extLst>
                  <a:ext uri="{FF2B5EF4-FFF2-40B4-BE49-F238E27FC236}">
                    <a16:creationId xmlns:a16="http://schemas.microsoft.com/office/drawing/2014/main" id="{8A708AA7-0E0C-4ABE-8D6F-4375AFA9E753}"/>
                  </a:ext>
                </a:extLst>
              </p:cNvPr>
              <p:cNvSpPr/>
              <p:nvPr/>
            </p:nvSpPr>
            <p:spPr>
              <a:xfrm>
                <a:off x="1501916" y="1753299"/>
                <a:ext cx="461601" cy="841068"/>
              </a:xfrm>
              <a:prstGeom prst="cube">
                <a:avLst>
                  <a:gd name="adj" fmla="val 69955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  <a:ln w="12700"/>
              <a:scene3d>
                <a:camera prst="orthographicFront">
                  <a:rot lat="1775809" lon="1200000" rev="0"/>
                </a:camera>
                <a:lightRig rig="threePt" dir="t"/>
              </a:scene3d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Cube 8">
                <a:extLst>
                  <a:ext uri="{FF2B5EF4-FFF2-40B4-BE49-F238E27FC236}">
                    <a16:creationId xmlns:a16="http://schemas.microsoft.com/office/drawing/2014/main" id="{2344FE72-B865-494D-A3FD-1D1F8062D242}"/>
                  </a:ext>
                </a:extLst>
              </p:cNvPr>
              <p:cNvSpPr/>
              <p:nvPr/>
            </p:nvSpPr>
            <p:spPr>
              <a:xfrm>
                <a:off x="1732716" y="1799437"/>
                <a:ext cx="461601" cy="841068"/>
              </a:xfrm>
              <a:prstGeom prst="cube">
                <a:avLst>
                  <a:gd name="adj" fmla="val 69955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  <a:ln w="12700"/>
              <a:scene3d>
                <a:camera prst="orthographicFront">
                  <a:rot lat="1775809" lon="1200000" rev="0"/>
                </a:camera>
                <a:lightRig rig="threePt" dir="t"/>
              </a:scene3d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Cube 9">
                <a:extLst>
                  <a:ext uri="{FF2B5EF4-FFF2-40B4-BE49-F238E27FC236}">
                    <a16:creationId xmlns:a16="http://schemas.microsoft.com/office/drawing/2014/main" id="{2D517E38-220A-4927-BDC2-65140F616DCF}"/>
                  </a:ext>
                </a:extLst>
              </p:cNvPr>
              <p:cNvSpPr/>
              <p:nvPr/>
            </p:nvSpPr>
            <p:spPr>
              <a:xfrm>
                <a:off x="1931851" y="1832995"/>
                <a:ext cx="461601" cy="841068"/>
              </a:xfrm>
              <a:prstGeom prst="cube">
                <a:avLst>
                  <a:gd name="adj" fmla="val 69955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  <a:ln w="12700"/>
              <a:scene3d>
                <a:camera prst="orthographicFront">
                  <a:rot lat="1775809" lon="1200000" rev="0"/>
                </a:camera>
                <a:lightRig rig="threePt" dir="t"/>
              </a:scene3d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Cube 10">
                <a:extLst>
                  <a:ext uri="{FF2B5EF4-FFF2-40B4-BE49-F238E27FC236}">
                    <a16:creationId xmlns:a16="http://schemas.microsoft.com/office/drawing/2014/main" id="{7DCC2664-D601-4050-8D9F-0719CCABBB2F}"/>
                  </a:ext>
                </a:extLst>
              </p:cNvPr>
              <p:cNvSpPr/>
              <p:nvPr/>
            </p:nvSpPr>
            <p:spPr>
              <a:xfrm>
                <a:off x="2536065" y="2174772"/>
                <a:ext cx="660266" cy="513899"/>
              </a:xfrm>
              <a:prstGeom prst="cube">
                <a:avLst>
                  <a:gd name="adj" fmla="val 41321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12700"/>
              <a:scene3d>
                <a:camera prst="orthographicFront">
                  <a:rot lat="1775809" lon="1200000" rev="0"/>
                </a:camera>
                <a:lightRig rig="threePt" dir="t"/>
              </a:scene3d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Cube 11">
                <a:extLst>
                  <a:ext uri="{FF2B5EF4-FFF2-40B4-BE49-F238E27FC236}">
                    <a16:creationId xmlns:a16="http://schemas.microsoft.com/office/drawing/2014/main" id="{73EB0C7E-7241-4135-9AB7-775187DEF324}"/>
                  </a:ext>
                </a:extLst>
              </p:cNvPr>
              <p:cNvSpPr/>
              <p:nvPr/>
            </p:nvSpPr>
            <p:spPr>
              <a:xfrm>
                <a:off x="3326028" y="2320493"/>
                <a:ext cx="660266" cy="513899"/>
              </a:xfrm>
              <a:prstGeom prst="cube">
                <a:avLst>
                  <a:gd name="adj" fmla="val 41321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12700"/>
              <a:scene3d>
                <a:camera prst="orthographicFront">
                  <a:rot lat="1775809" lon="1200000" rev="0"/>
                </a:camera>
                <a:lightRig rig="threePt" dir="t"/>
              </a:scene3d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Cube 12">
                <a:extLst>
                  <a:ext uri="{FF2B5EF4-FFF2-40B4-BE49-F238E27FC236}">
                    <a16:creationId xmlns:a16="http://schemas.microsoft.com/office/drawing/2014/main" id="{76E121E8-681B-45B4-A13A-3484B8D2507E}"/>
                  </a:ext>
                </a:extLst>
              </p:cNvPr>
              <p:cNvSpPr/>
              <p:nvPr/>
            </p:nvSpPr>
            <p:spPr>
              <a:xfrm>
                <a:off x="4148318" y="2191550"/>
                <a:ext cx="461601" cy="841068"/>
              </a:xfrm>
              <a:prstGeom prst="cube">
                <a:avLst>
                  <a:gd name="adj" fmla="val 69955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  <a:ln w="12700"/>
              <a:scene3d>
                <a:camera prst="orthographicFront">
                  <a:rot lat="1775809" lon="1200000" rev="0"/>
                </a:camera>
                <a:lightRig rig="threePt" dir="t"/>
              </a:scene3d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Cube 13">
                <a:extLst>
                  <a:ext uri="{FF2B5EF4-FFF2-40B4-BE49-F238E27FC236}">
                    <a16:creationId xmlns:a16="http://schemas.microsoft.com/office/drawing/2014/main" id="{D324E1FF-C1FB-4256-9424-A559A2BEC06F}"/>
                  </a:ext>
                </a:extLst>
              </p:cNvPr>
              <p:cNvSpPr/>
              <p:nvPr/>
            </p:nvSpPr>
            <p:spPr>
              <a:xfrm>
                <a:off x="4363285" y="2237688"/>
                <a:ext cx="461601" cy="841068"/>
              </a:xfrm>
              <a:prstGeom prst="cube">
                <a:avLst>
                  <a:gd name="adj" fmla="val 69955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  <a:ln w="12700"/>
              <a:scene3d>
                <a:camera prst="orthographicFront">
                  <a:rot lat="1775809" lon="1200000" rev="0"/>
                </a:camera>
                <a:lightRig rig="threePt" dir="t"/>
              </a:scene3d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Cube 14">
                <a:extLst>
                  <a:ext uri="{FF2B5EF4-FFF2-40B4-BE49-F238E27FC236}">
                    <a16:creationId xmlns:a16="http://schemas.microsoft.com/office/drawing/2014/main" id="{B4918DE3-1AF3-46B2-AB21-9770DBF95B51}"/>
                  </a:ext>
                </a:extLst>
              </p:cNvPr>
              <p:cNvSpPr/>
              <p:nvPr/>
            </p:nvSpPr>
            <p:spPr>
              <a:xfrm>
                <a:off x="4578253" y="2279635"/>
                <a:ext cx="461601" cy="841068"/>
              </a:xfrm>
              <a:prstGeom prst="cube">
                <a:avLst>
                  <a:gd name="adj" fmla="val 69955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  <a:ln w="12700"/>
              <a:scene3d>
                <a:camera prst="orthographicFront">
                  <a:rot lat="1775809" lon="1200000" rev="0"/>
                </a:camera>
                <a:lightRig rig="threePt" dir="t"/>
              </a:scene3d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3C474E0-9223-4451-82FD-1D6BF8409B84}"/>
                  </a:ext>
                </a:extLst>
              </p:cNvPr>
              <p:cNvSpPr txBox="1"/>
              <p:nvPr/>
            </p:nvSpPr>
            <p:spPr>
              <a:xfrm rot="767802">
                <a:off x="2332676" y="2201613"/>
                <a:ext cx="29046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…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A924963-7753-489E-BEE2-E86699FE9F09}"/>
                  </a:ext>
                </a:extLst>
              </p:cNvPr>
              <p:cNvSpPr txBox="1"/>
              <p:nvPr/>
            </p:nvSpPr>
            <p:spPr>
              <a:xfrm rot="646766">
                <a:off x="3923316" y="2507507"/>
                <a:ext cx="29046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…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8023547-2019-44AF-ABFA-FDC2B61C7EB9}"/>
                  </a:ext>
                </a:extLst>
              </p:cNvPr>
              <p:cNvSpPr txBox="1"/>
              <p:nvPr/>
            </p:nvSpPr>
            <p:spPr>
              <a:xfrm rot="620922">
                <a:off x="3124337" y="2357550"/>
                <a:ext cx="29046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…</a:t>
                </a:r>
              </a:p>
            </p:txBody>
          </p:sp>
          <p:sp>
            <p:nvSpPr>
              <p:cNvPr id="24" name="Cube 23">
                <a:extLst>
                  <a:ext uri="{FF2B5EF4-FFF2-40B4-BE49-F238E27FC236}">
                    <a16:creationId xmlns:a16="http://schemas.microsoft.com/office/drawing/2014/main" id="{427C37A0-288D-4C6E-BF25-C3C0C61EC943}"/>
                  </a:ext>
                </a:extLst>
              </p:cNvPr>
              <p:cNvSpPr/>
              <p:nvPr/>
            </p:nvSpPr>
            <p:spPr>
              <a:xfrm>
                <a:off x="4844973" y="1757566"/>
                <a:ext cx="739177" cy="1633832"/>
              </a:xfrm>
              <a:prstGeom prst="cube">
                <a:avLst>
                  <a:gd name="adj" fmla="val 89732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 w="12700"/>
              <a:scene3d>
                <a:camera prst="orthographicFront">
                  <a:rot lat="1775809" lon="1200000" rev="0"/>
                </a:camera>
                <a:lightRig rig="threePt" dir="t"/>
              </a:scene3d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Cube 24">
                <a:extLst>
                  <a:ext uri="{FF2B5EF4-FFF2-40B4-BE49-F238E27FC236}">
                    <a16:creationId xmlns:a16="http://schemas.microsoft.com/office/drawing/2014/main" id="{CBB94164-2A51-4879-A46E-B9CCD4253884}"/>
                  </a:ext>
                </a:extLst>
              </p:cNvPr>
              <p:cNvSpPr/>
              <p:nvPr/>
            </p:nvSpPr>
            <p:spPr>
              <a:xfrm>
                <a:off x="4978684" y="1790035"/>
                <a:ext cx="739177" cy="1633832"/>
              </a:xfrm>
              <a:prstGeom prst="cube">
                <a:avLst>
                  <a:gd name="adj" fmla="val 89732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 w="12700"/>
              <a:scene3d>
                <a:camera prst="orthographicFront">
                  <a:rot lat="1775809" lon="1200000" rev="0"/>
                </a:camera>
                <a:lightRig rig="threePt" dir="t"/>
              </a:scene3d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Cube 25">
                <a:extLst>
                  <a:ext uri="{FF2B5EF4-FFF2-40B4-BE49-F238E27FC236}">
                    <a16:creationId xmlns:a16="http://schemas.microsoft.com/office/drawing/2014/main" id="{4D8535B3-0D50-4D62-9C06-94B9DA8D15FA}"/>
                  </a:ext>
                </a:extLst>
              </p:cNvPr>
              <p:cNvSpPr/>
              <p:nvPr/>
            </p:nvSpPr>
            <p:spPr>
              <a:xfrm>
                <a:off x="5108258" y="1827785"/>
                <a:ext cx="739177" cy="1633832"/>
              </a:xfrm>
              <a:prstGeom prst="cube">
                <a:avLst>
                  <a:gd name="adj" fmla="val 89732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 w="12700"/>
              <a:scene3d>
                <a:camera prst="orthographicFront">
                  <a:rot lat="1775809" lon="1200000" rev="0"/>
                </a:camera>
                <a:lightRig rig="threePt" dir="t"/>
              </a:scene3d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9" name="Picture 2" descr="C:\Users\yunchao\AppData\Roaming\Tencent\Users\451268017\QQ\WinTemp\RichOle\`XK(7}_TMT85P)BP4S~([GA.png">
                <a:extLst>
                  <a:ext uri="{FF2B5EF4-FFF2-40B4-BE49-F238E27FC236}">
                    <a16:creationId xmlns:a16="http://schemas.microsoft.com/office/drawing/2014/main" id="{E0149B49-C8B6-4908-ADC1-8607FD119F5F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16735" y="1469077"/>
                <a:ext cx="1138056" cy="2548246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  <a:scene3d>
                <a:camera prst="isometricOffAxis1Right">
                  <a:rot lat="3600000" lon="19200000" rev="0"/>
                </a:camera>
                <a:lightRig rig="threePt" dir="t"/>
              </a:scene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1" name="文本框 20">
              <a:extLst>
                <a:ext uri="{FF2B5EF4-FFF2-40B4-BE49-F238E27FC236}">
                  <a16:creationId xmlns:a16="http://schemas.microsoft.com/office/drawing/2014/main" id="{8E83E168-E5B6-4ECA-87FE-D65699840E74}"/>
                </a:ext>
              </a:extLst>
            </p:cNvPr>
            <p:cNvSpPr txBox="1"/>
            <p:nvPr/>
          </p:nvSpPr>
          <p:spPr>
            <a:xfrm rot="630273">
              <a:off x="2354918" y="2068728"/>
              <a:ext cx="232788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  <a:rtl val="0"/>
                </a:rPr>
                <a:t>Fully Convolutional Networks</a:t>
              </a:r>
            </a:p>
          </p:txBody>
        </p:sp>
      </p:grp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12ABF42-F087-4952-95D2-F9E1FD4E2242}"/>
              </a:ext>
            </a:extLst>
          </p:cNvPr>
          <p:cNvCxnSpPr>
            <a:cxnSpLocks/>
          </p:cNvCxnSpPr>
          <p:nvPr/>
        </p:nvCxnSpPr>
        <p:spPr>
          <a:xfrm>
            <a:off x="6375633" y="1317226"/>
            <a:ext cx="0" cy="3082305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  <a:alpha val="34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6" name="组合 27">
            <a:extLst>
              <a:ext uri="{FF2B5EF4-FFF2-40B4-BE49-F238E27FC236}">
                <a16:creationId xmlns:a16="http://schemas.microsoft.com/office/drawing/2014/main" id="{9ECDF8C2-510D-456C-BA89-0CFBFD7EE14C}"/>
              </a:ext>
            </a:extLst>
          </p:cNvPr>
          <p:cNvGrpSpPr/>
          <p:nvPr/>
        </p:nvGrpSpPr>
        <p:grpSpPr>
          <a:xfrm>
            <a:off x="7112038" y="2870553"/>
            <a:ext cx="1085260" cy="1205234"/>
            <a:chOff x="5798572" y="2721033"/>
            <a:chExt cx="1627465" cy="1807379"/>
          </a:xfrm>
        </p:grpSpPr>
        <p:pic>
          <p:nvPicPr>
            <p:cNvPr id="37" name="图片 12">
              <a:extLst>
                <a:ext uri="{FF2B5EF4-FFF2-40B4-BE49-F238E27FC236}">
                  <a16:creationId xmlns:a16="http://schemas.microsoft.com/office/drawing/2014/main" id="{0F4C044A-F046-40DD-BC16-A0EACBE12B8C}"/>
                </a:ext>
              </a:extLst>
            </p:cNvPr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1400" y="3264014"/>
              <a:ext cx="1005840" cy="731520"/>
            </a:xfrm>
            <a:prstGeom prst="rect">
              <a:avLst/>
            </a:prstGeom>
            <a:ln w="19050">
              <a:solidFill>
                <a:schemeClr val="bg1"/>
              </a:solidFill>
            </a:ln>
          </p:spPr>
        </p:pic>
        <p:pic>
          <p:nvPicPr>
            <p:cNvPr id="38" name="图片 13">
              <a:extLst>
                <a:ext uri="{FF2B5EF4-FFF2-40B4-BE49-F238E27FC236}">
                  <a16:creationId xmlns:a16="http://schemas.microsoft.com/office/drawing/2014/main" id="{120F0F28-4519-47EA-A1C4-32E9951F342B}"/>
                </a:ext>
              </a:extLst>
            </p:cNvPr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8067" y="3385934"/>
              <a:ext cx="1005840" cy="731520"/>
            </a:xfrm>
            <a:prstGeom prst="rect">
              <a:avLst/>
            </a:prstGeom>
            <a:ln w="19050">
              <a:solidFill>
                <a:schemeClr val="bg1"/>
              </a:solidFill>
            </a:ln>
          </p:spPr>
        </p:pic>
        <p:pic>
          <p:nvPicPr>
            <p:cNvPr id="39" name="图片 11">
              <a:extLst>
                <a:ext uri="{FF2B5EF4-FFF2-40B4-BE49-F238E27FC236}">
                  <a16:creationId xmlns:a16="http://schemas.microsoft.com/office/drawing/2014/main" id="{BB22B992-312F-4861-9DE8-F3E9364E146E}"/>
                </a:ext>
              </a:extLst>
            </p:cNvPr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4733" y="3507854"/>
              <a:ext cx="1005840" cy="731520"/>
            </a:xfrm>
            <a:prstGeom prst="rect">
              <a:avLst/>
            </a:prstGeom>
            <a:ln w="19050">
              <a:solidFill>
                <a:schemeClr val="bg1"/>
              </a:solidFill>
            </a:ln>
          </p:spPr>
        </p:pic>
        <p:pic>
          <p:nvPicPr>
            <p:cNvPr id="40" name="Picture 2" descr="C:\Users\yunchao\AppData\Roaming\Tencent\Users\451268017\QQ\WinTemp\RichOle\`XK(7}_TMT85P)BP4S~([GA.png">
              <a:extLst>
                <a:ext uri="{FF2B5EF4-FFF2-40B4-BE49-F238E27FC236}">
                  <a16:creationId xmlns:a16="http://schemas.microsoft.com/office/drawing/2014/main" id="{D0C60E32-470A-4A7D-8C71-BFE8F6CA74E6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1399" y="3629774"/>
              <a:ext cx="1005840" cy="731520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流程图: 磁盘 15">
              <a:extLst>
                <a:ext uri="{FF2B5EF4-FFF2-40B4-BE49-F238E27FC236}">
                  <a16:creationId xmlns:a16="http://schemas.microsoft.com/office/drawing/2014/main" id="{29974ED3-44C7-4F1F-912F-61605B271752}"/>
                </a:ext>
              </a:extLst>
            </p:cNvPr>
            <p:cNvSpPr/>
            <p:nvPr/>
          </p:nvSpPr>
          <p:spPr>
            <a:xfrm>
              <a:off x="5798572" y="2721033"/>
              <a:ext cx="1627465" cy="1807379"/>
            </a:xfrm>
            <a:prstGeom prst="flowChartMagneticDisk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32">
              <a:extLst>
                <a:ext uri="{FF2B5EF4-FFF2-40B4-BE49-F238E27FC236}">
                  <a16:creationId xmlns:a16="http://schemas.microsoft.com/office/drawing/2014/main" id="{9F0AF203-4A5C-4DD6-865B-64A026963C5B}"/>
                </a:ext>
              </a:extLst>
            </p:cNvPr>
            <p:cNvSpPr txBox="1"/>
            <p:nvPr/>
          </p:nvSpPr>
          <p:spPr>
            <a:xfrm>
              <a:off x="5917423" y="2741509"/>
              <a:ext cx="1476751" cy="461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Masks</a:t>
              </a:r>
            </a:p>
          </p:txBody>
        </p:sp>
      </p:grpSp>
      <p:sp>
        <p:nvSpPr>
          <p:cNvPr id="43" name="TextBox 32">
            <a:extLst>
              <a:ext uri="{FF2B5EF4-FFF2-40B4-BE49-F238E27FC236}">
                <a16:creationId xmlns:a16="http://schemas.microsoft.com/office/drawing/2014/main" id="{9F0AA98C-0549-4F17-BE37-8C1DF1D1C5C7}"/>
              </a:ext>
            </a:extLst>
          </p:cNvPr>
          <p:cNvSpPr txBox="1"/>
          <p:nvPr/>
        </p:nvSpPr>
        <p:spPr>
          <a:xfrm>
            <a:off x="7812413" y="3722577"/>
            <a:ext cx="4194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44" name="爆炸形 1 33">
            <a:extLst>
              <a:ext uri="{FF2B5EF4-FFF2-40B4-BE49-F238E27FC236}">
                <a16:creationId xmlns:a16="http://schemas.microsoft.com/office/drawing/2014/main" id="{EEE364ED-45B2-4605-8088-D7924AE90B23}"/>
              </a:ext>
            </a:extLst>
          </p:cNvPr>
          <p:cNvSpPr/>
          <p:nvPr/>
        </p:nvSpPr>
        <p:spPr>
          <a:xfrm>
            <a:off x="6642134" y="1540737"/>
            <a:ext cx="2077022" cy="1001875"/>
          </a:xfrm>
          <a:prstGeom prst="irregularSeal1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45" name="文本框 20">
            <a:extLst>
              <a:ext uri="{FF2B5EF4-FFF2-40B4-BE49-F238E27FC236}">
                <a16:creationId xmlns:a16="http://schemas.microsoft.com/office/drawing/2014/main" id="{CE3CF704-4517-4418-996E-6F3F80913EA4}"/>
              </a:ext>
            </a:extLst>
          </p:cNvPr>
          <p:cNvSpPr txBox="1"/>
          <p:nvPr/>
        </p:nvSpPr>
        <p:spPr>
          <a:xfrm>
            <a:off x="7013678" y="1837603"/>
            <a:ext cx="12939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Arial"/>
                <a:sym typeface="Arial"/>
                <a:rtl val="0"/>
              </a:rPr>
              <a:t>Hard to Collect</a:t>
            </a:r>
          </a:p>
        </p:txBody>
      </p:sp>
    </p:spTree>
    <p:extLst>
      <p:ext uri="{BB962C8B-B14F-4D97-AF65-F5344CB8AC3E}">
        <p14:creationId xmlns:p14="http://schemas.microsoft.com/office/powerpoint/2010/main" val="3415533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 animBg="1"/>
      <p:bldP spid="4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68C65-A987-43B2-A172-584B93D90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Adversarial Erasing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4E76F3-C540-4C94-943D-77CB7F720B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532" y="2029003"/>
            <a:ext cx="3938631" cy="200720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F2F61DD-AD96-40C0-B805-FFABD83A9E8E}"/>
              </a:ext>
            </a:extLst>
          </p:cNvPr>
          <p:cNvSpPr/>
          <p:nvPr/>
        </p:nvSpPr>
        <p:spPr>
          <a:xfrm>
            <a:off x="1289425" y="4362581"/>
            <a:ext cx="80055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Object Region Mining with Adversarial Erasing: A Simple Classification to Semantic Segmentation Approach. CVPR 2017 (oral)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4DE84F-DF8A-4094-B0F2-944F8FBE002C}"/>
              </a:ext>
            </a:extLst>
          </p:cNvPr>
          <p:cNvSpPr txBox="1"/>
          <p:nvPr/>
        </p:nvSpPr>
        <p:spPr>
          <a:xfrm>
            <a:off x="1383388" y="1389605"/>
            <a:ext cx="1367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Our Solution</a:t>
            </a:r>
          </a:p>
        </p:txBody>
      </p:sp>
      <p:pic>
        <p:nvPicPr>
          <p:cNvPr id="11" name="图片 3">
            <a:extLst>
              <a:ext uri="{FF2B5EF4-FFF2-40B4-BE49-F238E27FC236}">
                <a16:creationId xmlns:a16="http://schemas.microsoft.com/office/drawing/2014/main" id="{91861921-F9CD-4DD1-8C34-144359C40B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8839" y="2029003"/>
            <a:ext cx="4178125" cy="221985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E8B7296-32C4-4E4F-81A3-1B3E52BCC6C6}"/>
              </a:ext>
            </a:extLst>
          </p:cNvPr>
          <p:cNvSpPr txBox="1"/>
          <p:nvPr/>
        </p:nvSpPr>
        <p:spPr>
          <a:xfrm>
            <a:off x="6149733" y="1389605"/>
            <a:ext cx="1456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Visualizations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700D054-ABD9-44C6-90EC-D04540BAB82E}"/>
              </a:ext>
            </a:extLst>
          </p:cNvPr>
          <p:cNvCxnSpPr>
            <a:cxnSpLocks/>
          </p:cNvCxnSpPr>
          <p:nvPr/>
        </p:nvCxnSpPr>
        <p:spPr>
          <a:xfrm>
            <a:off x="4572000" y="1493240"/>
            <a:ext cx="0" cy="2688177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  <a:alpha val="34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59198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787CF-2148-404F-99EF-A78835C94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Adversarial Erasing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7277DB-18B1-43AE-8AE6-3CBA55C966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6302" y="1542497"/>
            <a:ext cx="6360393" cy="271941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C617B3F-7C31-43D4-871E-DE0D9D0182BF}"/>
              </a:ext>
            </a:extLst>
          </p:cNvPr>
          <p:cNvSpPr/>
          <p:nvPr/>
        </p:nvSpPr>
        <p:spPr>
          <a:xfrm>
            <a:off x="1289425" y="4362581"/>
            <a:ext cx="80055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Object Region Mining with Adversarial Erasing: A Simple Classification to Semantic Segmentation Approach. CVPR 2017 (oral)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81552B-F2E2-4FAC-B612-8EE63D2245E0}"/>
              </a:ext>
            </a:extLst>
          </p:cNvPr>
          <p:cNvSpPr txBox="1"/>
          <p:nvPr/>
        </p:nvSpPr>
        <p:spPr>
          <a:xfrm>
            <a:off x="1726829" y="1098544"/>
            <a:ext cx="57406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pipeline of weakly semantic segmentation based on AE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7371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B9E9BB78-9D5D-4A20-9DF9-AA2D600E95CC}"/>
              </a:ext>
            </a:extLst>
          </p:cNvPr>
          <p:cNvSpPr/>
          <p:nvPr/>
        </p:nvSpPr>
        <p:spPr>
          <a:xfrm>
            <a:off x="1687901" y="1317357"/>
            <a:ext cx="5820246" cy="857249"/>
          </a:xfrm>
          <a:prstGeom prst="flowChartAlternateProcess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C68C65-A987-43B2-A172-584B93D90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6332"/>
            <a:ext cx="8229600" cy="857250"/>
          </a:xfrm>
        </p:spPr>
        <p:txBody>
          <a:bodyPr>
            <a:normAutofit/>
          </a:bodyPr>
          <a:lstStyle/>
          <a:p>
            <a:r>
              <a:rPr lang="en-US" dirty="0"/>
              <a:t>Weakness of Adversarial Erasing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9565C-7988-4C1F-9604-E032483EA1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8378" y="1389713"/>
            <a:ext cx="6027490" cy="796429"/>
          </a:xfrm>
        </p:spPr>
        <p:txBody>
          <a:bodyPr>
            <a:normAutofit/>
          </a:bodyPr>
          <a:lstStyle/>
          <a:p>
            <a:pPr lvl="1"/>
            <a:r>
              <a:rPr lang="en-US" sz="1600" dirty="0">
                <a:solidFill>
                  <a:schemeClr val="bg1"/>
                </a:solidFill>
              </a:rPr>
              <a:t>Time consuming to learn several classification networks.</a:t>
            </a:r>
          </a:p>
          <a:p>
            <a:pPr lvl="1"/>
            <a:r>
              <a:rPr lang="en-US" sz="1600" dirty="0">
                <a:solidFill>
                  <a:schemeClr val="bg1"/>
                </a:solidFill>
              </a:rPr>
              <a:t>Hard to determine how many AE steps should be conducted.</a:t>
            </a:r>
          </a:p>
          <a:p>
            <a:endParaRPr lang="en-US" sz="1600" dirty="0"/>
          </a:p>
          <a:p>
            <a:endParaRPr lang="en-US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DE58AF-9B7A-49D9-95AB-1B610FBD17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6677" y="2489556"/>
            <a:ext cx="3374581" cy="1719752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69392A2E-B820-456B-8A13-EBE175DCF2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3357" y="2385753"/>
            <a:ext cx="2951019" cy="193187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995DB53-45A6-464D-BAAB-44493228E163}"/>
              </a:ext>
            </a:extLst>
          </p:cNvPr>
          <p:cNvSpPr/>
          <p:nvPr/>
        </p:nvSpPr>
        <p:spPr>
          <a:xfrm>
            <a:off x="1289425" y="4362581"/>
            <a:ext cx="80055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Object Region Mining with Adversarial Erasing: A Simple Classification to Semantic Segmentation Approach. CVPR 2017 (oral)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7AD3D80-EFCF-471B-86AA-A034BC4E3703}"/>
              </a:ext>
            </a:extLst>
          </p:cNvPr>
          <p:cNvCxnSpPr/>
          <p:nvPr/>
        </p:nvCxnSpPr>
        <p:spPr>
          <a:xfrm>
            <a:off x="8557260" y="599739"/>
            <a:ext cx="0" cy="996950"/>
          </a:xfrm>
          <a:prstGeom prst="line">
            <a:avLst/>
          </a:prstGeom>
          <a:ln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2AFBD774-DE8A-4E5E-ABB2-7C60FB16C4AA}"/>
              </a:ext>
            </a:extLst>
          </p:cNvPr>
          <p:cNvSpPr/>
          <p:nvPr/>
        </p:nvSpPr>
        <p:spPr>
          <a:xfrm flipV="1">
            <a:off x="8483600" y="566024"/>
            <a:ext cx="137160" cy="137160"/>
          </a:xfrm>
          <a:prstGeom prst="ellipse">
            <a:avLst/>
          </a:prstGeom>
          <a:solidFill>
            <a:schemeClr val="bg1">
              <a:lumMod val="95000"/>
            </a:schemeClr>
          </a:solidFill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文本框 11">
            <a:extLst>
              <a:ext uri="{FF2B5EF4-FFF2-40B4-BE49-F238E27FC236}">
                <a16:creationId xmlns:a16="http://schemas.microsoft.com/office/drawing/2014/main" id="{1BB38353-262F-4330-BF20-B1D4B92DC2D5}"/>
              </a:ext>
            </a:extLst>
          </p:cNvPr>
          <p:cNvSpPr txBox="1"/>
          <p:nvPr/>
        </p:nvSpPr>
        <p:spPr>
          <a:xfrm>
            <a:off x="8354023" y="205979"/>
            <a:ext cx="8027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/>
              <a:t>Pascal VOC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</a:rPr>
              <a:t>  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1E9226B-34EA-411D-B86A-A143AC129AB2}"/>
              </a:ext>
            </a:extLst>
          </p:cNvPr>
          <p:cNvSpPr txBox="1"/>
          <p:nvPr/>
        </p:nvSpPr>
        <p:spPr>
          <a:xfrm>
            <a:off x="8605743" y="511493"/>
            <a:ext cx="5509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>
                    <a:lumMod val="65000"/>
                  </a:schemeClr>
                </a:solidFill>
              </a:rPr>
              <a:t>43.2%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5444A39-63BF-4A48-BBD1-095E81E35382}"/>
              </a:ext>
            </a:extLst>
          </p:cNvPr>
          <p:cNvSpPr/>
          <p:nvPr/>
        </p:nvSpPr>
        <p:spPr>
          <a:xfrm flipV="1">
            <a:off x="8488680" y="1021914"/>
            <a:ext cx="137160" cy="137160"/>
          </a:xfrm>
          <a:prstGeom prst="ellipse">
            <a:avLst/>
          </a:prstGeom>
          <a:solidFill>
            <a:schemeClr val="bg1">
              <a:lumMod val="95000"/>
            </a:schemeClr>
          </a:solidFill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文本框 11">
            <a:extLst>
              <a:ext uri="{FF2B5EF4-FFF2-40B4-BE49-F238E27FC236}">
                <a16:creationId xmlns:a16="http://schemas.microsoft.com/office/drawing/2014/main" id="{A77242CD-0509-46BE-A4B0-683170EF452C}"/>
              </a:ext>
            </a:extLst>
          </p:cNvPr>
          <p:cNvSpPr txBox="1"/>
          <p:nvPr/>
        </p:nvSpPr>
        <p:spPr>
          <a:xfrm>
            <a:off x="8603425" y="975103"/>
            <a:ext cx="5509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>
                    <a:lumMod val="65000"/>
                  </a:schemeClr>
                </a:solidFill>
              </a:rPr>
              <a:t>51.2%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907751E-89E2-4816-A6F9-22E05E5C319E}"/>
              </a:ext>
            </a:extLst>
          </p:cNvPr>
          <p:cNvSpPr/>
          <p:nvPr/>
        </p:nvSpPr>
        <p:spPr>
          <a:xfrm flipV="1">
            <a:off x="8488680" y="1445063"/>
            <a:ext cx="137160" cy="137160"/>
          </a:xfrm>
          <a:prstGeom prst="ellipse">
            <a:avLst/>
          </a:prstGeom>
          <a:solidFill>
            <a:schemeClr val="accent3"/>
          </a:solidFill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文本框 11">
            <a:extLst>
              <a:ext uri="{FF2B5EF4-FFF2-40B4-BE49-F238E27FC236}">
                <a16:creationId xmlns:a16="http://schemas.microsoft.com/office/drawing/2014/main" id="{BB752627-97F1-4D15-B4EA-B631F0A63864}"/>
              </a:ext>
            </a:extLst>
          </p:cNvPr>
          <p:cNvSpPr txBox="1"/>
          <p:nvPr/>
        </p:nvSpPr>
        <p:spPr>
          <a:xfrm>
            <a:off x="8605743" y="1397392"/>
            <a:ext cx="5509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55.7%</a:t>
            </a:r>
          </a:p>
        </p:txBody>
      </p:sp>
    </p:spTree>
    <p:extLst>
      <p:ext uri="{BB962C8B-B14F-4D97-AF65-F5344CB8AC3E}">
        <p14:creationId xmlns:p14="http://schemas.microsoft.com/office/powerpoint/2010/main" val="26966066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71D8A53-2CE0-4506-992B-22E170CC2F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633" y="1281434"/>
            <a:ext cx="1762390" cy="128016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32D0BD4-AC62-4004-853C-E472AC2837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50"/>
          <a:stretch/>
        </p:blipFill>
        <p:spPr>
          <a:xfrm>
            <a:off x="3605314" y="1281434"/>
            <a:ext cx="1934960" cy="12801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C5FE5C-6968-4F24-B7BD-618BD3FA01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5285"/>
          <a:stretch/>
        </p:blipFill>
        <p:spPr>
          <a:xfrm>
            <a:off x="6413645" y="1281434"/>
            <a:ext cx="2154796" cy="12801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76675F-265A-401B-BF8B-FD198ACB1D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766" y="3085177"/>
            <a:ext cx="2494702" cy="12801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B260020-F738-43A2-85B8-90F1E401DC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5314" y="3085177"/>
            <a:ext cx="1926582" cy="1280160"/>
          </a:xfrm>
          <a:prstGeom prst="rect">
            <a:avLst/>
          </a:prstGeom>
        </p:spPr>
      </p:pic>
      <p:pic>
        <p:nvPicPr>
          <p:cNvPr id="10" name="图片 8">
            <a:extLst>
              <a:ext uri="{FF2B5EF4-FFF2-40B4-BE49-F238E27FC236}">
                <a16:creationId xmlns:a16="http://schemas.microsoft.com/office/drawing/2014/main" id="{6004AAD2-63E4-4DE5-80AB-B37F50F5F99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974"/>
          <a:stretch/>
        </p:blipFill>
        <p:spPr>
          <a:xfrm>
            <a:off x="6229886" y="3085177"/>
            <a:ext cx="2529195" cy="12801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A95226C-35DE-48A1-B223-CBAD5720072F}"/>
              </a:ext>
            </a:extLst>
          </p:cNvPr>
          <p:cNvSpPr txBox="1"/>
          <p:nvPr/>
        </p:nvSpPr>
        <p:spPr>
          <a:xfrm>
            <a:off x="6969098" y="1022502"/>
            <a:ext cx="9797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CVPR 2017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2D57EF-BC24-456E-9A5F-EAD8E6EF3132}"/>
              </a:ext>
            </a:extLst>
          </p:cNvPr>
          <p:cNvSpPr txBox="1"/>
          <p:nvPr/>
        </p:nvSpPr>
        <p:spPr>
          <a:xfrm>
            <a:off x="1339960" y="1022502"/>
            <a:ext cx="7873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PR 2016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F1C5F3-4C09-4384-87E4-DAE66BBA608A}"/>
              </a:ext>
            </a:extLst>
          </p:cNvPr>
          <p:cNvSpPr txBox="1"/>
          <p:nvPr/>
        </p:nvSpPr>
        <p:spPr>
          <a:xfrm>
            <a:off x="4108175" y="1022502"/>
            <a:ext cx="9884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PAMI 2017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100026-8E92-4ACE-A148-74C72C1A49D6}"/>
              </a:ext>
            </a:extLst>
          </p:cNvPr>
          <p:cNvSpPr txBox="1"/>
          <p:nvPr/>
        </p:nvSpPr>
        <p:spPr>
          <a:xfrm>
            <a:off x="1243779" y="2831809"/>
            <a:ext cx="9877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CVPR 2018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97C6DC7-3F4F-4837-9089-F95E6798A624}"/>
              </a:ext>
            </a:extLst>
          </p:cNvPr>
          <p:cNvSpPr txBox="1"/>
          <p:nvPr/>
        </p:nvSpPr>
        <p:spPr>
          <a:xfrm>
            <a:off x="4095806" y="2831809"/>
            <a:ext cx="9877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CVPR 2018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38F3FE6-9507-4BB9-8365-64EAFEEC927B}"/>
              </a:ext>
            </a:extLst>
          </p:cNvPr>
          <p:cNvSpPr txBox="1"/>
          <p:nvPr/>
        </p:nvSpPr>
        <p:spPr>
          <a:xfrm>
            <a:off x="7019432" y="2830320"/>
            <a:ext cx="9653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AAAI 2018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EE5BE59-FAAC-49A4-ADBD-52DF44827D0F}"/>
              </a:ext>
            </a:extLst>
          </p:cNvPr>
          <p:cNvSpPr txBox="1"/>
          <p:nvPr/>
        </p:nvSpPr>
        <p:spPr>
          <a:xfrm>
            <a:off x="618222" y="2512806"/>
            <a:ext cx="22533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Proposal-based Localization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A334C21-0330-4D7D-B00A-16FC6624D76A}"/>
              </a:ext>
            </a:extLst>
          </p:cNvPr>
          <p:cNvSpPr txBox="1"/>
          <p:nvPr/>
        </p:nvSpPr>
        <p:spPr>
          <a:xfrm>
            <a:off x="3798999" y="2512806"/>
            <a:ext cx="15460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Simple to Complex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A15E719-8A55-471F-B9BD-A59CDA0B3F6B}"/>
              </a:ext>
            </a:extLst>
          </p:cNvPr>
          <p:cNvSpPr txBox="1"/>
          <p:nvPr/>
        </p:nvSpPr>
        <p:spPr>
          <a:xfrm>
            <a:off x="6736308" y="2512806"/>
            <a:ext cx="15676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Adversarial Erasing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B97DF68-BF29-40DE-875B-D0F1154CFAA7}"/>
              </a:ext>
            </a:extLst>
          </p:cNvPr>
          <p:cNvSpPr/>
          <p:nvPr/>
        </p:nvSpPr>
        <p:spPr>
          <a:xfrm>
            <a:off x="297975" y="4318858"/>
            <a:ext cx="28875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Adversarial Complementary Learning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33FE291-6485-4043-9C90-6AA37C9A2E00}"/>
              </a:ext>
            </a:extLst>
          </p:cNvPr>
          <p:cNvSpPr txBox="1"/>
          <p:nvPr/>
        </p:nvSpPr>
        <p:spPr>
          <a:xfrm>
            <a:off x="3554006" y="4318858"/>
            <a:ext cx="20631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Multi-dilated Convolution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B038F98-EFA9-42E6-A787-8D72B7B9AAD2}"/>
              </a:ext>
            </a:extLst>
          </p:cNvPr>
          <p:cNvSpPr txBox="1"/>
          <p:nvPr/>
        </p:nvSpPr>
        <p:spPr>
          <a:xfrm>
            <a:off x="6004699" y="4318858"/>
            <a:ext cx="29947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Transferable Semi-supervised Network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C92F024F-4A5A-45B4-B46B-66CAC8C7C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/>
              <a:t>Achievements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A1B745D-B239-4838-8AC2-3222C798196D}"/>
              </a:ext>
            </a:extLst>
          </p:cNvPr>
          <p:cNvSpPr/>
          <p:nvPr/>
        </p:nvSpPr>
        <p:spPr>
          <a:xfrm>
            <a:off x="43680" y="1022502"/>
            <a:ext cx="8715401" cy="1744267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E97ED0B-80FE-40A0-8D48-A3938AECA3A6}"/>
              </a:ext>
            </a:extLst>
          </p:cNvPr>
          <p:cNvSpPr/>
          <p:nvPr/>
        </p:nvSpPr>
        <p:spPr>
          <a:xfrm>
            <a:off x="3274585" y="2860336"/>
            <a:ext cx="5724908" cy="169767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8585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D1B8B-5C4D-4FB9-8476-589E66D31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Adversarial Complementary Learning</a:t>
            </a:r>
          </a:p>
        </p:txBody>
      </p:sp>
      <p:pic>
        <p:nvPicPr>
          <p:cNvPr id="4" name="图片 1">
            <a:extLst>
              <a:ext uri="{FF2B5EF4-FFF2-40B4-BE49-F238E27FC236}">
                <a16:creationId xmlns:a16="http://schemas.microsoft.com/office/drawing/2014/main" id="{226E0EE1-70CC-4A47-B8E5-AB316B71C8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56"/>
          <a:stretch/>
        </p:blipFill>
        <p:spPr>
          <a:xfrm>
            <a:off x="5016500" y="1516533"/>
            <a:ext cx="3763107" cy="27962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885E64E-636E-413A-ACBB-B2597C3F2B45}"/>
              </a:ext>
            </a:extLst>
          </p:cNvPr>
          <p:cNvSpPr txBox="1"/>
          <p:nvPr/>
        </p:nvSpPr>
        <p:spPr>
          <a:xfrm rot="16200000">
            <a:off x="4515503" y="1707431"/>
            <a:ext cx="8495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</a:t>
            </a:r>
            <a:r>
              <a:rPr lang="en-US" altLang="zh-CN" dirty="0"/>
              <a:t>mages</a:t>
            </a:r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432092-1EFC-4866-8F3B-53907CD1BC37}"/>
              </a:ext>
            </a:extLst>
          </p:cNvPr>
          <p:cNvSpPr txBox="1"/>
          <p:nvPr/>
        </p:nvSpPr>
        <p:spPr>
          <a:xfrm rot="16200000">
            <a:off x="4621141" y="2691202"/>
            <a:ext cx="6383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CAM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F137C0-517E-4BD4-9D75-933E48D398B0}"/>
              </a:ext>
            </a:extLst>
          </p:cNvPr>
          <p:cNvSpPr txBox="1"/>
          <p:nvPr/>
        </p:nvSpPr>
        <p:spPr>
          <a:xfrm rot="16200000">
            <a:off x="4627938" y="3552649"/>
            <a:ext cx="6247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Ours</a:t>
            </a:r>
          </a:p>
          <a:p>
            <a:endParaRPr lang="en-US" dirty="0"/>
          </a:p>
        </p:txBody>
      </p:sp>
      <p:sp>
        <p:nvSpPr>
          <p:cNvPr id="9" name="Cube 8">
            <a:extLst>
              <a:ext uri="{FF2B5EF4-FFF2-40B4-BE49-F238E27FC236}">
                <a16:creationId xmlns:a16="http://schemas.microsoft.com/office/drawing/2014/main" id="{B5E83266-67D4-417F-B063-21403035BD76}"/>
              </a:ext>
            </a:extLst>
          </p:cNvPr>
          <p:cNvSpPr/>
          <p:nvPr/>
        </p:nvSpPr>
        <p:spPr>
          <a:xfrm>
            <a:off x="501553" y="1754040"/>
            <a:ext cx="493883" cy="857250"/>
          </a:xfrm>
          <a:prstGeom prst="cube">
            <a:avLst>
              <a:gd name="adj" fmla="val 57649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ube 9">
            <a:extLst>
              <a:ext uri="{FF2B5EF4-FFF2-40B4-BE49-F238E27FC236}">
                <a16:creationId xmlns:a16="http://schemas.microsoft.com/office/drawing/2014/main" id="{24903732-0AAF-4A6E-BF45-682CACF53BAA}"/>
              </a:ext>
            </a:extLst>
          </p:cNvPr>
          <p:cNvSpPr/>
          <p:nvPr/>
        </p:nvSpPr>
        <p:spPr>
          <a:xfrm>
            <a:off x="501553" y="2995646"/>
            <a:ext cx="493883" cy="857250"/>
          </a:xfrm>
          <a:prstGeom prst="cube">
            <a:avLst>
              <a:gd name="adj" fmla="val 57649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ube 10">
            <a:extLst>
              <a:ext uri="{FF2B5EF4-FFF2-40B4-BE49-F238E27FC236}">
                <a16:creationId xmlns:a16="http://schemas.microsoft.com/office/drawing/2014/main" id="{FE98715C-5663-4A47-B4E9-FB23926115F9}"/>
              </a:ext>
            </a:extLst>
          </p:cNvPr>
          <p:cNvSpPr/>
          <p:nvPr/>
        </p:nvSpPr>
        <p:spPr>
          <a:xfrm>
            <a:off x="1656843" y="2995646"/>
            <a:ext cx="366576" cy="852028"/>
          </a:xfrm>
          <a:prstGeom prst="cube">
            <a:avLst>
              <a:gd name="adj" fmla="val 83372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77">
            <a:extLst>
              <a:ext uri="{FF2B5EF4-FFF2-40B4-BE49-F238E27FC236}">
                <a16:creationId xmlns:a16="http://schemas.microsoft.com/office/drawing/2014/main" id="{6018DDC4-0A87-4672-875A-0D5B76DC25F4}"/>
              </a:ext>
            </a:extLst>
          </p:cNvPr>
          <p:cNvGrpSpPr/>
          <p:nvPr/>
        </p:nvGrpSpPr>
        <p:grpSpPr>
          <a:xfrm>
            <a:off x="3432747" y="1805321"/>
            <a:ext cx="192375" cy="692138"/>
            <a:chOff x="10896600" y="957307"/>
            <a:chExt cx="323873" cy="1371600"/>
          </a:xfrm>
        </p:grpSpPr>
        <p:sp>
          <p:nvSpPr>
            <p:cNvPr id="13" name="矩形: 圆角 26">
              <a:extLst>
                <a:ext uri="{FF2B5EF4-FFF2-40B4-BE49-F238E27FC236}">
                  <a16:creationId xmlns:a16="http://schemas.microsoft.com/office/drawing/2014/main" id="{5C058B01-B475-463C-9C0A-989671C28D37}"/>
                </a:ext>
              </a:extLst>
            </p:cNvPr>
            <p:cNvSpPr/>
            <p:nvPr/>
          </p:nvSpPr>
          <p:spPr>
            <a:xfrm>
              <a:off x="10896600" y="957307"/>
              <a:ext cx="323873" cy="1371600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rtlCol="0" anchor="ctr"/>
            <a:lstStyle/>
            <a:p>
              <a:pPr algn="ctr"/>
              <a:endParaRPr lang="en-AU" altLang="zh-CN" sz="5400" dirty="0">
                <a:solidFill>
                  <a:schemeClr val="tx1"/>
                </a:solidFill>
              </a:endParaRPr>
            </a:p>
          </p:txBody>
        </p:sp>
        <p:sp>
          <p:nvSpPr>
            <p:cNvPr id="14" name="椭圆 27">
              <a:extLst>
                <a:ext uri="{FF2B5EF4-FFF2-40B4-BE49-F238E27FC236}">
                  <a16:creationId xmlns:a16="http://schemas.microsoft.com/office/drawing/2014/main" id="{5675FAA8-A7B3-4BE2-B00F-E91498D89AA9}"/>
                </a:ext>
              </a:extLst>
            </p:cNvPr>
            <p:cNvSpPr/>
            <p:nvPr/>
          </p:nvSpPr>
          <p:spPr>
            <a:xfrm>
              <a:off x="10977536" y="1007133"/>
              <a:ext cx="162000" cy="161251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5" name="椭圆 28">
              <a:extLst>
                <a:ext uri="{FF2B5EF4-FFF2-40B4-BE49-F238E27FC236}">
                  <a16:creationId xmlns:a16="http://schemas.microsoft.com/office/drawing/2014/main" id="{EC944FD1-0295-4DA8-ABC9-46C883C60165}"/>
                </a:ext>
              </a:extLst>
            </p:cNvPr>
            <p:cNvSpPr/>
            <p:nvPr/>
          </p:nvSpPr>
          <p:spPr>
            <a:xfrm>
              <a:off x="10977536" y="1218210"/>
              <a:ext cx="162000" cy="161251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6" name="椭圆 29">
              <a:extLst>
                <a:ext uri="{FF2B5EF4-FFF2-40B4-BE49-F238E27FC236}">
                  <a16:creationId xmlns:a16="http://schemas.microsoft.com/office/drawing/2014/main" id="{A1B09795-8C34-47E2-8D15-F803D854E1DB}"/>
                </a:ext>
              </a:extLst>
            </p:cNvPr>
            <p:cNvSpPr/>
            <p:nvPr/>
          </p:nvSpPr>
          <p:spPr>
            <a:xfrm>
              <a:off x="10977536" y="1430744"/>
              <a:ext cx="162000" cy="161251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7" name="椭圆 30">
              <a:extLst>
                <a:ext uri="{FF2B5EF4-FFF2-40B4-BE49-F238E27FC236}">
                  <a16:creationId xmlns:a16="http://schemas.microsoft.com/office/drawing/2014/main" id="{CDE34A74-0CC6-4257-ACD6-D3DCB99DB311}"/>
                </a:ext>
              </a:extLst>
            </p:cNvPr>
            <p:cNvSpPr/>
            <p:nvPr/>
          </p:nvSpPr>
          <p:spPr>
            <a:xfrm>
              <a:off x="10979452" y="2111944"/>
              <a:ext cx="162000" cy="161251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8" name="矩形 31">
            <a:extLst>
              <a:ext uri="{FF2B5EF4-FFF2-40B4-BE49-F238E27FC236}">
                <a16:creationId xmlns:a16="http://schemas.microsoft.com/office/drawing/2014/main" id="{003198FC-2DE6-4877-899E-00CF003FADBA}"/>
              </a:ext>
            </a:extLst>
          </p:cNvPr>
          <p:cNvSpPr/>
          <p:nvPr/>
        </p:nvSpPr>
        <p:spPr>
          <a:xfrm rot="5400000">
            <a:off x="3348719" y="2051813"/>
            <a:ext cx="4911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altLang="zh-CN" sz="2000" dirty="0"/>
              <a:t>…</a:t>
            </a:r>
            <a:endParaRPr lang="zh-CN" altLang="en-US" sz="800" dirty="0"/>
          </a:p>
        </p:txBody>
      </p:sp>
      <p:sp>
        <p:nvSpPr>
          <p:cNvPr id="19" name="矩形 114">
            <a:extLst>
              <a:ext uri="{FF2B5EF4-FFF2-40B4-BE49-F238E27FC236}">
                <a16:creationId xmlns:a16="http://schemas.microsoft.com/office/drawing/2014/main" id="{9E311A1E-DCEB-43A4-B1CB-51DFA1DCD6E2}"/>
              </a:ext>
            </a:extLst>
          </p:cNvPr>
          <p:cNvSpPr/>
          <p:nvPr/>
        </p:nvSpPr>
        <p:spPr>
          <a:xfrm>
            <a:off x="3041983" y="1516650"/>
            <a:ext cx="10724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/>
              <a:t>Classification</a:t>
            </a:r>
            <a:endParaRPr lang="zh-CN" altLang="en-US" sz="12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B766E96-1677-4DC8-9198-55A0D26281F7}"/>
              </a:ext>
            </a:extLst>
          </p:cNvPr>
          <p:cNvSpPr/>
          <p:nvPr/>
        </p:nvSpPr>
        <p:spPr>
          <a:xfrm>
            <a:off x="1696089" y="1713355"/>
            <a:ext cx="117485" cy="89793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396EC06-1DFA-4827-9C92-EF2A09766D8C}"/>
              </a:ext>
            </a:extLst>
          </p:cNvPr>
          <p:cNvSpPr/>
          <p:nvPr/>
        </p:nvSpPr>
        <p:spPr>
          <a:xfrm>
            <a:off x="2545237" y="1828181"/>
            <a:ext cx="117485" cy="66863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2728055-4B0F-4D3D-BA69-C66E2F3EBB36}"/>
              </a:ext>
            </a:extLst>
          </p:cNvPr>
          <p:cNvSpPr/>
          <p:nvPr/>
        </p:nvSpPr>
        <p:spPr>
          <a:xfrm>
            <a:off x="2545237" y="3087343"/>
            <a:ext cx="117485" cy="66863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77">
            <a:extLst>
              <a:ext uri="{FF2B5EF4-FFF2-40B4-BE49-F238E27FC236}">
                <a16:creationId xmlns:a16="http://schemas.microsoft.com/office/drawing/2014/main" id="{AB441BCC-A756-417B-A830-FB91FBB67758}"/>
              </a:ext>
            </a:extLst>
          </p:cNvPr>
          <p:cNvGrpSpPr/>
          <p:nvPr/>
        </p:nvGrpSpPr>
        <p:grpSpPr>
          <a:xfrm>
            <a:off x="3432747" y="3073213"/>
            <a:ext cx="192375" cy="692138"/>
            <a:chOff x="10896600" y="957307"/>
            <a:chExt cx="323873" cy="1371600"/>
          </a:xfrm>
        </p:grpSpPr>
        <p:sp>
          <p:nvSpPr>
            <p:cNvPr id="24" name="矩形: 圆角 26">
              <a:extLst>
                <a:ext uri="{FF2B5EF4-FFF2-40B4-BE49-F238E27FC236}">
                  <a16:creationId xmlns:a16="http://schemas.microsoft.com/office/drawing/2014/main" id="{11EE7F96-148B-4571-912A-6941DE8A430A}"/>
                </a:ext>
              </a:extLst>
            </p:cNvPr>
            <p:cNvSpPr/>
            <p:nvPr/>
          </p:nvSpPr>
          <p:spPr>
            <a:xfrm>
              <a:off x="10896600" y="957307"/>
              <a:ext cx="323873" cy="1371600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rtlCol="0" anchor="ctr"/>
            <a:lstStyle/>
            <a:p>
              <a:pPr algn="ctr"/>
              <a:endParaRPr lang="en-AU" altLang="zh-CN" sz="5400" dirty="0">
                <a:solidFill>
                  <a:schemeClr val="tx1"/>
                </a:solidFill>
              </a:endParaRPr>
            </a:p>
          </p:txBody>
        </p:sp>
        <p:sp>
          <p:nvSpPr>
            <p:cNvPr id="25" name="椭圆 27">
              <a:extLst>
                <a:ext uri="{FF2B5EF4-FFF2-40B4-BE49-F238E27FC236}">
                  <a16:creationId xmlns:a16="http://schemas.microsoft.com/office/drawing/2014/main" id="{9B0B6D2D-AFCD-4A69-ADB8-CA8CAB810229}"/>
                </a:ext>
              </a:extLst>
            </p:cNvPr>
            <p:cNvSpPr/>
            <p:nvPr/>
          </p:nvSpPr>
          <p:spPr>
            <a:xfrm>
              <a:off x="10977536" y="1007133"/>
              <a:ext cx="162000" cy="161251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6" name="椭圆 28">
              <a:extLst>
                <a:ext uri="{FF2B5EF4-FFF2-40B4-BE49-F238E27FC236}">
                  <a16:creationId xmlns:a16="http://schemas.microsoft.com/office/drawing/2014/main" id="{0F02222D-CC86-47CE-A606-CCB1A71FB5E3}"/>
                </a:ext>
              </a:extLst>
            </p:cNvPr>
            <p:cNvSpPr/>
            <p:nvPr/>
          </p:nvSpPr>
          <p:spPr>
            <a:xfrm>
              <a:off x="10977536" y="1218210"/>
              <a:ext cx="162000" cy="161251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7" name="椭圆 29">
              <a:extLst>
                <a:ext uri="{FF2B5EF4-FFF2-40B4-BE49-F238E27FC236}">
                  <a16:creationId xmlns:a16="http://schemas.microsoft.com/office/drawing/2014/main" id="{BC295CED-17C8-43DD-AB67-83933820BCC8}"/>
                </a:ext>
              </a:extLst>
            </p:cNvPr>
            <p:cNvSpPr/>
            <p:nvPr/>
          </p:nvSpPr>
          <p:spPr>
            <a:xfrm>
              <a:off x="10977536" y="1430744"/>
              <a:ext cx="162000" cy="161251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8" name="椭圆 30">
              <a:extLst>
                <a:ext uri="{FF2B5EF4-FFF2-40B4-BE49-F238E27FC236}">
                  <a16:creationId xmlns:a16="http://schemas.microsoft.com/office/drawing/2014/main" id="{26CC5412-6A82-4490-A29B-7DCF1D0C12B9}"/>
                </a:ext>
              </a:extLst>
            </p:cNvPr>
            <p:cNvSpPr/>
            <p:nvPr/>
          </p:nvSpPr>
          <p:spPr>
            <a:xfrm>
              <a:off x="10979452" y="2111944"/>
              <a:ext cx="162000" cy="161251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29" name="矩形 31">
            <a:extLst>
              <a:ext uri="{FF2B5EF4-FFF2-40B4-BE49-F238E27FC236}">
                <a16:creationId xmlns:a16="http://schemas.microsoft.com/office/drawing/2014/main" id="{997B1E25-5D70-4ACB-A419-5F030DAA9E63}"/>
              </a:ext>
            </a:extLst>
          </p:cNvPr>
          <p:cNvSpPr/>
          <p:nvPr/>
        </p:nvSpPr>
        <p:spPr>
          <a:xfrm rot="5400000">
            <a:off x="3348719" y="3319705"/>
            <a:ext cx="4911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altLang="zh-CN" sz="2000" dirty="0"/>
              <a:t>…</a:t>
            </a:r>
            <a:endParaRPr lang="zh-CN" altLang="en-US" sz="800" dirty="0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B636F21-D7D7-45B4-BBC4-8870005D1282}"/>
              </a:ext>
            </a:extLst>
          </p:cNvPr>
          <p:cNvCxnSpPr>
            <a:cxnSpLocks/>
          </p:cNvCxnSpPr>
          <p:nvPr/>
        </p:nvCxnSpPr>
        <p:spPr>
          <a:xfrm>
            <a:off x="1075662" y="2182665"/>
            <a:ext cx="532158" cy="0"/>
          </a:xfrm>
          <a:prstGeom prst="line">
            <a:avLst/>
          </a:prstGeom>
          <a:ln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F6844AC-7EE2-42D2-8584-175C1F218B4B}"/>
              </a:ext>
            </a:extLst>
          </p:cNvPr>
          <p:cNvCxnSpPr>
            <a:cxnSpLocks/>
          </p:cNvCxnSpPr>
          <p:nvPr/>
        </p:nvCxnSpPr>
        <p:spPr>
          <a:xfrm>
            <a:off x="1929102" y="2182665"/>
            <a:ext cx="532158" cy="0"/>
          </a:xfrm>
          <a:prstGeom prst="line">
            <a:avLst/>
          </a:prstGeom>
          <a:ln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B210A01-E493-4718-AD05-04514541F673}"/>
              </a:ext>
            </a:extLst>
          </p:cNvPr>
          <p:cNvCxnSpPr>
            <a:cxnSpLocks/>
          </p:cNvCxnSpPr>
          <p:nvPr/>
        </p:nvCxnSpPr>
        <p:spPr>
          <a:xfrm>
            <a:off x="1068663" y="3404455"/>
            <a:ext cx="532158" cy="0"/>
          </a:xfrm>
          <a:prstGeom prst="line">
            <a:avLst/>
          </a:prstGeom>
          <a:ln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570AB83-BEA9-490F-B9BF-F84AC5D62DDF}"/>
              </a:ext>
            </a:extLst>
          </p:cNvPr>
          <p:cNvCxnSpPr>
            <a:cxnSpLocks/>
          </p:cNvCxnSpPr>
          <p:nvPr/>
        </p:nvCxnSpPr>
        <p:spPr>
          <a:xfrm>
            <a:off x="1922103" y="3404455"/>
            <a:ext cx="532158" cy="0"/>
          </a:xfrm>
          <a:prstGeom prst="line">
            <a:avLst/>
          </a:prstGeom>
          <a:ln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矩形 114">
            <a:extLst>
              <a:ext uri="{FF2B5EF4-FFF2-40B4-BE49-F238E27FC236}">
                <a16:creationId xmlns:a16="http://schemas.microsoft.com/office/drawing/2014/main" id="{09900F1C-6E61-49BC-9127-177482531B17}"/>
              </a:ext>
            </a:extLst>
          </p:cNvPr>
          <p:cNvSpPr/>
          <p:nvPr/>
        </p:nvSpPr>
        <p:spPr>
          <a:xfrm>
            <a:off x="1113937" y="1926988"/>
            <a:ext cx="49388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/>
              <a:t>GAP</a:t>
            </a:r>
            <a:endParaRPr lang="zh-CN" altLang="en-US" sz="1200" dirty="0"/>
          </a:p>
        </p:txBody>
      </p:sp>
      <p:sp>
        <p:nvSpPr>
          <p:cNvPr id="38" name="矩形 114">
            <a:extLst>
              <a:ext uri="{FF2B5EF4-FFF2-40B4-BE49-F238E27FC236}">
                <a16:creationId xmlns:a16="http://schemas.microsoft.com/office/drawing/2014/main" id="{AE444747-0232-45F5-8919-F5630DC09553}"/>
              </a:ext>
            </a:extLst>
          </p:cNvPr>
          <p:cNvSpPr/>
          <p:nvPr/>
        </p:nvSpPr>
        <p:spPr>
          <a:xfrm>
            <a:off x="2012276" y="1943066"/>
            <a:ext cx="49388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/>
              <a:t>FC</a:t>
            </a:r>
            <a:endParaRPr lang="zh-CN" altLang="en-US" sz="1200" dirty="0"/>
          </a:p>
        </p:txBody>
      </p:sp>
      <p:sp>
        <p:nvSpPr>
          <p:cNvPr id="39" name="矩形 114">
            <a:extLst>
              <a:ext uri="{FF2B5EF4-FFF2-40B4-BE49-F238E27FC236}">
                <a16:creationId xmlns:a16="http://schemas.microsoft.com/office/drawing/2014/main" id="{99F5DC18-9CD3-4189-AF55-96D2A1E0419E}"/>
              </a:ext>
            </a:extLst>
          </p:cNvPr>
          <p:cNvSpPr/>
          <p:nvPr/>
        </p:nvSpPr>
        <p:spPr>
          <a:xfrm>
            <a:off x="958231" y="3140284"/>
            <a:ext cx="88847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/>
              <a:t>Conv 1x1</a:t>
            </a:r>
            <a:endParaRPr lang="zh-CN" altLang="en-US" sz="1200" dirty="0"/>
          </a:p>
        </p:txBody>
      </p:sp>
      <p:sp>
        <p:nvSpPr>
          <p:cNvPr id="40" name="矩形 114">
            <a:extLst>
              <a:ext uri="{FF2B5EF4-FFF2-40B4-BE49-F238E27FC236}">
                <a16:creationId xmlns:a16="http://schemas.microsoft.com/office/drawing/2014/main" id="{E4A3ECFC-DE2B-494B-8BBC-9EEFE0450B4F}"/>
              </a:ext>
            </a:extLst>
          </p:cNvPr>
          <p:cNvSpPr/>
          <p:nvPr/>
        </p:nvSpPr>
        <p:spPr>
          <a:xfrm>
            <a:off x="2027316" y="3140284"/>
            <a:ext cx="49388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/>
              <a:t>GAP</a:t>
            </a:r>
            <a:endParaRPr lang="zh-CN" altLang="en-US" sz="1200" dirty="0"/>
          </a:p>
        </p:txBody>
      </p:sp>
      <p:pic>
        <p:nvPicPr>
          <p:cNvPr id="41" name="图片 98">
            <a:extLst>
              <a:ext uri="{FF2B5EF4-FFF2-40B4-BE49-F238E27FC236}">
                <a16:creationId xmlns:a16="http://schemas.microsoft.com/office/drawing/2014/main" id="{C73207B0-C4F3-4A66-B33E-DB317F2E61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9781" y="2436834"/>
            <a:ext cx="645741" cy="645050"/>
          </a:xfrm>
          <a:prstGeom prst="rect">
            <a:avLst/>
          </a:prstGeom>
        </p:spPr>
      </p:pic>
      <p:pic>
        <p:nvPicPr>
          <p:cNvPr id="42" name="图片 98">
            <a:extLst>
              <a:ext uri="{FF2B5EF4-FFF2-40B4-BE49-F238E27FC236}">
                <a16:creationId xmlns:a16="http://schemas.microsoft.com/office/drawing/2014/main" id="{C230E460-7174-420E-BE17-4357C1570E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8024" y="3676627"/>
            <a:ext cx="645741" cy="645050"/>
          </a:xfrm>
          <a:prstGeom prst="rect">
            <a:avLst/>
          </a:prstGeom>
        </p:spPr>
      </p:pic>
      <p:cxnSp>
        <p:nvCxnSpPr>
          <p:cNvPr id="44" name="Connector: Elbow 43">
            <a:extLst>
              <a:ext uri="{FF2B5EF4-FFF2-40B4-BE49-F238E27FC236}">
                <a16:creationId xmlns:a16="http://schemas.microsoft.com/office/drawing/2014/main" id="{054FAA4F-5EEC-405C-87B7-8F951C21A427}"/>
              </a:ext>
            </a:extLst>
          </p:cNvPr>
          <p:cNvCxnSpPr>
            <a:cxnSpLocks/>
            <a:stCxn id="9" idx="3"/>
            <a:endCxn id="48" idx="2"/>
          </p:cNvCxnSpPr>
          <p:nvPr/>
        </p:nvCxnSpPr>
        <p:spPr>
          <a:xfrm rot="16200000" flipH="1">
            <a:off x="1478713" y="1738711"/>
            <a:ext cx="148069" cy="1893225"/>
          </a:xfrm>
          <a:prstGeom prst="bentConnector2">
            <a:avLst/>
          </a:prstGeom>
          <a:ln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AA04A8AC-42E5-4899-9C2D-D72E337EB636}"/>
              </a:ext>
            </a:extLst>
          </p:cNvPr>
          <p:cNvCxnSpPr>
            <a:cxnSpLocks/>
          </p:cNvCxnSpPr>
          <p:nvPr/>
        </p:nvCxnSpPr>
        <p:spPr>
          <a:xfrm>
            <a:off x="2775904" y="2182665"/>
            <a:ext cx="532158" cy="0"/>
          </a:xfrm>
          <a:prstGeom prst="line">
            <a:avLst/>
          </a:prstGeom>
          <a:ln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6B0CA73D-1575-4CCE-8110-BBCB2CE49E6B}"/>
              </a:ext>
            </a:extLst>
          </p:cNvPr>
          <p:cNvCxnSpPr>
            <a:cxnSpLocks/>
          </p:cNvCxnSpPr>
          <p:nvPr/>
        </p:nvCxnSpPr>
        <p:spPr>
          <a:xfrm>
            <a:off x="2775904" y="3417283"/>
            <a:ext cx="532158" cy="0"/>
          </a:xfrm>
          <a:prstGeom prst="line">
            <a:avLst/>
          </a:prstGeom>
          <a:ln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8" name="Flowchart: Summing Junction 47">
            <a:extLst>
              <a:ext uri="{FF2B5EF4-FFF2-40B4-BE49-F238E27FC236}">
                <a16:creationId xmlns:a16="http://schemas.microsoft.com/office/drawing/2014/main" id="{5FE75CED-0B36-4E1D-B24F-E52A214666B3}"/>
              </a:ext>
            </a:extLst>
          </p:cNvPr>
          <p:cNvSpPr/>
          <p:nvPr/>
        </p:nvSpPr>
        <p:spPr>
          <a:xfrm>
            <a:off x="2499360" y="2653743"/>
            <a:ext cx="211231" cy="211231"/>
          </a:xfrm>
          <a:prstGeom prst="flowChartSummingJunction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5A6F38DC-84D7-466D-91EB-BBE42F2CCFAD}"/>
              </a:ext>
            </a:extLst>
          </p:cNvPr>
          <p:cNvCxnSpPr>
            <a:cxnSpLocks/>
            <a:stCxn id="21" idx="2"/>
            <a:endCxn id="48" idx="0"/>
          </p:cNvCxnSpPr>
          <p:nvPr/>
        </p:nvCxnSpPr>
        <p:spPr>
          <a:xfrm>
            <a:off x="2603980" y="2496815"/>
            <a:ext cx="996" cy="156928"/>
          </a:xfrm>
          <a:prstGeom prst="line">
            <a:avLst/>
          </a:prstGeom>
          <a:ln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8441F24E-365B-436A-A481-A875E6BF58E8}"/>
              </a:ext>
            </a:extLst>
          </p:cNvPr>
          <p:cNvCxnSpPr>
            <a:cxnSpLocks/>
            <a:stCxn id="48" idx="6"/>
            <a:endCxn id="41" idx="1"/>
          </p:cNvCxnSpPr>
          <p:nvPr/>
        </p:nvCxnSpPr>
        <p:spPr>
          <a:xfrm>
            <a:off x="2710591" y="2759359"/>
            <a:ext cx="979190" cy="0"/>
          </a:xfrm>
          <a:prstGeom prst="line">
            <a:avLst/>
          </a:prstGeom>
          <a:ln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Connector: Elbow 55">
            <a:extLst>
              <a:ext uri="{FF2B5EF4-FFF2-40B4-BE49-F238E27FC236}">
                <a16:creationId xmlns:a16="http://schemas.microsoft.com/office/drawing/2014/main" id="{A794AF89-EAD9-4314-A35D-B9B278BE2A20}"/>
              </a:ext>
            </a:extLst>
          </p:cNvPr>
          <p:cNvCxnSpPr>
            <a:cxnSpLocks/>
            <a:stCxn id="11" idx="3"/>
            <a:endCxn id="42" idx="1"/>
          </p:cNvCxnSpPr>
          <p:nvPr/>
        </p:nvCxnSpPr>
        <p:spPr>
          <a:xfrm rot="16200000" flipH="1">
            <a:off x="2611933" y="2923061"/>
            <a:ext cx="151478" cy="2000704"/>
          </a:xfrm>
          <a:prstGeom prst="bentConnector2">
            <a:avLst/>
          </a:prstGeom>
          <a:ln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15ED0484-B97E-4EA4-8C2D-83207883713B}"/>
              </a:ext>
            </a:extLst>
          </p:cNvPr>
          <p:cNvSpPr txBox="1"/>
          <p:nvPr/>
        </p:nvSpPr>
        <p:spPr>
          <a:xfrm rot="16200000">
            <a:off x="80924" y="1838726"/>
            <a:ext cx="6383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CAM</a:t>
            </a:r>
          </a:p>
          <a:p>
            <a:endParaRPr lang="en-US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0DFEA43-55D5-4B60-A205-C5538EDC2D96}"/>
              </a:ext>
            </a:extLst>
          </p:cNvPr>
          <p:cNvSpPr txBox="1"/>
          <p:nvPr/>
        </p:nvSpPr>
        <p:spPr>
          <a:xfrm rot="16200000">
            <a:off x="93893" y="3240286"/>
            <a:ext cx="6247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Ours</a:t>
            </a:r>
          </a:p>
          <a:p>
            <a:endParaRPr lang="en-US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A685FEA2-2D39-403A-AE18-1077BECF5CE9}"/>
              </a:ext>
            </a:extLst>
          </p:cNvPr>
          <p:cNvSpPr/>
          <p:nvPr/>
        </p:nvSpPr>
        <p:spPr>
          <a:xfrm>
            <a:off x="3348643" y="4362581"/>
            <a:ext cx="58563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Adversarial Complementary Learning for Weakly Supervised Object Localization. CVPR 2018 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32E9316-06F8-46F1-958D-97680FC273EE}"/>
              </a:ext>
            </a:extLst>
          </p:cNvPr>
          <p:cNvSpPr txBox="1"/>
          <p:nvPr/>
        </p:nvSpPr>
        <p:spPr>
          <a:xfrm>
            <a:off x="3727374" y="1073071"/>
            <a:ext cx="1586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Revisiting CAM</a:t>
            </a:r>
          </a:p>
        </p:txBody>
      </p:sp>
    </p:spTree>
    <p:extLst>
      <p:ext uri="{BB962C8B-B14F-4D97-AF65-F5344CB8AC3E}">
        <p14:creationId xmlns:p14="http://schemas.microsoft.com/office/powerpoint/2010/main" val="3328126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E9430-8C02-4CE4-B441-10B6F8E57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Adversarial Complementary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23122-65E8-42A9-BC37-80FECEF04A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5680" y="1102609"/>
            <a:ext cx="2804160" cy="4203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Detailed Framework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0E0E295-95E7-4B95-90B3-6DB3A1BEE6CA}"/>
              </a:ext>
            </a:extLst>
          </p:cNvPr>
          <p:cNvSpPr/>
          <p:nvPr/>
        </p:nvSpPr>
        <p:spPr>
          <a:xfrm>
            <a:off x="3348643" y="4362581"/>
            <a:ext cx="58563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Adversarial Complementary Learning for Weakly Supervised Object Localization. CVPR 2018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511064-957C-47DD-A0AE-6BAB9BE56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3189" y="1419508"/>
            <a:ext cx="6434549" cy="2933736"/>
          </a:xfrm>
          <a:prstGeom prst="rect">
            <a:avLst/>
          </a:prstGeom>
        </p:spPr>
      </p:pic>
      <p:grpSp>
        <p:nvGrpSpPr>
          <p:cNvPr id="8" name="组合 115">
            <a:extLst>
              <a:ext uri="{FF2B5EF4-FFF2-40B4-BE49-F238E27FC236}">
                <a16:creationId xmlns:a16="http://schemas.microsoft.com/office/drawing/2014/main" id="{9AD93B64-974B-4F6F-9C23-DBD061E0E911}"/>
              </a:ext>
            </a:extLst>
          </p:cNvPr>
          <p:cNvGrpSpPr/>
          <p:nvPr/>
        </p:nvGrpSpPr>
        <p:grpSpPr>
          <a:xfrm>
            <a:off x="1617045" y="3162691"/>
            <a:ext cx="214044" cy="214526"/>
            <a:chOff x="4574555" y="3435183"/>
            <a:chExt cx="452581" cy="453600"/>
          </a:xfrm>
        </p:grpSpPr>
        <p:sp>
          <p:nvSpPr>
            <p:cNvPr id="9" name="椭圆 111">
              <a:extLst>
                <a:ext uri="{FF2B5EF4-FFF2-40B4-BE49-F238E27FC236}">
                  <a16:creationId xmlns:a16="http://schemas.microsoft.com/office/drawing/2014/main" id="{9409BD35-769F-45AD-A72B-E31337F71316}"/>
                </a:ext>
              </a:extLst>
            </p:cNvPr>
            <p:cNvSpPr/>
            <p:nvPr/>
          </p:nvSpPr>
          <p:spPr>
            <a:xfrm>
              <a:off x="4574555" y="3435183"/>
              <a:ext cx="452581" cy="4536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cxnSp>
          <p:nvCxnSpPr>
            <p:cNvPr id="10" name="直接连接符 112">
              <a:extLst>
                <a:ext uri="{FF2B5EF4-FFF2-40B4-BE49-F238E27FC236}">
                  <a16:creationId xmlns:a16="http://schemas.microsoft.com/office/drawing/2014/main" id="{38338618-C12C-427B-829B-DB173B28921E}"/>
                </a:ext>
              </a:extLst>
            </p:cNvPr>
            <p:cNvCxnSpPr>
              <a:stCxn id="9" idx="2"/>
              <a:endCxn id="9" idx="6"/>
            </p:cNvCxnSpPr>
            <p:nvPr/>
          </p:nvCxnSpPr>
          <p:spPr>
            <a:xfrm>
              <a:off x="4574555" y="3661983"/>
              <a:ext cx="452581" cy="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组合 104">
            <a:extLst>
              <a:ext uri="{FF2B5EF4-FFF2-40B4-BE49-F238E27FC236}">
                <a16:creationId xmlns:a16="http://schemas.microsoft.com/office/drawing/2014/main" id="{EC578859-1B3D-4725-A355-219FD8467152}"/>
              </a:ext>
            </a:extLst>
          </p:cNvPr>
          <p:cNvGrpSpPr>
            <a:grpSpLocks/>
          </p:cNvGrpSpPr>
          <p:nvPr/>
        </p:nvGrpSpPr>
        <p:grpSpPr>
          <a:xfrm>
            <a:off x="1617044" y="3590363"/>
            <a:ext cx="216145" cy="216145"/>
            <a:chOff x="6823906" y="2045345"/>
            <a:chExt cx="452581" cy="453600"/>
          </a:xfrm>
          <a:solidFill>
            <a:schemeClr val="bg1"/>
          </a:solidFill>
        </p:grpSpPr>
        <p:sp>
          <p:nvSpPr>
            <p:cNvPr id="12" name="椭圆 97">
              <a:extLst>
                <a:ext uri="{FF2B5EF4-FFF2-40B4-BE49-F238E27FC236}">
                  <a16:creationId xmlns:a16="http://schemas.microsoft.com/office/drawing/2014/main" id="{FA7576CC-D07B-4E55-AE8B-B0197E4AEB5E}"/>
                </a:ext>
              </a:extLst>
            </p:cNvPr>
            <p:cNvSpPr/>
            <p:nvPr/>
          </p:nvSpPr>
          <p:spPr>
            <a:xfrm>
              <a:off x="6823906" y="2045345"/>
              <a:ext cx="452581" cy="4536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cxnSp>
          <p:nvCxnSpPr>
            <p:cNvPr id="13" name="连接符: 肘形 103">
              <a:extLst>
                <a:ext uri="{FF2B5EF4-FFF2-40B4-BE49-F238E27FC236}">
                  <a16:creationId xmlns:a16="http://schemas.microsoft.com/office/drawing/2014/main" id="{CCB28B73-BBBC-4266-B116-20C1504FA239}"/>
                </a:ext>
              </a:extLst>
            </p:cNvPr>
            <p:cNvCxnSpPr/>
            <p:nvPr/>
          </p:nvCxnSpPr>
          <p:spPr>
            <a:xfrm flipV="1">
              <a:off x="6934741" y="2202872"/>
              <a:ext cx="230909" cy="138545"/>
            </a:xfrm>
            <a:prstGeom prst="bentConnector3">
              <a:avLst/>
            </a:prstGeom>
            <a:grpFill/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5F515607-883E-484F-8F9B-3E0EA33D0BDC}"/>
              </a:ext>
            </a:extLst>
          </p:cNvPr>
          <p:cNvSpPr txBox="1"/>
          <p:nvPr/>
        </p:nvSpPr>
        <p:spPr>
          <a:xfrm>
            <a:off x="1886122" y="3116065"/>
            <a:ext cx="7100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Erasing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D12AD7-B993-442C-B3C0-6B4E7BD7D7D4}"/>
              </a:ext>
            </a:extLst>
          </p:cNvPr>
          <p:cNvSpPr txBox="1"/>
          <p:nvPr/>
        </p:nvSpPr>
        <p:spPr>
          <a:xfrm>
            <a:off x="1886122" y="3545050"/>
            <a:ext cx="11344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Thresholding</a:t>
            </a:r>
          </a:p>
        </p:txBody>
      </p:sp>
    </p:spTree>
    <p:extLst>
      <p:ext uri="{BB962C8B-B14F-4D97-AF65-F5344CB8AC3E}">
        <p14:creationId xmlns:p14="http://schemas.microsoft.com/office/powerpoint/2010/main" val="33080894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E9430-8C02-4CE4-B441-10B6F8E57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Adversarial Complementary Learning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0E0E295-95E7-4B95-90B3-6DB3A1BEE6CA}"/>
              </a:ext>
            </a:extLst>
          </p:cNvPr>
          <p:cNvSpPr/>
          <p:nvPr/>
        </p:nvSpPr>
        <p:spPr>
          <a:xfrm>
            <a:off x="3348643" y="4362581"/>
            <a:ext cx="58563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Adversarial Complementary Learning for Weakly Supervised Object Localization. CVPR 2018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2E0F0B-F383-4485-A262-D5DDCA2224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124" y="1063229"/>
            <a:ext cx="7268901" cy="3320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0454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F763D-4477-413B-B6EE-A66985EC1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Adversarial Complementary Learning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20AEB6-71DE-43AD-AAB9-A7397D5FE0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094" y="1394791"/>
            <a:ext cx="7980747" cy="302925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9C739E5-A3AF-46E6-9A67-04F604647512}"/>
              </a:ext>
            </a:extLst>
          </p:cNvPr>
          <p:cNvSpPr/>
          <p:nvPr/>
        </p:nvSpPr>
        <p:spPr>
          <a:xfrm>
            <a:off x="3468397" y="1115888"/>
            <a:ext cx="26661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Localization Comparison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6C8B08-12C1-43D3-A2B1-3B4DC421BEA9}"/>
              </a:ext>
            </a:extLst>
          </p:cNvPr>
          <p:cNvSpPr/>
          <p:nvPr/>
        </p:nvSpPr>
        <p:spPr>
          <a:xfrm>
            <a:off x="3348643" y="4362581"/>
            <a:ext cx="58563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Adversarial Complementary Learning for Weakly Supervised Object Localization. CVPR 2018 </a:t>
            </a:r>
          </a:p>
        </p:txBody>
      </p:sp>
    </p:spTree>
    <p:extLst>
      <p:ext uri="{BB962C8B-B14F-4D97-AF65-F5344CB8AC3E}">
        <p14:creationId xmlns:p14="http://schemas.microsoft.com/office/powerpoint/2010/main" val="20656605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表格 13">
            <a:extLst>
              <a:ext uri="{FF2B5EF4-FFF2-40B4-BE49-F238E27FC236}">
                <a16:creationId xmlns:a16="http://schemas.microsoft.com/office/drawing/2014/main" id="{42802146-9B41-457C-9CF6-249353151F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0035843"/>
              </p:ext>
            </p:extLst>
          </p:nvPr>
        </p:nvGraphicFramePr>
        <p:xfrm>
          <a:off x="2620480" y="1582141"/>
          <a:ext cx="4038600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3306">
                  <a:extLst>
                    <a:ext uri="{9D8B030D-6E8A-4147-A177-3AD203B41FA5}">
                      <a16:colId xmlns:a16="http://schemas.microsoft.com/office/drawing/2014/main" val="2832643569"/>
                    </a:ext>
                  </a:extLst>
                </a:gridCol>
                <a:gridCol w="883920">
                  <a:extLst>
                    <a:ext uri="{9D8B030D-6E8A-4147-A177-3AD203B41FA5}">
                      <a16:colId xmlns:a16="http://schemas.microsoft.com/office/drawing/2014/main" val="1748214772"/>
                    </a:ext>
                  </a:extLst>
                </a:gridCol>
                <a:gridCol w="891374">
                  <a:extLst>
                    <a:ext uri="{9D8B030D-6E8A-4147-A177-3AD203B41FA5}">
                      <a16:colId xmlns:a16="http://schemas.microsoft.com/office/drawing/2014/main" val="4166537903"/>
                    </a:ext>
                  </a:extLst>
                </a:gridCol>
              </a:tblGrid>
              <a:tr h="159226"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Methods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Top-1 err.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Top-5 err.</a:t>
                      </a:r>
                      <a:endParaRPr lang="zh-CN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013851"/>
                  </a:ext>
                </a:extLst>
              </a:tr>
              <a:tr h="159226"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Backprop on </a:t>
                      </a:r>
                      <a:r>
                        <a:rPr lang="en-US" altLang="zh-CN" sz="1200" dirty="0" err="1"/>
                        <a:t>GoogleLeNet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61.31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50.55</a:t>
                      </a:r>
                      <a:endParaRPr lang="zh-CN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992902"/>
                  </a:ext>
                </a:extLst>
              </a:tr>
              <a:tr h="15922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 err="1"/>
                        <a:t>GoogLeNet</a:t>
                      </a:r>
                      <a:r>
                        <a:rPr lang="en-US" altLang="zh-CN" sz="1200" dirty="0"/>
                        <a:t>-GAP (CVPR 2016)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56.40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43.00</a:t>
                      </a:r>
                      <a:endParaRPr lang="zh-CN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57252"/>
                  </a:ext>
                </a:extLst>
              </a:tr>
              <a:tr h="15922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/>
                        <a:t>GoogLeNet-HaS-32 (ICCV 2017)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54.53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-</a:t>
                      </a:r>
                      <a:endParaRPr lang="zh-CN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2215967"/>
                  </a:ext>
                </a:extLst>
              </a:tr>
              <a:tr h="15922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 err="1"/>
                        <a:t>GoogLeNet-ACoL</a:t>
                      </a:r>
                      <a:r>
                        <a:rPr lang="en-US" altLang="zh-CN" sz="1200" dirty="0"/>
                        <a:t>(Ours)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53.28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42.58</a:t>
                      </a:r>
                      <a:endParaRPr lang="zh-CN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5452889"/>
                  </a:ext>
                </a:extLst>
              </a:tr>
              <a:tr h="15922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 err="1"/>
                        <a:t>GoogLeNet-ACoL</a:t>
                      </a:r>
                      <a:r>
                        <a:rPr lang="en-US" altLang="zh-CN" sz="1200" dirty="0"/>
                        <a:t>*(Ours)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53.28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35.22</a:t>
                      </a:r>
                      <a:endParaRPr lang="zh-CN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7606839"/>
                  </a:ext>
                </a:extLst>
              </a:tr>
              <a:tr h="15922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dirty="0"/>
                        <a:t>Backprop on </a:t>
                      </a:r>
                      <a:r>
                        <a:rPr lang="en-US" altLang="zh-CN" sz="1200" b="0" dirty="0" err="1"/>
                        <a:t>VGGnet</a:t>
                      </a:r>
                      <a:endParaRPr lang="zh-CN" alt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b="0" dirty="0"/>
                        <a:t>61.12</a:t>
                      </a:r>
                      <a:endParaRPr lang="zh-CN" alt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b="0" dirty="0"/>
                        <a:t>51.46</a:t>
                      </a:r>
                      <a:endParaRPr lang="zh-CN" altLang="en-US" sz="12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8056687"/>
                  </a:ext>
                </a:extLst>
              </a:tr>
              <a:tr h="15922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/>
                        <a:t>VGG-GAP  (CVPR 2016)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57.20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45.14</a:t>
                      </a:r>
                      <a:endParaRPr lang="zh-CN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4053556"/>
                  </a:ext>
                </a:extLst>
              </a:tr>
              <a:tr h="15922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 err="1"/>
                        <a:t>VGGnet-ACoL</a:t>
                      </a:r>
                      <a:r>
                        <a:rPr lang="en-US" altLang="zh-CN" sz="1200" dirty="0"/>
                        <a:t>(Ours)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54.17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40.57</a:t>
                      </a:r>
                      <a:endParaRPr lang="zh-CN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0343113"/>
                  </a:ext>
                </a:extLst>
              </a:tr>
              <a:tr h="15922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 err="1"/>
                        <a:t>VGGnet-ACoL</a:t>
                      </a:r>
                      <a:r>
                        <a:rPr lang="en-US" altLang="zh-CN" sz="1200" dirty="0"/>
                        <a:t>*(Ours)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54.17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36.66</a:t>
                      </a:r>
                      <a:endParaRPr lang="zh-CN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0339950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D23E9430-8C02-4CE4-B441-10B6F8E57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Adversarial Complementary Learning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0E0E295-95E7-4B95-90B3-6DB3A1BEE6CA}"/>
              </a:ext>
            </a:extLst>
          </p:cNvPr>
          <p:cNvSpPr/>
          <p:nvPr/>
        </p:nvSpPr>
        <p:spPr>
          <a:xfrm>
            <a:off x="3348643" y="4362581"/>
            <a:ext cx="58563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Adversarial Complementary Learning for Weakly Supervised Object Localization. CVPR 2018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0F72D8C-E6D8-4E98-8230-E671AEA6EB54}"/>
              </a:ext>
            </a:extLst>
          </p:cNvPr>
          <p:cNvSpPr/>
          <p:nvPr/>
        </p:nvSpPr>
        <p:spPr>
          <a:xfrm>
            <a:off x="2558531" y="1158746"/>
            <a:ext cx="42826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Localization error on ILSVRC validation set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088B34-CF0D-4A19-8DCD-3D2645CFCAEB}"/>
              </a:ext>
            </a:extLst>
          </p:cNvPr>
          <p:cNvSpPr/>
          <p:nvPr/>
        </p:nvSpPr>
        <p:spPr>
          <a:xfrm>
            <a:off x="2620480" y="3784189"/>
            <a:ext cx="4038600" cy="50587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11234D2-B5D0-473F-A5B6-A1D134C179CA}"/>
              </a:ext>
            </a:extLst>
          </p:cNvPr>
          <p:cNvSpPr/>
          <p:nvPr/>
        </p:nvSpPr>
        <p:spPr>
          <a:xfrm>
            <a:off x="2620480" y="2415940"/>
            <a:ext cx="4038600" cy="50587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1D2F699-9320-4AAA-BDED-1113E8389072}"/>
              </a:ext>
            </a:extLst>
          </p:cNvPr>
          <p:cNvCxnSpPr>
            <a:cxnSpLocks/>
            <a:endCxn id="23" idx="0"/>
          </p:cNvCxnSpPr>
          <p:nvPr/>
        </p:nvCxnSpPr>
        <p:spPr>
          <a:xfrm>
            <a:off x="8557260" y="599739"/>
            <a:ext cx="0" cy="1454349"/>
          </a:xfrm>
          <a:prstGeom prst="line">
            <a:avLst/>
          </a:prstGeom>
          <a:ln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FF178223-B2F4-4B49-9D4E-D3BA71917B5E}"/>
              </a:ext>
            </a:extLst>
          </p:cNvPr>
          <p:cNvSpPr/>
          <p:nvPr/>
        </p:nvSpPr>
        <p:spPr>
          <a:xfrm flipV="1">
            <a:off x="8483600" y="566024"/>
            <a:ext cx="137160" cy="137160"/>
          </a:xfrm>
          <a:prstGeom prst="ellipse">
            <a:avLst/>
          </a:prstGeom>
          <a:solidFill>
            <a:schemeClr val="bg1">
              <a:lumMod val="95000"/>
            </a:schemeClr>
          </a:solidFill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文本框 11">
            <a:extLst>
              <a:ext uri="{FF2B5EF4-FFF2-40B4-BE49-F238E27FC236}">
                <a16:creationId xmlns:a16="http://schemas.microsoft.com/office/drawing/2014/main" id="{9AB9C963-75D1-4F27-8423-6744B4FB0DD7}"/>
              </a:ext>
            </a:extLst>
          </p:cNvPr>
          <p:cNvSpPr txBox="1"/>
          <p:nvPr/>
        </p:nvSpPr>
        <p:spPr>
          <a:xfrm>
            <a:off x="8354023" y="205979"/>
            <a:ext cx="8027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/>
              <a:t>Pascal VOC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</a:rPr>
              <a:t>  </a:t>
            </a:r>
          </a:p>
        </p:txBody>
      </p:sp>
      <p:sp>
        <p:nvSpPr>
          <p:cNvPr id="18" name="文本框 11">
            <a:extLst>
              <a:ext uri="{FF2B5EF4-FFF2-40B4-BE49-F238E27FC236}">
                <a16:creationId xmlns:a16="http://schemas.microsoft.com/office/drawing/2014/main" id="{2E71D0F0-8EE2-4EAC-9396-F7451551FC14}"/>
              </a:ext>
            </a:extLst>
          </p:cNvPr>
          <p:cNvSpPr txBox="1"/>
          <p:nvPr/>
        </p:nvSpPr>
        <p:spPr>
          <a:xfrm>
            <a:off x="8605743" y="511493"/>
            <a:ext cx="5509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>
                    <a:lumMod val="65000"/>
                  </a:schemeClr>
                </a:solidFill>
              </a:rPr>
              <a:t>43.2%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4684504-8600-466B-B69A-E5BFD12A1A5C}"/>
              </a:ext>
            </a:extLst>
          </p:cNvPr>
          <p:cNvSpPr/>
          <p:nvPr/>
        </p:nvSpPr>
        <p:spPr>
          <a:xfrm flipV="1">
            <a:off x="8488680" y="1021914"/>
            <a:ext cx="137160" cy="137160"/>
          </a:xfrm>
          <a:prstGeom prst="ellipse">
            <a:avLst/>
          </a:prstGeom>
          <a:solidFill>
            <a:schemeClr val="bg1">
              <a:lumMod val="95000"/>
            </a:schemeClr>
          </a:solidFill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文本框 11">
            <a:extLst>
              <a:ext uri="{FF2B5EF4-FFF2-40B4-BE49-F238E27FC236}">
                <a16:creationId xmlns:a16="http://schemas.microsoft.com/office/drawing/2014/main" id="{388E8CFE-E814-4B8C-93C0-2E930A349FEF}"/>
              </a:ext>
            </a:extLst>
          </p:cNvPr>
          <p:cNvSpPr txBox="1"/>
          <p:nvPr/>
        </p:nvSpPr>
        <p:spPr>
          <a:xfrm>
            <a:off x="8603425" y="975103"/>
            <a:ext cx="5509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>
                    <a:lumMod val="65000"/>
                  </a:schemeClr>
                </a:solidFill>
              </a:rPr>
              <a:t>51.2%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0E24A00-60C4-4F22-A696-357BFDD9EA8E}"/>
              </a:ext>
            </a:extLst>
          </p:cNvPr>
          <p:cNvSpPr/>
          <p:nvPr/>
        </p:nvSpPr>
        <p:spPr>
          <a:xfrm flipV="1">
            <a:off x="8488680" y="1445063"/>
            <a:ext cx="137160" cy="137160"/>
          </a:xfrm>
          <a:prstGeom prst="ellipse">
            <a:avLst/>
          </a:prstGeom>
          <a:solidFill>
            <a:schemeClr val="bg1">
              <a:lumMod val="95000"/>
            </a:schemeClr>
          </a:solidFill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文本框 11">
            <a:extLst>
              <a:ext uri="{FF2B5EF4-FFF2-40B4-BE49-F238E27FC236}">
                <a16:creationId xmlns:a16="http://schemas.microsoft.com/office/drawing/2014/main" id="{CEDCBFA0-8D02-4489-BF74-DA0465ED2F35}"/>
              </a:ext>
            </a:extLst>
          </p:cNvPr>
          <p:cNvSpPr txBox="1"/>
          <p:nvPr/>
        </p:nvSpPr>
        <p:spPr>
          <a:xfrm>
            <a:off x="8605743" y="1397392"/>
            <a:ext cx="5509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>
                    <a:lumMod val="65000"/>
                  </a:schemeClr>
                </a:solidFill>
              </a:rPr>
              <a:t>55.7%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0DAE8C2-8862-4618-A3E4-96C5CD10A29A}"/>
              </a:ext>
            </a:extLst>
          </p:cNvPr>
          <p:cNvSpPr/>
          <p:nvPr/>
        </p:nvSpPr>
        <p:spPr>
          <a:xfrm flipV="1">
            <a:off x="8488680" y="1916928"/>
            <a:ext cx="137160" cy="137160"/>
          </a:xfrm>
          <a:prstGeom prst="ellipse">
            <a:avLst/>
          </a:prstGeom>
          <a:solidFill>
            <a:schemeClr val="accent3"/>
          </a:solidFill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文本框 11">
            <a:extLst>
              <a:ext uri="{FF2B5EF4-FFF2-40B4-BE49-F238E27FC236}">
                <a16:creationId xmlns:a16="http://schemas.microsoft.com/office/drawing/2014/main" id="{62CFE91F-3A29-4312-AA81-0AFC2CEDEC72}"/>
              </a:ext>
            </a:extLst>
          </p:cNvPr>
          <p:cNvSpPr txBox="1"/>
          <p:nvPr/>
        </p:nvSpPr>
        <p:spPr>
          <a:xfrm>
            <a:off x="8605743" y="1869257"/>
            <a:ext cx="5509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58.8%</a:t>
            </a:r>
          </a:p>
        </p:txBody>
      </p:sp>
    </p:spTree>
    <p:extLst>
      <p:ext uri="{BB962C8B-B14F-4D97-AF65-F5344CB8AC3E}">
        <p14:creationId xmlns:p14="http://schemas.microsoft.com/office/powerpoint/2010/main" val="6672787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71D8A53-2CE0-4506-992B-22E170CC2F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633" y="1281434"/>
            <a:ext cx="1762390" cy="128016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32D0BD4-AC62-4004-853C-E472AC2837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50"/>
          <a:stretch/>
        </p:blipFill>
        <p:spPr>
          <a:xfrm>
            <a:off x="3605314" y="1281434"/>
            <a:ext cx="1934960" cy="12801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C5FE5C-6968-4F24-B7BD-618BD3FA018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5285"/>
          <a:stretch/>
        </p:blipFill>
        <p:spPr>
          <a:xfrm>
            <a:off x="6413645" y="1281434"/>
            <a:ext cx="2154796" cy="12801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76675F-265A-401B-BF8B-FD198ACB1D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766" y="3085177"/>
            <a:ext cx="2494702" cy="12801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B260020-F738-43A2-85B8-90F1E401DC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05314" y="3085177"/>
            <a:ext cx="1926582" cy="1280160"/>
          </a:xfrm>
          <a:prstGeom prst="rect">
            <a:avLst/>
          </a:prstGeom>
        </p:spPr>
      </p:pic>
      <p:pic>
        <p:nvPicPr>
          <p:cNvPr id="10" name="图片 8">
            <a:extLst>
              <a:ext uri="{FF2B5EF4-FFF2-40B4-BE49-F238E27FC236}">
                <a16:creationId xmlns:a16="http://schemas.microsoft.com/office/drawing/2014/main" id="{6004AAD2-63E4-4DE5-80AB-B37F50F5F99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974"/>
          <a:stretch/>
        </p:blipFill>
        <p:spPr>
          <a:xfrm>
            <a:off x="6229886" y="3085177"/>
            <a:ext cx="2529195" cy="12801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A95226C-35DE-48A1-B223-CBAD5720072F}"/>
              </a:ext>
            </a:extLst>
          </p:cNvPr>
          <p:cNvSpPr txBox="1"/>
          <p:nvPr/>
        </p:nvSpPr>
        <p:spPr>
          <a:xfrm>
            <a:off x="6969098" y="1022502"/>
            <a:ext cx="9797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CVPR 2017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2D57EF-BC24-456E-9A5F-EAD8E6EF3132}"/>
              </a:ext>
            </a:extLst>
          </p:cNvPr>
          <p:cNvSpPr txBox="1"/>
          <p:nvPr/>
        </p:nvSpPr>
        <p:spPr>
          <a:xfrm>
            <a:off x="1339960" y="1022502"/>
            <a:ext cx="7873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PR 2016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F1C5F3-4C09-4384-87E4-DAE66BBA608A}"/>
              </a:ext>
            </a:extLst>
          </p:cNvPr>
          <p:cNvSpPr txBox="1"/>
          <p:nvPr/>
        </p:nvSpPr>
        <p:spPr>
          <a:xfrm>
            <a:off x="4108175" y="1022502"/>
            <a:ext cx="9884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PAMI 2017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100026-8E92-4ACE-A148-74C72C1A49D6}"/>
              </a:ext>
            </a:extLst>
          </p:cNvPr>
          <p:cNvSpPr txBox="1"/>
          <p:nvPr/>
        </p:nvSpPr>
        <p:spPr>
          <a:xfrm>
            <a:off x="1243779" y="2831809"/>
            <a:ext cx="9877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CVPR 2018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97C6DC7-3F4F-4837-9089-F95E6798A624}"/>
              </a:ext>
            </a:extLst>
          </p:cNvPr>
          <p:cNvSpPr txBox="1"/>
          <p:nvPr/>
        </p:nvSpPr>
        <p:spPr>
          <a:xfrm>
            <a:off x="4095806" y="2831809"/>
            <a:ext cx="9877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CVPR 2018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38F3FE6-9507-4BB9-8365-64EAFEEC927B}"/>
              </a:ext>
            </a:extLst>
          </p:cNvPr>
          <p:cNvSpPr txBox="1"/>
          <p:nvPr/>
        </p:nvSpPr>
        <p:spPr>
          <a:xfrm>
            <a:off x="7019432" y="2830320"/>
            <a:ext cx="9653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AAAI 2018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EE5BE59-FAAC-49A4-ADBD-52DF44827D0F}"/>
              </a:ext>
            </a:extLst>
          </p:cNvPr>
          <p:cNvSpPr txBox="1"/>
          <p:nvPr/>
        </p:nvSpPr>
        <p:spPr>
          <a:xfrm>
            <a:off x="618222" y="2512806"/>
            <a:ext cx="22533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Proposal-based Localization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A334C21-0330-4D7D-B00A-16FC6624D76A}"/>
              </a:ext>
            </a:extLst>
          </p:cNvPr>
          <p:cNvSpPr txBox="1"/>
          <p:nvPr/>
        </p:nvSpPr>
        <p:spPr>
          <a:xfrm>
            <a:off x="3798999" y="2512806"/>
            <a:ext cx="15460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Simple to Complex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A15E719-8A55-471F-B9BD-A59CDA0B3F6B}"/>
              </a:ext>
            </a:extLst>
          </p:cNvPr>
          <p:cNvSpPr txBox="1"/>
          <p:nvPr/>
        </p:nvSpPr>
        <p:spPr>
          <a:xfrm>
            <a:off x="6736308" y="2512806"/>
            <a:ext cx="15676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Adversarial Erasing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B97DF68-BF29-40DE-875B-D0F1154CFAA7}"/>
              </a:ext>
            </a:extLst>
          </p:cNvPr>
          <p:cNvSpPr/>
          <p:nvPr/>
        </p:nvSpPr>
        <p:spPr>
          <a:xfrm>
            <a:off x="297975" y="4318858"/>
            <a:ext cx="28875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Adversarial Complementary Learning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33FE291-6485-4043-9C90-6AA37C9A2E00}"/>
              </a:ext>
            </a:extLst>
          </p:cNvPr>
          <p:cNvSpPr txBox="1"/>
          <p:nvPr/>
        </p:nvSpPr>
        <p:spPr>
          <a:xfrm>
            <a:off x="3554006" y="4318858"/>
            <a:ext cx="20631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Multi-dilated Convolution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B038F98-EFA9-42E6-A787-8D72B7B9AAD2}"/>
              </a:ext>
            </a:extLst>
          </p:cNvPr>
          <p:cNvSpPr txBox="1"/>
          <p:nvPr/>
        </p:nvSpPr>
        <p:spPr>
          <a:xfrm>
            <a:off x="6004699" y="4318858"/>
            <a:ext cx="29947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Transferable Semi-supervised Network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C92F024F-4A5A-45B4-B46B-66CAC8C7C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/>
              <a:t>Achievements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F22CD9D-936F-4EEE-941B-FBEA83E9179C}"/>
              </a:ext>
            </a:extLst>
          </p:cNvPr>
          <p:cNvSpPr/>
          <p:nvPr/>
        </p:nvSpPr>
        <p:spPr>
          <a:xfrm>
            <a:off x="89104" y="1078300"/>
            <a:ext cx="8715401" cy="1701556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0C2E00B-7FDD-4890-B3D8-1A55C5F714BE}"/>
              </a:ext>
            </a:extLst>
          </p:cNvPr>
          <p:cNvSpPr/>
          <p:nvPr/>
        </p:nvSpPr>
        <p:spPr>
          <a:xfrm>
            <a:off x="344434" y="2869281"/>
            <a:ext cx="2772365" cy="1701556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A66D198-B0FD-4317-A0E3-CA9A627C14EB}"/>
              </a:ext>
            </a:extLst>
          </p:cNvPr>
          <p:cNvSpPr/>
          <p:nvPr/>
        </p:nvSpPr>
        <p:spPr>
          <a:xfrm>
            <a:off x="6062583" y="2862653"/>
            <a:ext cx="2936910" cy="1725207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0346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7BD466-0730-4E30-A2EF-F1E8262FD8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3" r="679"/>
          <a:stretch/>
        </p:blipFill>
        <p:spPr>
          <a:xfrm>
            <a:off x="-1" y="897623"/>
            <a:ext cx="9144001" cy="37879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1E4985-CE44-48C5-9026-D35F84C0A6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0524" b="41195"/>
          <a:stretch/>
        </p:blipFill>
        <p:spPr>
          <a:xfrm>
            <a:off x="3167941" y="222699"/>
            <a:ext cx="2808115" cy="51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9805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68C65-A987-43B2-A172-584B93D90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Multi-dilated Convolution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C19747C-03ED-4BB6-A3C3-BBC18AEFC26E}"/>
              </a:ext>
            </a:extLst>
          </p:cNvPr>
          <p:cNvSpPr/>
          <p:nvPr/>
        </p:nvSpPr>
        <p:spPr>
          <a:xfrm>
            <a:off x="925692" y="4362581"/>
            <a:ext cx="835253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Revisiting Dilated Convolution: A Simple Approach for Weakly- and Semi-Supervised Semantic Segmentation. CVPR 2018 (spotlight)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DB269F-F16B-4A62-B38C-AADDD59F9C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9307" y="1952980"/>
            <a:ext cx="5811197" cy="2179199"/>
          </a:xfrm>
          <a:prstGeom prst="rect">
            <a:avLst/>
          </a:prstGeom>
        </p:spPr>
      </p:pic>
      <p:sp>
        <p:nvSpPr>
          <p:cNvPr id="8" name="Cube 7">
            <a:extLst>
              <a:ext uri="{FF2B5EF4-FFF2-40B4-BE49-F238E27FC236}">
                <a16:creationId xmlns:a16="http://schemas.microsoft.com/office/drawing/2014/main" id="{B6AD108B-1688-4E4D-AE4E-F1E28331B3D6}"/>
              </a:ext>
            </a:extLst>
          </p:cNvPr>
          <p:cNvSpPr/>
          <p:nvPr/>
        </p:nvSpPr>
        <p:spPr>
          <a:xfrm>
            <a:off x="654580" y="3317059"/>
            <a:ext cx="1446415" cy="625164"/>
          </a:xfrm>
          <a:prstGeom prst="cube">
            <a:avLst>
              <a:gd name="adj" fmla="val 74580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5BE072-49E2-43FA-997C-9D43A5FB63AF}"/>
              </a:ext>
            </a:extLst>
          </p:cNvPr>
          <p:cNvSpPr/>
          <p:nvPr/>
        </p:nvSpPr>
        <p:spPr>
          <a:xfrm>
            <a:off x="1960369" y="2979293"/>
            <a:ext cx="45373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3</a:t>
            </a:r>
            <a:r>
              <a:rPr lang="en-US" altLang="zh-CN" sz="1100" dirty="0"/>
              <a:t>x3</a:t>
            </a:r>
            <a:endParaRPr lang="en-US" sz="1100" dirty="0"/>
          </a:p>
        </p:txBody>
      </p:sp>
      <p:sp>
        <p:nvSpPr>
          <p:cNvPr id="6" name="Cube 5">
            <a:extLst>
              <a:ext uri="{FF2B5EF4-FFF2-40B4-BE49-F238E27FC236}">
                <a16:creationId xmlns:a16="http://schemas.microsoft.com/office/drawing/2014/main" id="{0BFE03D3-5E01-4646-A10B-745EE366BD3D}"/>
              </a:ext>
            </a:extLst>
          </p:cNvPr>
          <p:cNvSpPr/>
          <p:nvPr/>
        </p:nvSpPr>
        <p:spPr>
          <a:xfrm>
            <a:off x="654580" y="2166547"/>
            <a:ext cx="1446415" cy="625164"/>
          </a:xfrm>
          <a:prstGeom prst="cube">
            <a:avLst>
              <a:gd name="adj" fmla="val 74580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21C16A3-B771-4696-A53B-484F3AAD4C71}"/>
              </a:ext>
            </a:extLst>
          </p:cNvPr>
          <p:cNvCxnSpPr>
            <a:cxnSpLocks/>
          </p:cNvCxnSpPr>
          <p:nvPr/>
        </p:nvCxnSpPr>
        <p:spPr>
          <a:xfrm flipH="1">
            <a:off x="1374242" y="2839224"/>
            <a:ext cx="1" cy="726427"/>
          </a:xfrm>
          <a:prstGeom prst="line">
            <a:avLst/>
          </a:prstGeom>
          <a:ln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ube 8">
            <a:extLst>
              <a:ext uri="{FF2B5EF4-FFF2-40B4-BE49-F238E27FC236}">
                <a16:creationId xmlns:a16="http://schemas.microsoft.com/office/drawing/2014/main" id="{D61584E8-2F8B-42DC-B7EC-E25D9CE137C5}"/>
              </a:ext>
            </a:extLst>
          </p:cNvPr>
          <p:cNvSpPr/>
          <p:nvPr/>
        </p:nvSpPr>
        <p:spPr>
          <a:xfrm>
            <a:off x="1180405" y="3042580"/>
            <a:ext cx="394763" cy="170623"/>
          </a:xfrm>
          <a:prstGeom prst="cube">
            <a:avLst>
              <a:gd name="adj" fmla="val 74580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26BA4E81-D2BA-417C-9E30-EF1FA3DB626E}"/>
              </a:ext>
            </a:extLst>
          </p:cNvPr>
          <p:cNvCxnSpPr>
            <a:cxnSpLocks/>
          </p:cNvCxnSpPr>
          <p:nvPr/>
        </p:nvCxnSpPr>
        <p:spPr>
          <a:xfrm>
            <a:off x="1374243" y="2746885"/>
            <a:ext cx="1" cy="363213"/>
          </a:xfrm>
          <a:prstGeom prst="line">
            <a:avLst/>
          </a:prstGeom>
          <a:ln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95D0A852-550C-44D7-8367-9FBBC09E44CF}"/>
              </a:ext>
            </a:extLst>
          </p:cNvPr>
          <p:cNvSpPr/>
          <p:nvPr/>
        </p:nvSpPr>
        <p:spPr>
          <a:xfrm>
            <a:off x="1995008" y="2399742"/>
            <a:ext cx="39208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I</a:t>
            </a:r>
            <a:r>
              <a:rPr lang="en-US" altLang="zh-CN" sz="1200" dirty="0"/>
              <a:t>n</a:t>
            </a:r>
            <a:endParaRPr lang="en-US" sz="1200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B9B051FD-B747-4E1E-99C4-7901EF331BCE}"/>
              </a:ext>
            </a:extLst>
          </p:cNvPr>
          <p:cNvSpPr/>
          <p:nvPr/>
        </p:nvSpPr>
        <p:spPr>
          <a:xfrm>
            <a:off x="1956907" y="3665224"/>
            <a:ext cx="46066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O</a:t>
            </a:r>
            <a:r>
              <a:rPr lang="en-US" altLang="zh-CN" sz="1200" dirty="0"/>
              <a:t>ut</a:t>
            </a:r>
            <a:endParaRPr lang="en-US" sz="1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A67F9E1-BCCB-4FCC-BBFF-BCD318DADA4E}"/>
              </a:ext>
            </a:extLst>
          </p:cNvPr>
          <p:cNvSpPr txBox="1"/>
          <p:nvPr/>
        </p:nvSpPr>
        <p:spPr>
          <a:xfrm>
            <a:off x="3963852" y="1323438"/>
            <a:ext cx="1216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Motivation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29CDD06-EE79-44A1-B377-08F594892A11}"/>
              </a:ext>
            </a:extLst>
          </p:cNvPr>
          <p:cNvSpPr/>
          <p:nvPr/>
        </p:nvSpPr>
        <p:spPr>
          <a:xfrm>
            <a:off x="1537446" y="2965136"/>
            <a:ext cx="62520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kernel</a:t>
            </a:r>
          </a:p>
        </p:txBody>
      </p:sp>
    </p:spTree>
    <p:extLst>
      <p:ext uri="{BB962C8B-B14F-4D97-AF65-F5344CB8AC3E}">
        <p14:creationId xmlns:p14="http://schemas.microsoft.com/office/powerpoint/2010/main" val="19102071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9565C-7988-4C1F-9604-E032483EA1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2"/>
            <a:ext cx="8229600" cy="547626"/>
          </a:xfrm>
        </p:spPr>
        <p:txBody>
          <a:bodyPr>
            <a:normAutofit/>
          </a:bodyPr>
          <a:lstStyle/>
          <a:p>
            <a:r>
              <a:rPr lang="en-US" dirty="0"/>
              <a:t>Multi-dilated Convolutional Network for Object Localization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036CD9-A2DD-4CD9-AF12-4F8E006C83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449" y="1884702"/>
            <a:ext cx="3224322" cy="2298700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03B03937-550F-41A8-B52B-BF0A17C03C75}"/>
              </a:ext>
            </a:extLst>
          </p:cNvPr>
          <p:cNvSpPr/>
          <p:nvPr/>
        </p:nvSpPr>
        <p:spPr>
          <a:xfrm>
            <a:off x="3963191" y="2895552"/>
            <a:ext cx="358816" cy="277000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6C10DE-F60A-4A1D-8D8A-A622FD38DF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5553" y="1926957"/>
            <a:ext cx="4210447" cy="23778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5F02371-635E-4F93-9126-F5E243069777}"/>
              </a:ext>
            </a:extLst>
          </p:cNvPr>
          <p:cNvSpPr/>
          <p:nvPr/>
        </p:nvSpPr>
        <p:spPr>
          <a:xfrm>
            <a:off x="925692" y="4362581"/>
            <a:ext cx="835253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Revisiting Dilated Convolution: A Simple Approach for Weakly- and Semi-Supervised Semantic Segmentation. CVPR 2018 (spotlight) 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41D9ADC-FB28-48B2-B3BD-A2175ADA2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/>
          </a:bodyPr>
          <a:lstStyle/>
          <a:p>
            <a:r>
              <a:rPr lang="en-US" dirty="0"/>
              <a:t>Multi-dilated Convolution</a:t>
            </a:r>
          </a:p>
        </p:txBody>
      </p:sp>
    </p:spTree>
    <p:extLst>
      <p:ext uri="{BB962C8B-B14F-4D97-AF65-F5344CB8AC3E}">
        <p14:creationId xmlns:p14="http://schemas.microsoft.com/office/powerpoint/2010/main" val="32582728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3C41FE7-540C-48AE-A5B9-BDA363A074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395" y="1186290"/>
            <a:ext cx="8413209" cy="317629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92EA3E0-46DC-467F-A078-31CA96DD1349}"/>
              </a:ext>
            </a:extLst>
          </p:cNvPr>
          <p:cNvSpPr/>
          <p:nvPr/>
        </p:nvSpPr>
        <p:spPr>
          <a:xfrm>
            <a:off x="925692" y="4362581"/>
            <a:ext cx="835253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Revisiting Dilated Convolution: A Simple Approach for Weakly- and Semi-Supervised Semantic Segmentation. CVPR 2018 (spotlight)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189D86F-8AA4-48FC-8516-B4B839E04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/>
          </a:bodyPr>
          <a:lstStyle/>
          <a:p>
            <a:r>
              <a:rPr lang="en-US" dirty="0"/>
              <a:t>Multi-dilated Convolution</a:t>
            </a:r>
          </a:p>
        </p:txBody>
      </p:sp>
    </p:spTree>
    <p:extLst>
      <p:ext uri="{BB962C8B-B14F-4D97-AF65-F5344CB8AC3E}">
        <p14:creationId xmlns:p14="http://schemas.microsoft.com/office/powerpoint/2010/main" val="13816795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9565C-7988-4C1F-9604-E032483EA1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2"/>
            <a:ext cx="8229600" cy="547626"/>
          </a:xfrm>
        </p:spPr>
        <p:txBody>
          <a:bodyPr/>
          <a:lstStyle/>
          <a:p>
            <a:r>
              <a:rPr lang="en-US" dirty="0"/>
              <a:t>Weakly- and Semi- Supervised Semantic Segmentation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3B9355-ACE3-415A-ADFB-9928975EA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339" y="1706730"/>
            <a:ext cx="4456363" cy="26969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CB93183-B391-4F61-A08B-79DE7BF33D2A}"/>
              </a:ext>
            </a:extLst>
          </p:cNvPr>
          <p:cNvSpPr/>
          <p:nvPr/>
        </p:nvSpPr>
        <p:spPr>
          <a:xfrm>
            <a:off x="925692" y="4362581"/>
            <a:ext cx="835253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Revisiting Dilated Convolution: A Simple Approach for Weakly- and Semi-Supervised Semantic Segmentation. CVPR 2018 (spotlight)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833C006-BB20-42D6-9AAC-CD123EAC0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/>
          </a:bodyPr>
          <a:lstStyle/>
          <a:p>
            <a:r>
              <a:rPr lang="en-US" dirty="0"/>
              <a:t>Multi-dilated Convolution</a:t>
            </a:r>
          </a:p>
        </p:txBody>
      </p:sp>
    </p:spTree>
    <p:extLst>
      <p:ext uri="{BB962C8B-B14F-4D97-AF65-F5344CB8AC3E}">
        <p14:creationId xmlns:p14="http://schemas.microsoft.com/office/powerpoint/2010/main" val="771509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F31BF-AED8-4E14-A19C-A69A551BB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Multi-dilated Convolution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B12420-040A-420B-909C-BB5923F3D2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733" y="1172585"/>
            <a:ext cx="6676534" cy="328296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3087A7B-ECB0-4DCD-AF80-261F85859CF3}"/>
              </a:ext>
            </a:extLst>
          </p:cNvPr>
          <p:cNvSpPr/>
          <p:nvPr/>
        </p:nvSpPr>
        <p:spPr>
          <a:xfrm>
            <a:off x="925692" y="4362581"/>
            <a:ext cx="835253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Revisiting Dilated Convolution: A Simple Approach for Weakly- and Semi-Supervised Semantic Segmentation. CVPR 2018 (spotlight)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CB8F300-1957-4EE3-B045-1CF35F99D075}"/>
              </a:ext>
            </a:extLst>
          </p:cNvPr>
          <p:cNvCxnSpPr>
            <a:cxnSpLocks/>
            <a:endCxn id="19" idx="0"/>
          </p:cNvCxnSpPr>
          <p:nvPr/>
        </p:nvCxnSpPr>
        <p:spPr>
          <a:xfrm>
            <a:off x="8557260" y="599739"/>
            <a:ext cx="0" cy="2067208"/>
          </a:xfrm>
          <a:prstGeom prst="line">
            <a:avLst/>
          </a:prstGeom>
          <a:ln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C5B3BC7F-3E1A-4B61-94A2-FC701FB8F4BD}"/>
              </a:ext>
            </a:extLst>
          </p:cNvPr>
          <p:cNvSpPr/>
          <p:nvPr/>
        </p:nvSpPr>
        <p:spPr>
          <a:xfrm flipV="1">
            <a:off x="8483600" y="566024"/>
            <a:ext cx="137160" cy="137160"/>
          </a:xfrm>
          <a:prstGeom prst="ellipse">
            <a:avLst/>
          </a:prstGeom>
          <a:solidFill>
            <a:schemeClr val="bg1">
              <a:lumMod val="95000"/>
            </a:schemeClr>
          </a:solidFill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文本框 11">
            <a:extLst>
              <a:ext uri="{FF2B5EF4-FFF2-40B4-BE49-F238E27FC236}">
                <a16:creationId xmlns:a16="http://schemas.microsoft.com/office/drawing/2014/main" id="{594FB280-F0DA-4979-BE44-8B1D9112E2D2}"/>
              </a:ext>
            </a:extLst>
          </p:cNvPr>
          <p:cNvSpPr txBox="1"/>
          <p:nvPr/>
        </p:nvSpPr>
        <p:spPr>
          <a:xfrm>
            <a:off x="8354023" y="205979"/>
            <a:ext cx="8027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/>
              <a:t>Pascal VOC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</a:rPr>
              <a:t>  </a:t>
            </a:r>
          </a:p>
        </p:txBody>
      </p:sp>
      <p:sp>
        <p:nvSpPr>
          <p:cNvPr id="9" name="文本框 11">
            <a:extLst>
              <a:ext uri="{FF2B5EF4-FFF2-40B4-BE49-F238E27FC236}">
                <a16:creationId xmlns:a16="http://schemas.microsoft.com/office/drawing/2014/main" id="{9B5A67D8-2230-463F-927D-3F61CC4A1AB1}"/>
              </a:ext>
            </a:extLst>
          </p:cNvPr>
          <p:cNvSpPr txBox="1"/>
          <p:nvPr/>
        </p:nvSpPr>
        <p:spPr>
          <a:xfrm>
            <a:off x="8605743" y="511493"/>
            <a:ext cx="5509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>
                    <a:lumMod val="65000"/>
                  </a:schemeClr>
                </a:solidFill>
              </a:rPr>
              <a:t>43.2%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C83CE50-56AC-4CED-B854-FDBD7A6AD95C}"/>
              </a:ext>
            </a:extLst>
          </p:cNvPr>
          <p:cNvSpPr/>
          <p:nvPr/>
        </p:nvSpPr>
        <p:spPr>
          <a:xfrm flipV="1">
            <a:off x="8488680" y="1021914"/>
            <a:ext cx="137160" cy="137160"/>
          </a:xfrm>
          <a:prstGeom prst="ellipse">
            <a:avLst/>
          </a:prstGeom>
          <a:solidFill>
            <a:schemeClr val="bg1">
              <a:lumMod val="95000"/>
            </a:schemeClr>
          </a:solidFill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文本框 11">
            <a:extLst>
              <a:ext uri="{FF2B5EF4-FFF2-40B4-BE49-F238E27FC236}">
                <a16:creationId xmlns:a16="http://schemas.microsoft.com/office/drawing/2014/main" id="{1B72339C-8AA8-43F6-8E37-06357A764547}"/>
              </a:ext>
            </a:extLst>
          </p:cNvPr>
          <p:cNvSpPr txBox="1"/>
          <p:nvPr/>
        </p:nvSpPr>
        <p:spPr>
          <a:xfrm>
            <a:off x="8603425" y="975103"/>
            <a:ext cx="5509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>
                    <a:lumMod val="65000"/>
                  </a:schemeClr>
                </a:solidFill>
              </a:rPr>
              <a:t>51.2%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10DD8F6-87EF-4160-AB1E-5AF33C8D71C7}"/>
              </a:ext>
            </a:extLst>
          </p:cNvPr>
          <p:cNvSpPr/>
          <p:nvPr/>
        </p:nvSpPr>
        <p:spPr>
          <a:xfrm flipV="1">
            <a:off x="8488680" y="1445063"/>
            <a:ext cx="137160" cy="137160"/>
          </a:xfrm>
          <a:prstGeom prst="ellipse">
            <a:avLst/>
          </a:prstGeom>
          <a:solidFill>
            <a:schemeClr val="bg1">
              <a:lumMod val="95000"/>
            </a:schemeClr>
          </a:solidFill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文本框 11">
            <a:extLst>
              <a:ext uri="{FF2B5EF4-FFF2-40B4-BE49-F238E27FC236}">
                <a16:creationId xmlns:a16="http://schemas.microsoft.com/office/drawing/2014/main" id="{1B2AEE35-C099-41E4-8DFD-FE9459E1A6FF}"/>
              </a:ext>
            </a:extLst>
          </p:cNvPr>
          <p:cNvSpPr txBox="1"/>
          <p:nvPr/>
        </p:nvSpPr>
        <p:spPr>
          <a:xfrm>
            <a:off x="8605743" y="1397392"/>
            <a:ext cx="5509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>
                    <a:lumMod val="65000"/>
                  </a:schemeClr>
                </a:solidFill>
              </a:rPr>
              <a:t>55.7%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08F7254-333B-4951-A96D-8E8EC2C67A55}"/>
              </a:ext>
            </a:extLst>
          </p:cNvPr>
          <p:cNvSpPr/>
          <p:nvPr/>
        </p:nvSpPr>
        <p:spPr>
          <a:xfrm flipV="1">
            <a:off x="8488680" y="1916928"/>
            <a:ext cx="137160" cy="137160"/>
          </a:xfrm>
          <a:prstGeom prst="ellipse">
            <a:avLst/>
          </a:prstGeom>
          <a:solidFill>
            <a:schemeClr val="bg1">
              <a:lumMod val="95000"/>
            </a:schemeClr>
          </a:solidFill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文本框 11">
            <a:extLst>
              <a:ext uri="{FF2B5EF4-FFF2-40B4-BE49-F238E27FC236}">
                <a16:creationId xmlns:a16="http://schemas.microsoft.com/office/drawing/2014/main" id="{4FBC3C15-1143-472F-B4FB-C1494F1CEA26}"/>
              </a:ext>
            </a:extLst>
          </p:cNvPr>
          <p:cNvSpPr txBox="1"/>
          <p:nvPr/>
        </p:nvSpPr>
        <p:spPr>
          <a:xfrm>
            <a:off x="8605743" y="1869257"/>
            <a:ext cx="5509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>
                    <a:lumMod val="65000"/>
                  </a:schemeClr>
                </a:solidFill>
              </a:rPr>
              <a:t>58.8%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E1B99C6-6F8D-4358-BB43-673F4871AB10}"/>
              </a:ext>
            </a:extLst>
          </p:cNvPr>
          <p:cNvSpPr/>
          <p:nvPr/>
        </p:nvSpPr>
        <p:spPr>
          <a:xfrm flipV="1">
            <a:off x="8488680" y="2368457"/>
            <a:ext cx="137160" cy="137160"/>
          </a:xfrm>
          <a:prstGeom prst="ellipse">
            <a:avLst/>
          </a:prstGeom>
          <a:solidFill>
            <a:schemeClr val="accent3"/>
          </a:solidFill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文本框 11">
            <a:extLst>
              <a:ext uri="{FF2B5EF4-FFF2-40B4-BE49-F238E27FC236}">
                <a16:creationId xmlns:a16="http://schemas.microsoft.com/office/drawing/2014/main" id="{5EFF63E8-3C74-4114-A2A8-1C436A7B8C0B}"/>
              </a:ext>
            </a:extLst>
          </p:cNvPr>
          <p:cNvSpPr txBox="1"/>
          <p:nvPr/>
        </p:nvSpPr>
        <p:spPr>
          <a:xfrm>
            <a:off x="8605743" y="2320786"/>
            <a:ext cx="5509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60.8%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8F8555A-2B17-42B6-B29D-689479D3B59E}"/>
              </a:ext>
            </a:extLst>
          </p:cNvPr>
          <p:cNvSpPr/>
          <p:nvPr/>
        </p:nvSpPr>
        <p:spPr>
          <a:xfrm flipV="1">
            <a:off x="8488680" y="2529787"/>
            <a:ext cx="137160" cy="13716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文本框 11">
            <a:extLst>
              <a:ext uri="{FF2B5EF4-FFF2-40B4-BE49-F238E27FC236}">
                <a16:creationId xmlns:a16="http://schemas.microsoft.com/office/drawing/2014/main" id="{B7470E8B-C9DD-465D-93A9-7D3D5338A375}"/>
              </a:ext>
            </a:extLst>
          </p:cNvPr>
          <p:cNvSpPr txBox="1"/>
          <p:nvPr/>
        </p:nvSpPr>
        <p:spPr>
          <a:xfrm>
            <a:off x="8605743" y="2475256"/>
            <a:ext cx="5509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68.5%</a:t>
            </a:r>
          </a:p>
        </p:txBody>
      </p:sp>
    </p:spTree>
    <p:extLst>
      <p:ext uri="{BB962C8B-B14F-4D97-AF65-F5344CB8AC3E}">
        <p14:creationId xmlns:p14="http://schemas.microsoft.com/office/powerpoint/2010/main" val="36535738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71D8A53-2CE0-4506-992B-22E170CC2F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633" y="1281434"/>
            <a:ext cx="1762390" cy="128016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32D0BD4-AC62-4004-853C-E472AC2837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50"/>
          <a:stretch/>
        </p:blipFill>
        <p:spPr>
          <a:xfrm>
            <a:off x="3605314" y="1281434"/>
            <a:ext cx="1934960" cy="12801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C5FE5C-6968-4F24-B7BD-618BD3FA01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5285"/>
          <a:stretch/>
        </p:blipFill>
        <p:spPr>
          <a:xfrm>
            <a:off x="6413645" y="1281434"/>
            <a:ext cx="2154796" cy="12801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76675F-265A-401B-BF8B-FD198ACB1D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766" y="3085177"/>
            <a:ext cx="2494702" cy="12801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B260020-F738-43A2-85B8-90F1E401DC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5314" y="3085177"/>
            <a:ext cx="1926582" cy="1280160"/>
          </a:xfrm>
          <a:prstGeom prst="rect">
            <a:avLst/>
          </a:prstGeom>
        </p:spPr>
      </p:pic>
      <p:pic>
        <p:nvPicPr>
          <p:cNvPr id="10" name="图片 8">
            <a:extLst>
              <a:ext uri="{FF2B5EF4-FFF2-40B4-BE49-F238E27FC236}">
                <a16:creationId xmlns:a16="http://schemas.microsoft.com/office/drawing/2014/main" id="{6004AAD2-63E4-4DE5-80AB-B37F50F5F99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974"/>
          <a:stretch/>
        </p:blipFill>
        <p:spPr>
          <a:xfrm>
            <a:off x="6229886" y="3085177"/>
            <a:ext cx="2529195" cy="12801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A95226C-35DE-48A1-B223-CBAD5720072F}"/>
              </a:ext>
            </a:extLst>
          </p:cNvPr>
          <p:cNvSpPr txBox="1"/>
          <p:nvPr/>
        </p:nvSpPr>
        <p:spPr>
          <a:xfrm>
            <a:off x="6969098" y="1022502"/>
            <a:ext cx="9797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CVPR 2017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2D57EF-BC24-456E-9A5F-EAD8E6EF3132}"/>
              </a:ext>
            </a:extLst>
          </p:cNvPr>
          <p:cNvSpPr txBox="1"/>
          <p:nvPr/>
        </p:nvSpPr>
        <p:spPr>
          <a:xfrm>
            <a:off x="1339960" y="1022502"/>
            <a:ext cx="7873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PR 2016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F1C5F3-4C09-4384-87E4-DAE66BBA608A}"/>
              </a:ext>
            </a:extLst>
          </p:cNvPr>
          <p:cNvSpPr txBox="1"/>
          <p:nvPr/>
        </p:nvSpPr>
        <p:spPr>
          <a:xfrm>
            <a:off x="4108175" y="1022502"/>
            <a:ext cx="9884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PAMI 2017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100026-8E92-4ACE-A148-74C72C1A49D6}"/>
              </a:ext>
            </a:extLst>
          </p:cNvPr>
          <p:cNvSpPr txBox="1"/>
          <p:nvPr/>
        </p:nvSpPr>
        <p:spPr>
          <a:xfrm>
            <a:off x="1243779" y="2831809"/>
            <a:ext cx="9877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CVPR 2018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97C6DC7-3F4F-4837-9089-F95E6798A624}"/>
              </a:ext>
            </a:extLst>
          </p:cNvPr>
          <p:cNvSpPr txBox="1"/>
          <p:nvPr/>
        </p:nvSpPr>
        <p:spPr>
          <a:xfrm>
            <a:off x="4095806" y="2831809"/>
            <a:ext cx="9877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CVPR 2018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38F3FE6-9507-4BB9-8365-64EAFEEC927B}"/>
              </a:ext>
            </a:extLst>
          </p:cNvPr>
          <p:cNvSpPr txBox="1"/>
          <p:nvPr/>
        </p:nvSpPr>
        <p:spPr>
          <a:xfrm>
            <a:off x="7019432" y="2830320"/>
            <a:ext cx="9653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AAAI 2018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EE5BE59-FAAC-49A4-ADBD-52DF44827D0F}"/>
              </a:ext>
            </a:extLst>
          </p:cNvPr>
          <p:cNvSpPr txBox="1"/>
          <p:nvPr/>
        </p:nvSpPr>
        <p:spPr>
          <a:xfrm>
            <a:off x="618222" y="2512806"/>
            <a:ext cx="22533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Proposal-based Localization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A334C21-0330-4D7D-B00A-16FC6624D76A}"/>
              </a:ext>
            </a:extLst>
          </p:cNvPr>
          <p:cNvSpPr txBox="1"/>
          <p:nvPr/>
        </p:nvSpPr>
        <p:spPr>
          <a:xfrm>
            <a:off x="3798999" y="2512806"/>
            <a:ext cx="15460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Simple to Complex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A15E719-8A55-471F-B9BD-A59CDA0B3F6B}"/>
              </a:ext>
            </a:extLst>
          </p:cNvPr>
          <p:cNvSpPr txBox="1"/>
          <p:nvPr/>
        </p:nvSpPr>
        <p:spPr>
          <a:xfrm>
            <a:off x="6736308" y="2512806"/>
            <a:ext cx="15676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Adversarial Erasing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B97DF68-BF29-40DE-875B-D0F1154CFAA7}"/>
              </a:ext>
            </a:extLst>
          </p:cNvPr>
          <p:cNvSpPr/>
          <p:nvPr/>
        </p:nvSpPr>
        <p:spPr>
          <a:xfrm>
            <a:off x="297975" y="4318858"/>
            <a:ext cx="28875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Adversarial Complementary Learning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33FE291-6485-4043-9C90-6AA37C9A2E00}"/>
              </a:ext>
            </a:extLst>
          </p:cNvPr>
          <p:cNvSpPr txBox="1"/>
          <p:nvPr/>
        </p:nvSpPr>
        <p:spPr>
          <a:xfrm>
            <a:off x="3554006" y="4318858"/>
            <a:ext cx="20631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Multi-dilated Convolution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B038F98-EFA9-42E6-A787-8D72B7B9AAD2}"/>
              </a:ext>
            </a:extLst>
          </p:cNvPr>
          <p:cNvSpPr txBox="1"/>
          <p:nvPr/>
        </p:nvSpPr>
        <p:spPr>
          <a:xfrm>
            <a:off x="6004699" y="4318858"/>
            <a:ext cx="29947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Transferable Semi-supervised Network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C92F024F-4A5A-45B4-B46B-66CAC8C7C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/>
              <a:t>Achievements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A1B745D-B239-4838-8AC2-3222C798196D}"/>
              </a:ext>
            </a:extLst>
          </p:cNvPr>
          <p:cNvSpPr/>
          <p:nvPr/>
        </p:nvSpPr>
        <p:spPr>
          <a:xfrm>
            <a:off x="43680" y="1022502"/>
            <a:ext cx="8715401" cy="1744267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E97ED0B-80FE-40A0-8D48-A3938AECA3A6}"/>
              </a:ext>
            </a:extLst>
          </p:cNvPr>
          <p:cNvSpPr/>
          <p:nvPr/>
        </p:nvSpPr>
        <p:spPr>
          <a:xfrm>
            <a:off x="198635" y="2895128"/>
            <a:ext cx="5724908" cy="169767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5396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CCFEF-DB22-4CF4-A011-0ADFF1E6A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Transferable Semi-supervised Network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41D86C8-4ACA-4EC4-9E18-247AAE106F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81" y="1583373"/>
            <a:ext cx="7407835" cy="1270436"/>
          </a:xfrm>
          <a:prstGeom prst="rect">
            <a:avLst/>
          </a:prstGeom>
        </p:spPr>
      </p:pic>
      <p:sp>
        <p:nvSpPr>
          <p:cNvPr id="6" name="文本框 6">
            <a:extLst>
              <a:ext uri="{FF2B5EF4-FFF2-40B4-BE49-F238E27FC236}">
                <a16:creationId xmlns:a16="http://schemas.microsoft.com/office/drawing/2014/main" id="{B464207A-9066-4A43-BAAA-6A2562AD08EA}"/>
              </a:ext>
            </a:extLst>
          </p:cNvPr>
          <p:cNvSpPr txBox="1"/>
          <p:nvPr/>
        </p:nvSpPr>
        <p:spPr>
          <a:xfrm>
            <a:off x="1677905" y="1128224"/>
            <a:ext cx="5590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In-category Semi-supervised Semantic Segmentation (I3S)</a:t>
            </a:r>
            <a:endParaRPr lang="zh-CN" alt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F48C29-48E9-42BF-BED2-A2B7181849F7}"/>
              </a:ext>
            </a:extLst>
          </p:cNvPr>
          <p:cNvSpPr/>
          <p:nvPr/>
        </p:nvSpPr>
        <p:spPr>
          <a:xfrm>
            <a:off x="4935139" y="4386683"/>
            <a:ext cx="427938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Transferable Semi-supervised Semantic Segmentation. AAAI 2018</a:t>
            </a:r>
          </a:p>
        </p:txBody>
      </p:sp>
    </p:spTree>
    <p:extLst>
      <p:ext uri="{BB962C8B-B14F-4D97-AF65-F5344CB8AC3E}">
        <p14:creationId xmlns:p14="http://schemas.microsoft.com/office/powerpoint/2010/main" val="35857296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D0950E-A6F4-4A33-A9C1-6F629E24A6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0524" b="41195"/>
          <a:stretch/>
        </p:blipFill>
        <p:spPr>
          <a:xfrm>
            <a:off x="3167941" y="222699"/>
            <a:ext cx="2808115" cy="51335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33B6CD2-CA1C-4D36-BC2B-35A479071438}"/>
              </a:ext>
            </a:extLst>
          </p:cNvPr>
          <p:cNvSpPr/>
          <p:nvPr/>
        </p:nvSpPr>
        <p:spPr>
          <a:xfrm>
            <a:off x="1" y="897623"/>
            <a:ext cx="9143999" cy="3787912"/>
          </a:xfrm>
          <a:prstGeom prst="rect">
            <a:avLst/>
          </a:prstGeom>
          <a:blipFill dpi="0" rotWithShape="1">
            <a:blip r:embed="rId4">
              <a:alphaModFix amt="1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Explosion: 8 Points 7">
            <a:extLst>
              <a:ext uri="{FF2B5EF4-FFF2-40B4-BE49-F238E27FC236}">
                <a16:creationId xmlns:a16="http://schemas.microsoft.com/office/drawing/2014/main" id="{75E50331-613B-4AF0-BEF8-E3DEE7D6CC98}"/>
              </a:ext>
            </a:extLst>
          </p:cNvPr>
          <p:cNvSpPr/>
          <p:nvPr/>
        </p:nvSpPr>
        <p:spPr>
          <a:xfrm rot="20838242">
            <a:off x="744847" y="1565399"/>
            <a:ext cx="2189436" cy="1443519"/>
          </a:xfrm>
          <a:prstGeom prst="irregularSeal1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Yahei"/>
              <a:ea typeface="+mn-ea"/>
              <a:cs typeface="+mn-cs"/>
            </a:endParaRPr>
          </a:p>
        </p:txBody>
      </p:sp>
      <p:sp>
        <p:nvSpPr>
          <p:cNvPr id="9" name="Explosion: 8 Points 8">
            <a:extLst>
              <a:ext uri="{FF2B5EF4-FFF2-40B4-BE49-F238E27FC236}">
                <a16:creationId xmlns:a16="http://schemas.microsoft.com/office/drawing/2014/main" id="{70371AD4-8C5A-4D0C-AEB4-020AF1CF4485}"/>
              </a:ext>
            </a:extLst>
          </p:cNvPr>
          <p:cNvSpPr/>
          <p:nvPr/>
        </p:nvSpPr>
        <p:spPr>
          <a:xfrm rot="20838242">
            <a:off x="3646339" y="1556502"/>
            <a:ext cx="2102068" cy="1385916"/>
          </a:xfrm>
          <a:prstGeom prst="irregularSeal1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Yahei"/>
              <a:ea typeface="+mn-ea"/>
              <a:cs typeface="+mn-cs"/>
            </a:endParaRPr>
          </a:p>
        </p:txBody>
      </p:sp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3C94D1E5-CB24-425D-8A23-03616A27633F}"/>
              </a:ext>
            </a:extLst>
          </p:cNvPr>
          <p:cNvSpPr/>
          <p:nvPr/>
        </p:nvSpPr>
        <p:spPr>
          <a:xfrm rot="20838242">
            <a:off x="6460464" y="1556502"/>
            <a:ext cx="2102068" cy="1385916"/>
          </a:xfrm>
          <a:prstGeom prst="irregularSeal1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Yahei"/>
              <a:ea typeface="+mn-ea"/>
              <a:cs typeface="+mn-cs"/>
            </a:endParaRPr>
          </a:p>
        </p:txBody>
      </p:sp>
      <p:pic>
        <p:nvPicPr>
          <p:cNvPr id="13" name="Picture 2" descr="Image result for many people">
            <a:extLst>
              <a:ext uri="{FF2B5EF4-FFF2-40B4-BE49-F238E27FC236}">
                <a16:creationId xmlns:a16="http://schemas.microsoft.com/office/drawing/2014/main" id="{6CC787EF-DDD5-4E18-8296-C38FB0136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001" y="3289917"/>
            <a:ext cx="1694174" cy="1128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Related image">
            <a:extLst>
              <a:ext uri="{FF2B5EF4-FFF2-40B4-BE49-F238E27FC236}">
                <a16:creationId xmlns:a16="http://schemas.microsoft.com/office/drawing/2014/main" id="{60949B0C-95EA-481A-AA1C-EEB1CB0DD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752" y="3289917"/>
            <a:ext cx="1697114" cy="1128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Plus Sign 14">
            <a:extLst>
              <a:ext uri="{FF2B5EF4-FFF2-40B4-BE49-F238E27FC236}">
                <a16:creationId xmlns:a16="http://schemas.microsoft.com/office/drawing/2014/main" id="{208A1C6D-016F-466E-A892-9E4B64388407}"/>
              </a:ext>
            </a:extLst>
          </p:cNvPr>
          <p:cNvSpPr/>
          <p:nvPr/>
        </p:nvSpPr>
        <p:spPr>
          <a:xfrm>
            <a:off x="4343010" y="3604070"/>
            <a:ext cx="708723" cy="708723"/>
          </a:xfrm>
          <a:prstGeom prst="mathPlus">
            <a:avLst/>
          </a:prstGeom>
          <a:solidFill>
            <a:schemeClr val="dk1">
              <a:alpha val="6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6" name="文本框 20">
            <a:extLst>
              <a:ext uri="{FF2B5EF4-FFF2-40B4-BE49-F238E27FC236}">
                <a16:creationId xmlns:a16="http://schemas.microsoft.com/office/drawing/2014/main" id="{BDD0FE0C-93BD-473B-B88D-7C57D5F08DE7}"/>
              </a:ext>
            </a:extLst>
          </p:cNvPr>
          <p:cNvSpPr txBox="1"/>
          <p:nvPr/>
        </p:nvSpPr>
        <p:spPr>
          <a:xfrm rot="20237079">
            <a:off x="1332625" y="1961972"/>
            <a:ext cx="9621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Arial"/>
                <a:sym typeface="Arial"/>
                <a:rtl val="0"/>
              </a:rPr>
              <a:t>20K+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dirty="0">
                <a:cs typeface="Arial"/>
                <a:sym typeface="Arial"/>
                <a:rtl val="0"/>
              </a:rPr>
              <a:t>Categories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cs typeface="Arial"/>
              <a:sym typeface="Arial"/>
              <a:rtl val="0"/>
            </a:endParaRPr>
          </a:p>
        </p:txBody>
      </p:sp>
      <p:sp>
        <p:nvSpPr>
          <p:cNvPr id="17" name="文本框 20">
            <a:extLst>
              <a:ext uri="{FF2B5EF4-FFF2-40B4-BE49-F238E27FC236}">
                <a16:creationId xmlns:a16="http://schemas.microsoft.com/office/drawing/2014/main" id="{94730248-0192-496C-858D-AC149C014BB0}"/>
              </a:ext>
            </a:extLst>
          </p:cNvPr>
          <p:cNvSpPr txBox="1"/>
          <p:nvPr/>
        </p:nvSpPr>
        <p:spPr>
          <a:xfrm rot="20237079">
            <a:off x="4261195" y="1944640"/>
            <a:ext cx="8723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dirty="0">
                <a:cs typeface="Arial"/>
                <a:sym typeface="Arial"/>
                <a:rtl val="0"/>
              </a:rPr>
              <a:t>2M+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dirty="0">
                <a:cs typeface="Arial"/>
                <a:sym typeface="Arial"/>
                <a:rtl val="0"/>
              </a:rPr>
              <a:t>Instances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cs typeface="Arial"/>
              <a:sym typeface="Arial"/>
              <a:rtl val="0"/>
            </a:endParaRPr>
          </a:p>
        </p:txBody>
      </p:sp>
      <p:sp>
        <p:nvSpPr>
          <p:cNvPr id="18" name="文本框 20">
            <a:extLst>
              <a:ext uri="{FF2B5EF4-FFF2-40B4-BE49-F238E27FC236}">
                <a16:creationId xmlns:a16="http://schemas.microsoft.com/office/drawing/2014/main" id="{8F58D771-411B-44D3-8314-832536310F0D}"/>
              </a:ext>
            </a:extLst>
          </p:cNvPr>
          <p:cNvSpPr txBox="1"/>
          <p:nvPr/>
        </p:nvSpPr>
        <p:spPr>
          <a:xfrm rot="20237079">
            <a:off x="7110587" y="1931022"/>
            <a:ext cx="8018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dirty="0">
                <a:cs typeface="Arial"/>
                <a:sym typeface="Arial"/>
                <a:rtl val="0"/>
              </a:rPr>
              <a:t>19 years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Arial"/>
                <a:sym typeface="Arial"/>
                <a:rtl val="0"/>
              </a:rPr>
              <a:t>/ person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C0888B6-68B6-42F7-A486-177F6B3729A3}"/>
              </a:ext>
            </a:extLst>
          </p:cNvPr>
          <p:cNvCxnSpPr/>
          <p:nvPr/>
        </p:nvCxnSpPr>
        <p:spPr>
          <a:xfrm>
            <a:off x="2958860" y="2287158"/>
            <a:ext cx="681487" cy="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217D3BC-E650-46A4-83A7-0B95683E3BCD}"/>
              </a:ext>
            </a:extLst>
          </p:cNvPr>
          <p:cNvCxnSpPr/>
          <p:nvPr/>
        </p:nvCxnSpPr>
        <p:spPr>
          <a:xfrm>
            <a:off x="5823739" y="2287158"/>
            <a:ext cx="681487" cy="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文本框 20">
            <a:extLst>
              <a:ext uri="{FF2B5EF4-FFF2-40B4-BE49-F238E27FC236}">
                <a16:creationId xmlns:a16="http://schemas.microsoft.com/office/drawing/2014/main" id="{E3F85074-4974-4D99-9B03-D64A15E5EC32}"/>
              </a:ext>
            </a:extLst>
          </p:cNvPr>
          <p:cNvSpPr txBox="1"/>
          <p:nvPr/>
        </p:nvSpPr>
        <p:spPr>
          <a:xfrm>
            <a:off x="2958860" y="1969745"/>
            <a:ext cx="6238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  <a:rtl val="0"/>
              </a:rPr>
              <a:t>100/C</a:t>
            </a:r>
          </a:p>
        </p:txBody>
      </p:sp>
      <p:sp>
        <p:nvSpPr>
          <p:cNvPr id="23" name="文本框 20">
            <a:extLst>
              <a:ext uri="{FF2B5EF4-FFF2-40B4-BE49-F238E27FC236}">
                <a16:creationId xmlns:a16="http://schemas.microsoft.com/office/drawing/2014/main" id="{847FF947-10CE-40F2-86C6-6979462F8D14}"/>
              </a:ext>
            </a:extLst>
          </p:cNvPr>
          <p:cNvSpPr txBox="1"/>
          <p:nvPr/>
        </p:nvSpPr>
        <p:spPr>
          <a:xfrm>
            <a:off x="5808073" y="1969744"/>
            <a:ext cx="6687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dirty="0">
                <a:solidFill>
                  <a:srgbClr val="000000"/>
                </a:solidFill>
                <a:cs typeface="Arial"/>
                <a:sym typeface="Arial"/>
                <a:rtl val="0"/>
              </a:rPr>
              <a:t>5min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  <a:rtl val="0"/>
              </a:rPr>
              <a:t>/</a:t>
            </a:r>
            <a:r>
              <a:rPr lang="en-US" sz="1400" kern="0" dirty="0">
                <a:solidFill>
                  <a:srgbClr val="000000"/>
                </a:solidFill>
                <a:cs typeface="Arial"/>
                <a:sym typeface="Arial"/>
                <a:rtl val="0"/>
              </a:rPr>
              <a:t>I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2439737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CCFEF-DB22-4CF4-A011-0ADFF1E6A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Transferable Semi-supervised Network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41D86C8-4ACA-4EC4-9E18-247AAE106F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81" y="1583373"/>
            <a:ext cx="7407835" cy="127043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3AC85DC-E4A7-4480-99DF-76AA1C78E8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82" y="3195466"/>
            <a:ext cx="7407835" cy="1256398"/>
          </a:xfrm>
          <a:prstGeom prst="rect">
            <a:avLst/>
          </a:prstGeom>
        </p:spPr>
      </p:pic>
      <p:sp>
        <p:nvSpPr>
          <p:cNvPr id="6" name="文本框 6">
            <a:extLst>
              <a:ext uri="{FF2B5EF4-FFF2-40B4-BE49-F238E27FC236}">
                <a16:creationId xmlns:a16="http://schemas.microsoft.com/office/drawing/2014/main" id="{B464207A-9066-4A43-BAAA-6A2562AD08EA}"/>
              </a:ext>
            </a:extLst>
          </p:cNvPr>
          <p:cNvSpPr txBox="1"/>
          <p:nvPr/>
        </p:nvSpPr>
        <p:spPr>
          <a:xfrm>
            <a:off x="1677905" y="1128224"/>
            <a:ext cx="5590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In-category Semi-supervised Semantic Segmentation (I3S)</a:t>
            </a:r>
            <a:endParaRPr lang="zh-CN" altLang="en-US" dirty="0"/>
          </a:p>
        </p:txBody>
      </p:sp>
      <p:sp>
        <p:nvSpPr>
          <p:cNvPr id="7" name="文本框 9">
            <a:extLst>
              <a:ext uri="{FF2B5EF4-FFF2-40B4-BE49-F238E27FC236}">
                <a16:creationId xmlns:a16="http://schemas.microsoft.com/office/drawing/2014/main" id="{2E2529DA-E6DC-4624-AF6E-D165955D3F07}"/>
              </a:ext>
            </a:extLst>
          </p:cNvPr>
          <p:cNvSpPr txBox="1"/>
          <p:nvPr/>
        </p:nvSpPr>
        <p:spPr>
          <a:xfrm>
            <a:off x="1583103" y="2752815"/>
            <a:ext cx="597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Cross-category Semi-supervised Semantic Segmentation (C3S)</a:t>
            </a:r>
            <a:endParaRPr lang="zh-CN" alt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F48C29-48E9-42BF-BED2-A2B7181849F7}"/>
              </a:ext>
            </a:extLst>
          </p:cNvPr>
          <p:cNvSpPr/>
          <p:nvPr/>
        </p:nvSpPr>
        <p:spPr>
          <a:xfrm>
            <a:off x="4935139" y="4386683"/>
            <a:ext cx="427938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Transferable Semi-supervised Semantic Segmentation. AAAI 2018</a:t>
            </a:r>
          </a:p>
        </p:txBody>
      </p:sp>
    </p:spTree>
    <p:extLst>
      <p:ext uri="{BB962C8B-B14F-4D97-AF65-F5344CB8AC3E}">
        <p14:creationId xmlns:p14="http://schemas.microsoft.com/office/powerpoint/2010/main" val="2713876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83A9069-73F1-4284-89BA-0D721868E0FD}"/>
              </a:ext>
            </a:extLst>
          </p:cNvPr>
          <p:cNvSpPr/>
          <p:nvPr/>
        </p:nvSpPr>
        <p:spPr>
          <a:xfrm>
            <a:off x="789788" y="1591078"/>
            <a:ext cx="2143192" cy="527620"/>
          </a:xfrm>
          <a:prstGeom prst="rect">
            <a:avLst/>
          </a:prstGeom>
          <a:gradFill rotWithShape="1">
            <a:gsLst>
              <a:gs pos="0">
                <a:srgbClr val="4472C4">
                  <a:satMod val="103000"/>
                  <a:lumMod val="102000"/>
                  <a:tint val="94000"/>
                </a:srgbClr>
              </a:gs>
              <a:gs pos="50000">
                <a:srgbClr val="4472C4">
                  <a:satMod val="110000"/>
                  <a:lumMod val="100000"/>
                  <a:shade val="100000"/>
                </a:srgbClr>
              </a:gs>
              <a:gs pos="100000">
                <a:srgbClr val="4472C4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 w="635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等线" panose="02010600030101010101" pitchFamily="2" charset="-122"/>
                <a:cs typeface="+mn-cs"/>
              </a:rPr>
              <a:t>Label Transfer Network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cs typeface="+mn-cs"/>
              </a:rPr>
              <a:t>(L-Net)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1B43ABE-45E9-4CB4-9B42-D306CA8F9F55}"/>
              </a:ext>
            </a:extLst>
          </p:cNvPr>
          <p:cNvSpPr/>
          <p:nvPr/>
        </p:nvSpPr>
        <p:spPr>
          <a:xfrm>
            <a:off x="789788" y="3357072"/>
            <a:ext cx="2143192" cy="527620"/>
          </a:xfrm>
          <a:prstGeom prst="rect">
            <a:avLst/>
          </a:prstGeom>
          <a:gradFill rotWithShape="1">
            <a:gsLst>
              <a:gs pos="0">
                <a:srgbClr val="4472C4">
                  <a:satMod val="103000"/>
                  <a:lumMod val="102000"/>
                  <a:tint val="94000"/>
                </a:srgbClr>
              </a:gs>
              <a:gs pos="50000">
                <a:srgbClr val="4472C4">
                  <a:satMod val="110000"/>
                  <a:lumMod val="100000"/>
                  <a:shade val="100000"/>
                </a:srgbClr>
              </a:gs>
              <a:gs pos="100000">
                <a:srgbClr val="4472C4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 w="635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等线" panose="02010600030101010101" pitchFamily="2" charset="-122"/>
                <a:cs typeface="+mn-cs"/>
              </a:rPr>
              <a:t>Prediction Transfer Network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cs typeface="+mn-cs"/>
              </a:rPr>
              <a:t>(P-Net)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6" name="图片 8">
            <a:extLst>
              <a:ext uri="{FF2B5EF4-FFF2-40B4-BE49-F238E27FC236}">
                <a16:creationId xmlns:a16="http://schemas.microsoft.com/office/drawing/2014/main" id="{396D6975-84E1-4980-885C-EF0221F485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878" y="1497617"/>
            <a:ext cx="5079119" cy="1242161"/>
          </a:xfrm>
          <a:prstGeom prst="rect">
            <a:avLst/>
          </a:prstGeom>
        </p:spPr>
      </p:pic>
      <p:pic>
        <p:nvPicPr>
          <p:cNvPr id="7" name="图片 13">
            <a:extLst>
              <a:ext uri="{FF2B5EF4-FFF2-40B4-BE49-F238E27FC236}">
                <a16:creationId xmlns:a16="http://schemas.microsoft.com/office/drawing/2014/main" id="{0E18EC2A-9194-4F1E-92BE-F1678A3319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877" y="3100900"/>
            <a:ext cx="5079119" cy="1028393"/>
          </a:xfrm>
          <a:prstGeom prst="rect">
            <a:avLst/>
          </a:prstGeom>
        </p:spPr>
      </p:pic>
      <p:sp>
        <p:nvSpPr>
          <p:cNvPr id="8" name="Plus Sign 7">
            <a:extLst>
              <a:ext uri="{FF2B5EF4-FFF2-40B4-BE49-F238E27FC236}">
                <a16:creationId xmlns:a16="http://schemas.microsoft.com/office/drawing/2014/main" id="{E8D1A5E2-FC9E-4CEA-97BE-03E0E89B1285}"/>
              </a:ext>
            </a:extLst>
          </p:cNvPr>
          <p:cNvSpPr/>
          <p:nvPr/>
        </p:nvSpPr>
        <p:spPr>
          <a:xfrm>
            <a:off x="1573878" y="2449791"/>
            <a:ext cx="575012" cy="575012"/>
          </a:xfrm>
          <a:prstGeom prst="mathPlus">
            <a:avLst/>
          </a:prstGeom>
          <a:gradFill rotWithShape="1">
            <a:gsLst>
              <a:gs pos="0">
                <a:srgbClr val="FFC000">
                  <a:satMod val="103000"/>
                  <a:lumMod val="102000"/>
                  <a:tint val="94000"/>
                </a:srgbClr>
              </a:gs>
              <a:gs pos="50000">
                <a:srgbClr val="FFC000">
                  <a:satMod val="110000"/>
                  <a:lumMod val="100000"/>
                  <a:shade val="100000"/>
                </a:srgbClr>
              </a:gs>
              <a:gs pos="100000">
                <a:srgbClr val="FFC000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00615584-1CA9-4690-B8C4-8DC488D95AA8}"/>
              </a:ext>
            </a:extLst>
          </p:cNvPr>
          <p:cNvSpPr/>
          <p:nvPr/>
        </p:nvSpPr>
        <p:spPr>
          <a:xfrm>
            <a:off x="3039653" y="1731930"/>
            <a:ext cx="283602" cy="193383"/>
          </a:xfrm>
          <a:prstGeom prst="rightArrow">
            <a:avLst/>
          </a:prstGeom>
          <a:gradFill rotWithShape="1">
            <a:gsLst>
              <a:gs pos="0">
                <a:sysClr val="windowText" lastClr="000000">
                  <a:lumMod val="110000"/>
                  <a:satMod val="105000"/>
                  <a:tint val="67000"/>
                </a:sysClr>
              </a:gs>
              <a:gs pos="50000">
                <a:sysClr val="windowText" lastClr="000000">
                  <a:lumMod val="105000"/>
                  <a:satMod val="103000"/>
                  <a:tint val="73000"/>
                </a:sysClr>
              </a:gs>
              <a:gs pos="100000">
                <a:sysClr val="windowText" lastClr="000000">
                  <a:lumMod val="105000"/>
                  <a:satMod val="109000"/>
                  <a:tint val="81000"/>
                </a:sysClr>
              </a:gs>
            </a:gsLst>
            <a:lin ang="5400000" scaled="0"/>
          </a:gradFill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2DE8F3F4-FE8F-47FB-841D-9C01C2E375AA}"/>
              </a:ext>
            </a:extLst>
          </p:cNvPr>
          <p:cNvSpPr/>
          <p:nvPr/>
        </p:nvSpPr>
        <p:spPr>
          <a:xfrm>
            <a:off x="3039653" y="3507354"/>
            <a:ext cx="283602" cy="193383"/>
          </a:xfrm>
          <a:prstGeom prst="rightArrow">
            <a:avLst/>
          </a:prstGeom>
          <a:gradFill rotWithShape="1">
            <a:gsLst>
              <a:gs pos="0">
                <a:sysClr val="windowText" lastClr="000000">
                  <a:lumMod val="110000"/>
                  <a:satMod val="105000"/>
                  <a:tint val="67000"/>
                </a:sysClr>
              </a:gs>
              <a:gs pos="50000">
                <a:sysClr val="windowText" lastClr="000000">
                  <a:lumMod val="105000"/>
                  <a:satMod val="103000"/>
                  <a:tint val="73000"/>
                </a:sysClr>
              </a:gs>
              <a:gs pos="100000">
                <a:sysClr val="windowText" lastClr="000000">
                  <a:lumMod val="105000"/>
                  <a:satMod val="109000"/>
                  <a:tint val="81000"/>
                </a:sysClr>
              </a:gs>
            </a:gsLst>
            <a:lin ang="5400000" scaled="0"/>
          </a:gradFill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2BD2503-B484-498B-A028-2094F92AA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/>
          </a:bodyPr>
          <a:lstStyle/>
          <a:p>
            <a:r>
              <a:rPr lang="en-US" dirty="0"/>
              <a:t>Transferable Semi-supervised Network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55BB2D5-1EBE-4C22-84B3-6C8166637D7C}"/>
              </a:ext>
            </a:extLst>
          </p:cNvPr>
          <p:cNvSpPr/>
          <p:nvPr/>
        </p:nvSpPr>
        <p:spPr>
          <a:xfrm>
            <a:off x="4935139" y="4386683"/>
            <a:ext cx="427938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Transferable Semi-supervised Semantic Segmentation. AAAI 2018</a:t>
            </a:r>
          </a:p>
        </p:txBody>
      </p:sp>
    </p:spTree>
    <p:extLst>
      <p:ext uri="{BB962C8B-B14F-4D97-AF65-F5344CB8AC3E}">
        <p14:creationId xmlns:p14="http://schemas.microsoft.com/office/powerpoint/2010/main" val="37919982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D0950E-A6F4-4A33-A9C1-6F629E24A6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0524" b="41195"/>
          <a:stretch/>
        </p:blipFill>
        <p:spPr>
          <a:xfrm>
            <a:off x="3167941" y="222699"/>
            <a:ext cx="2808115" cy="51335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33B6CD2-CA1C-4D36-BC2B-35A479071438}"/>
              </a:ext>
            </a:extLst>
          </p:cNvPr>
          <p:cNvSpPr/>
          <p:nvPr/>
        </p:nvSpPr>
        <p:spPr>
          <a:xfrm>
            <a:off x="1" y="897623"/>
            <a:ext cx="9143999" cy="3787912"/>
          </a:xfrm>
          <a:prstGeom prst="rect">
            <a:avLst/>
          </a:prstGeom>
          <a:blipFill dpi="0" rotWithShape="1">
            <a:blip r:embed="rId4">
              <a:alphaModFix amt="1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Explosion: 8 Points 7">
            <a:extLst>
              <a:ext uri="{FF2B5EF4-FFF2-40B4-BE49-F238E27FC236}">
                <a16:creationId xmlns:a16="http://schemas.microsoft.com/office/drawing/2014/main" id="{75E50331-613B-4AF0-BEF8-E3DEE7D6CC98}"/>
              </a:ext>
            </a:extLst>
          </p:cNvPr>
          <p:cNvSpPr/>
          <p:nvPr/>
        </p:nvSpPr>
        <p:spPr>
          <a:xfrm rot="20838242">
            <a:off x="744847" y="1565399"/>
            <a:ext cx="2189436" cy="1443519"/>
          </a:xfrm>
          <a:prstGeom prst="irregularSeal1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Yahei"/>
              <a:ea typeface="+mn-ea"/>
              <a:cs typeface="+mn-cs"/>
            </a:endParaRPr>
          </a:p>
        </p:txBody>
      </p:sp>
      <p:sp>
        <p:nvSpPr>
          <p:cNvPr id="9" name="Explosion: 8 Points 8">
            <a:extLst>
              <a:ext uri="{FF2B5EF4-FFF2-40B4-BE49-F238E27FC236}">
                <a16:creationId xmlns:a16="http://schemas.microsoft.com/office/drawing/2014/main" id="{70371AD4-8C5A-4D0C-AEB4-020AF1CF4485}"/>
              </a:ext>
            </a:extLst>
          </p:cNvPr>
          <p:cNvSpPr/>
          <p:nvPr/>
        </p:nvSpPr>
        <p:spPr>
          <a:xfrm rot="20838242">
            <a:off x="3646339" y="1556502"/>
            <a:ext cx="2102068" cy="1385916"/>
          </a:xfrm>
          <a:prstGeom prst="irregularSeal1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Yahei"/>
              <a:ea typeface="+mn-ea"/>
              <a:cs typeface="+mn-cs"/>
            </a:endParaRPr>
          </a:p>
        </p:txBody>
      </p:sp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3C94D1E5-CB24-425D-8A23-03616A27633F}"/>
              </a:ext>
            </a:extLst>
          </p:cNvPr>
          <p:cNvSpPr/>
          <p:nvPr/>
        </p:nvSpPr>
        <p:spPr>
          <a:xfrm rot="20838242">
            <a:off x="6460464" y="1556502"/>
            <a:ext cx="2102068" cy="1385916"/>
          </a:xfrm>
          <a:prstGeom prst="irregularSeal1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Yahei"/>
              <a:ea typeface="+mn-ea"/>
              <a:cs typeface="+mn-cs"/>
            </a:endParaRPr>
          </a:p>
        </p:txBody>
      </p:sp>
      <p:pic>
        <p:nvPicPr>
          <p:cNvPr id="13" name="Picture 2" descr="Image result for many people">
            <a:extLst>
              <a:ext uri="{FF2B5EF4-FFF2-40B4-BE49-F238E27FC236}">
                <a16:creationId xmlns:a16="http://schemas.microsoft.com/office/drawing/2014/main" id="{6CC787EF-DDD5-4E18-8296-C38FB0136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001" y="3289917"/>
            <a:ext cx="1694174" cy="1128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Related image">
            <a:extLst>
              <a:ext uri="{FF2B5EF4-FFF2-40B4-BE49-F238E27FC236}">
                <a16:creationId xmlns:a16="http://schemas.microsoft.com/office/drawing/2014/main" id="{60949B0C-95EA-481A-AA1C-EEB1CB0DD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752" y="3289917"/>
            <a:ext cx="1697114" cy="1128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Plus Sign 14">
            <a:extLst>
              <a:ext uri="{FF2B5EF4-FFF2-40B4-BE49-F238E27FC236}">
                <a16:creationId xmlns:a16="http://schemas.microsoft.com/office/drawing/2014/main" id="{208A1C6D-016F-466E-A892-9E4B64388407}"/>
              </a:ext>
            </a:extLst>
          </p:cNvPr>
          <p:cNvSpPr/>
          <p:nvPr/>
        </p:nvSpPr>
        <p:spPr>
          <a:xfrm>
            <a:off x="4343010" y="3604070"/>
            <a:ext cx="708723" cy="708723"/>
          </a:xfrm>
          <a:prstGeom prst="mathPlus">
            <a:avLst/>
          </a:prstGeom>
          <a:solidFill>
            <a:schemeClr val="dk1">
              <a:alpha val="6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6" name="文本框 20">
            <a:extLst>
              <a:ext uri="{FF2B5EF4-FFF2-40B4-BE49-F238E27FC236}">
                <a16:creationId xmlns:a16="http://schemas.microsoft.com/office/drawing/2014/main" id="{BDD0FE0C-93BD-473B-B88D-7C57D5F08DE7}"/>
              </a:ext>
            </a:extLst>
          </p:cNvPr>
          <p:cNvSpPr txBox="1"/>
          <p:nvPr/>
        </p:nvSpPr>
        <p:spPr>
          <a:xfrm rot="20237079">
            <a:off x="1332625" y="1961972"/>
            <a:ext cx="9621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Arial"/>
                <a:sym typeface="Arial"/>
                <a:rtl val="0"/>
              </a:rPr>
              <a:t>20K+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dirty="0">
                <a:cs typeface="Arial"/>
                <a:sym typeface="Arial"/>
                <a:rtl val="0"/>
              </a:rPr>
              <a:t>Categories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cs typeface="Arial"/>
              <a:sym typeface="Arial"/>
              <a:rtl val="0"/>
            </a:endParaRPr>
          </a:p>
        </p:txBody>
      </p:sp>
      <p:sp>
        <p:nvSpPr>
          <p:cNvPr id="17" name="文本框 20">
            <a:extLst>
              <a:ext uri="{FF2B5EF4-FFF2-40B4-BE49-F238E27FC236}">
                <a16:creationId xmlns:a16="http://schemas.microsoft.com/office/drawing/2014/main" id="{94730248-0192-496C-858D-AC149C014BB0}"/>
              </a:ext>
            </a:extLst>
          </p:cNvPr>
          <p:cNvSpPr txBox="1"/>
          <p:nvPr/>
        </p:nvSpPr>
        <p:spPr>
          <a:xfrm rot="20237079">
            <a:off x="4261195" y="1944640"/>
            <a:ext cx="8723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dirty="0">
                <a:cs typeface="Arial"/>
                <a:sym typeface="Arial"/>
                <a:rtl val="0"/>
              </a:rPr>
              <a:t>2M+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dirty="0">
                <a:cs typeface="Arial"/>
                <a:sym typeface="Arial"/>
                <a:rtl val="0"/>
              </a:rPr>
              <a:t>Instances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cs typeface="Arial"/>
              <a:sym typeface="Arial"/>
              <a:rtl val="0"/>
            </a:endParaRPr>
          </a:p>
        </p:txBody>
      </p:sp>
      <p:sp>
        <p:nvSpPr>
          <p:cNvPr id="18" name="文本框 20">
            <a:extLst>
              <a:ext uri="{FF2B5EF4-FFF2-40B4-BE49-F238E27FC236}">
                <a16:creationId xmlns:a16="http://schemas.microsoft.com/office/drawing/2014/main" id="{8F58D771-411B-44D3-8314-832536310F0D}"/>
              </a:ext>
            </a:extLst>
          </p:cNvPr>
          <p:cNvSpPr txBox="1"/>
          <p:nvPr/>
        </p:nvSpPr>
        <p:spPr>
          <a:xfrm rot="20237079">
            <a:off x="7110587" y="1931022"/>
            <a:ext cx="8018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dirty="0">
                <a:cs typeface="Arial"/>
                <a:sym typeface="Arial"/>
                <a:rtl val="0"/>
              </a:rPr>
              <a:t>19 years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Arial"/>
                <a:sym typeface="Arial"/>
                <a:rtl val="0"/>
              </a:rPr>
              <a:t>/ person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C0888B6-68B6-42F7-A486-177F6B3729A3}"/>
              </a:ext>
            </a:extLst>
          </p:cNvPr>
          <p:cNvCxnSpPr/>
          <p:nvPr/>
        </p:nvCxnSpPr>
        <p:spPr>
          <a:xfrm>
            <a:off x="2958860" y="2287158"/>
            <a:ext cx="681487" cy="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217D3BC-E650-46A4-83A7-0B95683E3BCD}"/>
              </a:ext>
            </a:extLst>
          </p:cNvPr>
          <p:cNvCxnSpPr/>
          <p:nvPr/>
        </p:nvCxnSpPr>
        <p:spPr>
          <a:xfrm>
            <a:off x="5823739" y="2287158"/>
            <a:ext cx="681487" cy="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文本框 20">
            <a:extLst>
              <a:ext uri="{FF2B5EF4-FFF2-40B4-BE49-F238E27FC236}">
                <a16:creationId xmlns:a16="http://schemas.microsoft.com/office/drawing/2014/main" id="{E3F85074-4974-4D99-9B03-D64A15E5EC32}"/>
              </a:ext>
            </a:extLst>
          </p:cNvPr>
          <p:cNvSpPr txBox="1"/>
          <p:nvPr/>
        </p:nvSpPr>
        <p:spPr>
          <a:xfrm>
            <a:off x="2958860" y="1969745"/>
            <a:ext cx="6238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  <a:rtl val="0"/>
              </a:rPr>
              <a:t>100/C</a:t>
            </a:r>
          </a:p>
        </p:txBody>
      </p:sp>
      <p:sp>
        <p:nvSpPr>
          <p:cNvPr id="23" name="文本框 20">
            <a:extLst>
              <a:ext uri="{FF2B5EF4-FFF2-40B4-BE49-F238E27FC236}">
                <a16:creationId xmlns:a16="http://schemas.microsoft.com/office/drawing/2014/main" id="{847FF947-10CE-40F2-86C6-6979462F8D14}"/>
              </a:ext>
            </a:extLst>
          </p:cNvPr>
          <p:cNvSpPr txBox="1"/>
          <p:nvPr/>
        </p:nvSpPr>
        <p:spPr>
          <a:xfrm>
            <a:off x="5808073" y="1969744"/>
            <a:ext cx="6687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dirty="0">
                <a:solidFill>
                  <a:srgbClr val="000000"/>
                </a:solidFill>
                <a:cs typeface="Arial"/>
                <a:sym typeface="Arial"/>
                <a:rtl val="0"/>
              </a:rPr>
              <a:t>5min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  <a:rtl val="0"/>
              </a:rPr>
              <a:t>/</a:t>
            </a:r>
            <a:r>
              <a:rPr lang="en-US" sz="1400" kern="0" dirty="0">
                <a:solidFill>
                  <a:srgbClr val="000000"/>
                </a:solidFill>
                <a:cs typeface="Arial"/>
                <a:sym typeface="Arial"/>
                <a:rtl val="0"/>
              </a:rPr>
              <a:t>I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3966003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5" grpId="0" animBg="1"/>
      <p:bldP spid="16" grpId="0"/>
      <p:bldP spid="17" grpId="0"/>
      <p:bldP spid="18" grpId="0"/>
      <p:bldP spid="22" grpId="0"/>
      <p:bldP spid="2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4">
            <a:extLst>
              <a:ext uri="{FF2B5EF4-FFF2-40B4-BE49-F238E27FC236}">
                <a16:creationId xmlns:a16="http://schemas.microsoft.com/office/drawing/2014/main" id="{1B0780DA-C507-4539-8739-02BDE73DBD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52" y="1203910"/>
            <a:ext cx="3429314" cy="1779111"/>
          </a:xfrm>
          <a:prstGeom prst="rect">
            <a:avLst/>
          </a:prstGeom>
        </p:spPr>
      </p:pic>
      <p:sp>
        <p:nvSpPr>
          <p:cNvPr id="5" name="文本框 2">
            <a:extLst>
              <a:ext uri="{FF2B5EF4-FFF2-40B4-BE49-F238E27FC236}">
                <a16:creationId xmlns:a16="http://schemas.microsoft.com/office/drawing/2014/main" id="{E7346FF1-0E10-4067-BC8E-452F9C0BCCCC}"/>
              </a:ext>
            </a:extLst>
          </p:cNvPr>
          <p:cNvSpPr txBox="1"/>
          <p:nvPr/>
        </p:nvSpPr>
        <p:spPr>
          <a:xfrm>
            <a:off x="1625010" y="4057152"/>
            <a:ext cx="68017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 denotes the standard element-wise binary cross-entropy loss</a:t>
            </a:r>
            <a:endParaRPr lang="zh-CN" altLang="en-US" sz="2000" dirty="0"/>
          </a:p>
        </p:txBody>
      </p:sp>
      <p:pic>
        <p:nvPicPr>
          <p:cNvPr id="6" name="图片 4">
            <a:extLst>
              <a:ext uri="{FF2B5EF4-FFF2-40B4-BE49-F238E27FC236}">
                <a16:creationId xmlns:a16="http://schemas.microsoft.com/office/drawing/2014/main" id="{E5759500-D0F2-45C8-9EA1-E29EF4768B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287" y="3517286"/>
            <a:ext cx="2531098" cy="55023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0F387D6-0296-48D4-AAB9-B6B92FEFAB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574" y="4161559"/>
            <a:ext cx="179819" cy="19129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A64CE4FB-7424-40FC-B852-032E3F303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/>
          </a:bodyPr>
          <a:lstStyle/>
          <a:p>
            <a:r>
              <a:rPr lang="en-US" dirty="0"/>
              <a:t>Transferable Semi-supervised Network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91AB703-6381-456A-BCE0-DD590A5FE13B}"/>
              </a:ext>
            </a:extLst>
          </p:cNvPr>
          <p:cNvSpPr/>
          <p:nvPr/>
        </p:nvSpPr>
        <p:spPr>
          <a:xfrm>
            <a:off x="4935139" y="4386683"/>
            <a:ext cx="427938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Transferable Semi-supervised Semantic Segmentation. AAAI 2018</a:t>
            </a:r>
          </a:p>
        </p:txBody>
      </p:sp>
    </p:spTree>
    <p:extLst>
      <p:ext uri="{BB962C8B-B14F-4D97-AF65-F5344CB8AC3E}">
        <p14:creationId xmlns:p14="http://schemas.microsoft.com/office/powerpoint/2010/main" val="35588792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5">
            <a:extLst>
              <a:ext uri="{FF2B5EF4-FFF2-40B4-BE49-F238E27FC236}">
                <a16:creationId xmlns:a16="http://schemas.microsoft.com/office/drawing/2014/main" id="{C6A91FE6-BB09-4B65-9B9C-05041DE3E6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74" y="1203910"/>
            <a:ext cx="3429314" cy="1777499"/>
          </a:xfrm>
          <a:prstGeom prst="rect">
            <a:avLst/>
          </a:prstGeom>
        </p:spPr>
      </p:pic>
      <p:sp>
        <p:nvSpPr>
          <p:cNvPr id="5" name="矩形 9">
            <a:extLst>
              <a:ext uri="{FF2B5EF4-FFF2-40B4-BE49-F238E27FC236}">
                <a16:creationId xmlns:a16="http://schemas.microsoft.com/office/drawing/2014/main" id="{E6D3962F-DF7C-4846-AF1D-3E4C72C65831}"/>
              </a:ext>
            </a:extLst>
          </p:cNvPr>
          <p:cNvSpPr/>
          <p:nvPr/>
        </p:nvSpPr>
        <p:spPr>
          <a:xfrm>
            <a:off x="2171857" y="2968201"/>
            <a:ext cx="22720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/>
              <a:t>Classification Activation Map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C2D84ED-17EE-4008-A65B-6801546B5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/>
          </a:bodyPr>
          <a:lstStyle/>
          <a:p>
            <a:r>
              <a:rPr lang="en-US" dirty="0"/>
              <a:t>Transferable Semi-supervised Network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0BCD9E-0891-44A4-B7A5-1ECFDBE3F5F5}"/>
              </a:ext>
            </a:extLst>
          </p:cNvPr>
          <p:cNvSpPr/>
          <p:nvPr/>
        </p:nvSpPr>
        <p:spPr>
          <a:xfrm>
            <a:off x="4935139" y="4386683"/>
            <a:ext cx="427938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Transferable Semi-supervised Semantic Segmentation. AAAI 2018</a:t>
            </a:r>
          </a:p>
        </p:txBody>
      </p:sp>
    </p:spTree>
    <p:extLst>
      <p:ext uri="{BB962C8B-B14F-4D97-AF65-F5344CB8AC3E}">
        <p14:creationId xmlns:p14="http://schemas.microsoft.com/office/powerpoint/2010/main" val="4185100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8">
            <a:extLst>
              <a:ext uri="{FF2B5EF4-FFF2-40B4-BE49-F238E27FC236}">
                <a16:creationId xmlns:a16="http://schemas.microsoft.com/office/drawing/2014/main" id="{C45F90F1-93C4-47ED-A1FF-5F667DD29B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485" y="1236569"/>
            <a:ext cx="7080535" cy="1731632"/>
          </a:xfrm>
          <a:prstGeom prst="rect">
            <a:avLst/>
          </a:prstGeom>
        </p:spPr>
      </p:pic>
      <p:sp>
        <p:nvSpPr>
          <p:cNvPr id="6" name="矩形 3">
            <a:extLst>
              <a:ext uri="{FF2B5EF4-FFF2-40B4-BE49-F238E27FC236}">
                <a16:creationId xmlns:a16="http://schemas.microsoft.com/office/drawing/2014/main" id="{4BE004D0-2DAA-4224-A334-0F7DC8CB47FC}"/>
              </a:ext>
            </a:extLst>
          </p:cNvPr>
          <p:cNvSpPr/>
          <p:nvPr/>
        </p:nvSpPr>
        <p:spPr>
          <a:xfrm>
            <a:off x="877232" y="3141541"/>
            <a:ext cx="47098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/>
              <a:t> Random Walk based self-diffusion algorithm</a:t>
            </a:r>
          </a:p>
        </p:txBody>
      </p:sp>
      <p:pic>
        <p:nvPicPr>
          <p:cNvPr id="7" name="图片 4">
            <a:extLst>
              <a:ext uri="{FF2B5EF4-FFF2-40B4-BE49-F238E27FC236}">
                <a16:creationId xmlns:a16="http://schemas.microsoft.com/office/drawing/2014/main" id="{7548D0EB-F80E-4670-BE56-A133CD171F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861" y="3607786"/>
            <a:ext cx="2727877" cy="81962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52BE4C9-DA74-4D2A-80F0-2C1598E79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/>
          </a:bodyPr>
          <a:lstStyle/>
          <a:p>
            <a:r>
              <a:rPr lang="en-US" dirty="0"/>
              <a:t>Transferable Semi-supervised Network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F0B3C7A-FA30-48B2-9F11-75682AD2F782}"/>
              </a:ext>
            </a:extLst>
          </p:cNvPr>
          <p:cNvSpPr/>
          <p:nvPr/>
        </p:nvSpPr>
        <p:spPr>
          <a:xfrm>
            <a:off x="4935139" y="4386683"/>
            <a:ext cx="427938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Transferable Semi-supervised Semantic Segmentation. AAAI 2018</a:t>
            </a:r>
          </a:p>
        </p:txBody>
      </p:sp>
    </p:spTree>
    <p:extLst>
      <p:ext uri="{BB962C8B-B14F-4D97-AF65-F5344CB8AC3E}">
        <p14:creationId xmlns:p14="http://schemas.microsoft.com/office/powerpoint/2010/main" val="17683434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>
            <a:extLst>
              <a:ext uri="{FF2B5EF4-FFF2-40B4-BE49-F238E27FC236}">
                <a16:creationId xmlns:a16="http://schemas.microsoft.com/office/drawing/2014/main" id="{99CF1384-DF44-4431-BE3E-AAC97AB6E3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07" y="1461410"/>
            <a:ext cx="8158586" cy="2808585"/>
          </a:xfrm>
          <a:prstGeom prst="rect">
            <a:avLst/>
          </a:prstGeom>
        </p:spPr>
      </p:pic>
      <p:sp>
        <p:nvSpPr>
          <p:cNvPr id="5" name="矩形 6">
            <a:extLst>
              <a:ext uri="{FF2B5EF4-FFF2-40B4-BE49-F238E27FC236}">
                <a16:creationId xmlns:a16="http://schemas.microsoft.com/office/drawing/2014/main" id="{F5B19F7E-B0E0-4E6D-9FAE-73BE32102C84}"/>
              </a:ext>
            </a:extLst>
          </p:cNvPr>
          <p:cNvSpPr/>
          <p:nvPr/>
        </p:nvSpPr>
        <p:spPr>
          <a:xfrm>
            <a:off x="4948384" y="2650501"/>
            <a:ext cx="336577" cy="60830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13">
            <a:extLst>
              <a:ext uri="{FF2B5EF4-FFF2-40B4-BE49-F238E27FC236}">
                <a16:creationId xmlns:a16="http://schemas.microsoft.com/office/drawing/2014/main" id="{BF769D5D-0624-48C8-8CF8-9D369C18F1D8}"/>
              </a:ext>
            </a:extLst>
          </p:cNvPr>
          <p:cNvSpPr/>
          <p:nvPr/>
        </p:nvSpPr>
        <p:spPr>
          <a:xfrm>
            <a:off x="3311094" y="2650501"/>
            <a:ext cx="336577" cy="60830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16">
            <a:extLst>
              <a:ext uri="{FF2B5EF4-FFF2-40B4-BE49-F238E27FC236}">
                <a16:creationId xmlns:a16="http://schemas.microsoft.com/office/drawing/2014/main" id="{33DBD3AB-A3AA-41A9-BAC2-225279872975}"/>
              </a:ext>
            </a:extLst>
          </p:cNvPr>
          <p:cNvSpPr/>
          <p:nvPr/>
        </p:nvSpPr>
        <p:spPr>
          <a:xfrm>
            <a:off x="2389609" y="1994593"/>
            <a:ext cx="810266" cy="57715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17">
            <a:extLst>
              <a:ext uri="{FF2B5EF4-FFF2-40B4-BE49-F238E27FC236}">
                <a16:creationId xmlns:a16="http://schemas.microsoft.com/office/drawing/2014/main" id="{43DECF00-95B5-42F6-A159-5F7B5FF33975}"/>
              </a:ext>
            </a:extLst>
          </p:cNvPr>
          <p:cNvSpPr/>
          <p:nvPr/>
        </p:nvSpPr>
        <p:spPr>
          <a:xfrm>
            <a:off x="4008579" y="1994593"/>
            <a:ext cx="810266" cy="57715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2B0236F-6EAA-49BD-A562-8332B2087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/>
          </a:bodyPr>
          <a:lstStyle/>
          <a:p>
            <a:r>
              <a:rPr lang="en-US" dirty="0"/>
              <a:t>Transferable Semi-supervised Network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62BED50-12AA-4A66-9397-81F4A347903E}"/>
              </a:ext>
            </a:extLst>
          </p:cNvPr>
          <p:cNvSpPr/>
          <p:nvPr/>
        </p:nvSpPr>
        <p:spPr>
          <a:xfrm>
            <a:off x="4935139" y="4386683"/>
            <a:ext cx="427938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Transferable Semi-supervised Semantic Segmentation. AAAI 2018</a:t>
            </a:r>
          </a:p>
        </p:txBody>
      </p:sp>
    </p:spTree>
    <p:extLst>
      <p:ext uri="{BB962C8B-B14F-4D97-AF65-F5344CB8AC3E}">
        <p14:creationId xmlns:p14="http://schemas.microsoft.com/office/powerpoint/2010/main" val="10029545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3">
            <a:extLst>
              <a:ext uri="{FF2B5EF4-FFF2-40B4-BE49-F238E27FC236}">
                <a16:creationId xmlns:a16="http://schemas.microsoft.com/office/drawing/2014/main" id="{7D4BCBCE-7177-4C2A-AF99-15D8A38C6E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86" y="1173043"/>
            <a:ext cx="7738844" cy="1271060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27AA8EDC-5885-4AF9-87FA-F624C50266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86" y="2905089"/>
            <a:ext cx="4677550" cy="100412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E45BC4C-8AA0-4ED6-B37A-7565DACE5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/>
          </a:bodyPr>
          <a:lstStyle/>
          <a:p>
            <a:r>
              <a:rPr lang="en-US" dirty="0"/>
              <a:t>Transferable Semi-supervised Network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EA1DF2A-5A89-4CB0-AB9B-5276A0A69AD4}"/>
              </a:ext>
            </a:extLst>
          </p:cNvPr>
          <p:cNvSpPr/>
          <p:nvPr/>
        </p:nvSpPr>
        <p:spPr>
          <a:xfrm>
            <a:off x="4935139" y="4386683"/>
            <a:ext cx="427938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Transferable Semi-supervised Semantic Segmentation. AAAI 2018</a:t>
            </a:r>
          </a:p>
        </p:txBody>
      </p:sp>
    </p:spTree>
    <p:extLst>
      <p:ext uri="{BB962C8B-B14F-4D97-AF65-F5344CB8AC3E}">
        <p14:creationId xmlns:p14="http://schemas.microsoft.com/office/powerpoint/2010/main" val="339003404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3">
            <a:extLst>
              <a:ext uri="{FF2B5EF4-FFF2-40B4-BE49-F238E27FC236}">
                <a16:creationId xmlns:a16="http://schemas.microsoft.com/office/drawing/2014/main" id="{7D4BCBCE-7177-4C2A-AF99-15D8A38C6E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86" y="1173043"/>
            <a:ext cx="7738844" cy="1271060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27AA8EDC-5885-4AF9-87FA-F624C50266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86" y="2905089"/>
            <a:ext cx="4677550" cy="100412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E45BC4C-8AA0-4ED6-B37A-7565DACE5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/>
          </a:bodyPr>
          <a:lstStyle/>
          <a:p>
            <a:r>
              <a:rPr lang="en-US" dirty="0"/>
              <a:t>Transferable Semi-supervised Network</a:t>
            </a:r>
          </a:p>
        </p:txBody>
      </p:sp>
      <p:pic>
        <p:nvPicPr>
          <p:cNvPr id="7" name="图片 8">
            <a:extLst>
              <a:ext uri="{FF2B5EF4-FFF2-40B4-BE49-F238E27FC236}">
                <a16:creationId xmlns:a16="http://schemas.microsoft.com/office/drawing/2014/main" id="{7EE7FF7B-B543-4DAF-9EC2-76D7FE3B27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0733" y="2425415"/>
            <a:ext cx="2417197" cy="2154334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EA8CF1E-A587-4E9A-AD67-EEEE1792C342}"/>
              </a:ext>
            </a:extLst>
          </p:cNvPr>
          <p:cNvCxnSpPr>
            <a:cxnSpLocks/>
          </p:cNvCxnSpPr>
          <p:nvPr/>
        </p:nvCxnSpPr>
        <p:spPr>
          <a:xfrm>
            <a:off x="8557260" y="599739"/>
            <a:ext cx="0" cy="2487410"/>
          </a:xfrm>
          <a:prstGeom prst="line">
            <a:avLst/>
          </a:prstGeom>
          <a:ln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01752598-ED14-4D5E-9A5F-55F69531DE0E}"/>
              </a:ext>
            </a:extLst>
          </p:cNvPr>
          <p:cNvSpPr/>
          <p:nvPr/>
        </p:nvSpPr>
        <p:spPr>
          <a:xfrm flipV="1">
            <a:off x="8483600" y="566024"/>
            <a:ext cx="137160" cy="137160"/>
          </a:xfrm>
          <a:prstGeom prst="ellipse">
            <a:avLst/>
          </a:prstGeom>
          <a:solidFill>
            <a:schemeClr val="bg1">
              <a:lumMod val="95000"/>
            </a:schemeClr>
          </a:solidFill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文本框 11">
            <a:extLst>
              <a:ext uri="{FF2B5EF4-FFF2-40B4-BE49-F238E27FC236}">
                <a16:creationId xmlns:a16="http://schemas.microsoft.com/office/drawing/2014/main" id="{9AE9F834-1229-47D3-BB53-D91755CE7A92}"/>
              </a:ext>
            </a:extLst>
          </p:cNvPr>
          <p:cNvSpPr txBox="1"/>
          <p:nvPr/>
        </p:nvSpPr>
        <p:spPr>
          <a:xfrm>
            <a:off x="8354023" y="205979"/>
            <a:ext cx="8027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/>
              <a:t>Pascal VOC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</a:rPr>
              <a:t>  </a:t>
            </a:r>
          </a:p>
        </p:txBody>
      </p:sp>
      <p:sp>
        <p:nvSpPr>
          <p:cNvPr id="11" name="文本框 11">
            <a:extLst>
              <a:ext uri="{FF2B5EF4-FFF2-40B4-BE49-F238E27FC236}">
                <a16:creationId xmlns:a16="http://schemas.microsoft.com/office/drawing/2014/main" id="{7567855D-5065-4EAD-8B49-A8C14225BE99}"/>
              </a:ext>
            </a:extLst>
          </p:cNvPr>
          <p:cNvSpPr txBox="1"/>
          <p:nvPr/>
        </p:nvSpPr>
        <p:spPr>
          <a:xfrm>
            <a:off x="8605743" y="511493"/>
            <a:ext cx="5509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>
                    <a:lumMod val="65000"/>
                  </a:schemeClr>
                </a:solidFill>
              </a:rPr>
              <a:t>43.2%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7A2F6F4-DE06-4054-80A7-F06CE5E95FA4}"/>
              </a:ext>
            </a:extLst>
          </p:cNvPr>
          <p:cNvSpPr/>
          <p:nvPr/>
        </p:nvSpPr>
        <p:spPr>
          <a:xfrm flipV="1">
            <a:off x="8488680" y="1021914"/>
            <a:ext cx="137160" cy="137160"/>
          </a:xfrm>
          <a:prstGeom prst="ellipse">
            <a:avLst/>
          </a:prstGeom>
          <a:solidFill>
            <a:schemeClr val="bg1">
              <a:lumMod val="95000"/>
            </a:schemeClr>
          </a:solidFill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文本框 11">
            <a:extLst>
              <a:ext uri="{FF2B5EF4-FFF2-40B4-BE49-F238E27FC236}">
                <a16:creationId xmlns:a16="http://schemas.microsoft.com/office/drawing/2014/main" id="{B9207B7A-03D0-4B13-99C3-85666DB1D3EC}"/>
              </a:ext>
            </a:extLst>
          </p:cNvPr>
          <p:cNvSpPr txBox="1"/>
          <p:nvPr/>
        </p:nvSpPr>
        <p:spPr>
          <a:xfrm>
            <a:off x="8603425" y="975103"/>
            <a:ext cx="5509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>
                    <a:lumMod val="65000"/>
                  </a:schemeClr>
                </a:solidFill>
              </a:rPr>
              <a:t>51.2%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97FAB62-6888-483E-B7BE-79ED8B73C9D0}"/>
              </a:ext>
            </a:extLst>
          </p:cNvPr>
          <p:cNvSpPr/>
          <p:nvPr/>
        </p:nvSpPr>
        <p:spPr>
          <a:xfrm flipV="1">
            <a:off x="8488680" y="1445063"/>
            <a:ext cx="137160" cy="137160"/>
          </a:xfrm>
          <a:prstGeom prst="ellipse">
            <a:avLst/>
          </a:prstGeom>
          <a:solidFill>
            <a:schemeClr val="bg1">
              <a:lumMod val="95000"/>
            </a:schemeClr>
          </a:solidFill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文本框 11">
            <a:extLst>
              <a:ext uri="{FF2B5EF4-FFF2-40B4-BE49-F238E27FC236}">
                <a16:creationId xmlns:a16="http://schemas.microsoft.com/office/drawing/2014/main" id="{67448179-04F8-4F46-BE2A-52A75E59AFB3}"/>
              </a:ext>
            </a:extLst>
          </p:cNvPr>
          <p:cNvSpPr txBox="1"/>
          <p:nvPr/>
        </p:nvSpPr>
        <p:spPr>
          <a:xfrm>
            <a:off x="8605743" y="1397392"/>
            <a:ext cx="5509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>
                    <a:lumMod val="65000"/>
                  </a:schemeClr>
                </a:solidFill>
              </a:rPr>
              <a:t>55.7%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986D65D-C055-4FD6-B1B5-BA1F47302C58}"/>
              </a:ext>
            </a:extLst>
          </p:cNvPr>
          <p:cNvSpPr/>
          <p:nvPr/>
        </p:nvSpPr>
        <p:spPr>
          <a:xfrm flipV="1">
            <a:off x="8488680" y="1916928"/>
            <a:ext cx="137160" cy="137160"/>
          </a:xfrm>
          <a:prstGeom prst="ellipse">
            <a:avLst/>
          </a:prstGeom>
          <a:solidFill>
            <a:schemeClr val="bg1">
              <a:lumMod val="95000"/>
            </a:schemeClr>
          </a:solidFill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文本框 11">
            <a:extLst>
              <a:ext uri="{FF2B5EF4-FFF2-40B4-BE49-F238E27FC236}">
                <a16:creationId xmlns:a16="http://schemas.microsoft.com/office/drawing/2014/main" id="{F121C08F-49B1-4E15-A8BA-967BB1EA2043}"/>
              </a:ext>
            </a:extLst>
          </p:cNvPr>
          <p:cNvSpPr txBox="1"/>
          <p:nvPr/>
        </p:nvSpPr>
        <p:spPr>
          <a:xfrm>
            <a:off x="8605743" y="1869257"/>
            <a:ext cx="5509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>
                    <a:lumMod val="65000"/>
                  </a:schemeClr>
                </a:solidFill>
              </a:rPr>
              <a:t>58.8%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4B3474D-5655-48A8-879A-3A45DCB47616}"/>
              </a:ext>
            </a:extLst>
          </p:cNvPr>
          <p:cNvSpPr/>
          <p:nvPr/>
        </p:nvSpPr>
        <p:spPr>
          <a:xfrm flipV="1">
            <a:off x="8488680" y="2368457"/>
            <a:ext cx="137160" cy="137160"/>
          </a:xfrm>
          <a:prstGeom prst="ellipse">
            <a:avLst/>
          </a:prstGeom>
          <a:solidFill>
            <a:schemeClr val="accent3"/>
          </a:solidFill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文本框 11">
            <a:extLst>
              <a:ext uri="{FF2B5EF4-FFF2-40B4-BE49-F238E27FC236}">
                <a16:creationId xmlns:a16="http://schemas.microsoft.com/office/drawing/2014/main" id="{A51EABD6-CC66-477D-B15E-0FFDE1D3B7EF}"/>
              </a:ext>
            </a:extLst>
          </p:cNvPr>
          <p:cNvSpPr txBox="1"/>
          <p:nvPr/>
        </p:nvSpPr>
        <p:spPr>
          <a:xfrm>
            <a:off x="8605743" y="2320786"/>
            <a:ext cx="5509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60.8%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F7A6AC9-E3EC-4F1E-8E8B-EF644A402FD4}"/>
              </a:ext>
            </a:extLst>
          </p:cNvPr>
          <p:cNvSpPr/>
          <p:nvPr/>
        </p:nvSpPr>
        <p:spPr>
          <a:xfrm flipV="1">
            <a:off x="8488680" y="2529787"/>
            <a:ext cx="137160" cy="13716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文本框 11">
            <a:extLst>
              <a:ext uri="{FF2B5EF4-FFF2-40B4-BE49-F238E27FC236}">
                <a16:creationId xmlns:a16="http://schemas.microsoft.com/office/drawing/2014/main" id="{8815B9B7-AD88-4322-986B-897F304AFC67}"/>
              </a:ext>
            </a:extLst>
          </p:cNvPr>
          <p:cNvSpPr txBox="1"/>
          <p:nvPr/>
        </p:nvSpPr>
        <p:spPr>
          <a:xfrm>
            <a:off x="8605743" y="2475256"/>
            <a:ext cx="5509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68.5%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9676AAC-3CF4-426B-B5E5-7512A2923EF3}"/>
              </a:ext>
            </a:extLst>
          </p:cNvPr>
          <p:cNvSpPr/>
          <p:nvPr/>
        </p:nvSpPr>
        <p:spPr>
          <a:xfrm flipV="1">
            <a:off x="8488680" y="2977254"/>
            <a:ext cx="137160" cy="13716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文本框 11">
            <a:extLst>
              <a:ext uri="{FF2B5EF4-FFF2-40B4-BE49-F238E27FC236}">
                <a16:creationId xmlns:a16="http://schemas.microsoft.com/office/drawing/2014/main" id="{71E13C05-5496-425E-AFFC-32B47A1C3C05}"/>
              </a:ext>
            </a:extLst>
          </p:cNvPr>
          <p:cNvSpPr txBox="1"/>
          <p:nvPr/>
        </p:nvSpPr>
        <p:spPr>
          <a:xfrm>
            <a:off x="8603424" y="2922723"/>
            <a:ext cx="5509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64.6%</a:t>
            </a:r>
          </a:p>
        </p:txBody>
      </p:sp>
    </p:spTree>
    <p:extLst>
      <p:ext uri="{BB962C8B-B14F-4D97-AF65-F5344CB8AC3E}">
        <p14:creationId xmlns:p14="http://schemas.microsoft.com/office/powerpoint/2010/main" val="32984529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60E8ECA-B25D-402B-8A4A-6F09E043955B}"/>
              </a:ext>
            </a:extLst>
          </p:cNvPr>
          <p:cNvSpPr/>
          <p:nvPr/>
        </p:nvSpPr>
        <p:spPr>
          <a:xfrm>
            <a:off x="1" y="897623"/>
            <a:ext cx="9143999" cy="3787912"/>
          </a:xfrm>
          <a:prstGeom prst="rect">
            <a:avLst/>
          </a:prstGeom>
          <a:blipFill dpi="0" rotWithShape="1">
            <a:blip r:embed="rId2">
              <a:alphaModFix amt="1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9102B7-8489-4102-A10A-00B82C2533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113" y="1189468"/>
            <a:ext cx="8405769" cy="32042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53657B-2643-4EE1-AF47-2E9DAFDB21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0524" b="41195"/>
          <a:stretch/>
        </p:blipFill>
        <p:spPr>
          <a:xfrm>
            <a:off x="3167941" y="222699"/>
            <a:ext cx="2808115" cy="51335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F624356-43FF-48F4-9999-E567F89E9490}"/>
              </a:ext>
            </a:extLst>
          </p:cNvPr>
          <p:cNvSpPr/>
          <p:nvPr/>
        </p:nvSpPr>
        <p:spPr>
          <a:xfrm>
            <a:off x="4935139" y="4386683"/>
            <a:ext cx="427938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Transferable Semi-supervised Semantic Segmentation. AAAI 2018</a:t>
            </a:r>
          </a:p>
        </p:txBody>
      </p:sp>
    </p:spTree>
    <p:extLst>
      <p:ext uri="{BB962C8B-B14F-4D97-AF65-F5344CB8AC3E}">
        <p14:creationId xmlns:p14="http://schemas.microsoft.com/office/powerpoint/2010/main" val="31824374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71D8A53-2CE0-4506-992B-22E170CC2F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633" y="1281434"/>
            <a:ext cx="1762390" cy="128016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32D0BD4-AC62-4004-853C-E472AC2837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50"/>
          <a:stretch/>
        </p:blipFill>
        <p:spPr>
          <a:xfrm>
            <a:off x="3605314" y="1281434"/>
            <a:ext cx="1934960" cy="12801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C5FE5C-6968-4F24-B7BD-618BD3FA01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5285"/>
          <a:stretch/>
        </p:blipFill>
        <p:spPr>
          <a:xfrm>
            <a:off x="6413645" y="1281434"/>
            <a:ext cx="2154796" cy="12801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76675F-265A-401B-BF8B-FD198ACB1D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766" y="3085177"/>
            <a:ext cx="2494702" cy="12801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B260020-F738-43A2-85B8-90F1E401DC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5314" y="3085177"/>
            <a:ext cx="1926582" cy="1280160"/>
          </a:xfrm>
          <a:prstGeom prst="rect">
            <a:avLst/>
          </a:prstGeom>
        </p:spPr>
      </p:pic>
      <p:pic>
        <p:nvPicPr>
          <p:cNvPr id="10" name="图片 8">
            <a:extLst>
              <a:ext uri="{FF2B5EF4-FFF2-40B4-BE49-F238E27FC236}">
                <a16:creationId xmlns:a16="http://schemas.microsoft.com/office/drawing/2014/main" id="{6004AAD2-63E4-4DE5-80AB-B37F50F5F99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974"/>
          <a:stretch/>
        </p:blipFill>
        <p:spPr>
          <a:xfrm>
            <a:off x="6229886" y="3085177"/>
            <a:ext cx="2529195" cy="12801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A95226C-35DE-48A1-B223-CBAD5720072F}"/>
              </a:ext>
            </a:extLst>
          </p:cNvPr>
          <p:cNvSpPr txBox="1"/>
          <p:nvPr/>
        </p:nvSpPr>
        <p:spPr>
          <a:xfrm>
            <a:off x="6969098" y="1022502"/>
            <a:ext cx="9797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CVPR 2017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2D57EF-BC24-456E-9A5F-EAD8E6EF3132}"/>
              </a:ext>
            </a:extLst>
          </p:cNvPr>
          <p:cNvSpPr txBox="1"/>
          <p:nvPr/>
        </p:nvSpPr>
        <p:spPr>
          <a:xfrm>
            <a:off x="1339960" y="1022502"/>
            <a:ext cx="7873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PR 2016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F1C5F3-4C09-4384-87E4-DAE66BBA608A}"/>
              </a:ext>
            </a:extLst>
          </p:cNvPr>
          <p:cNvSpPr txBox="1"/>
          <p:nvPr/>
        </p:nvSpPr>
        <p:spPr>
          <a:xfrm>
            <a:off x="4108175" y="1022502"/>
            <a:ext cx="9884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PAMI 2017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100026-8E92-4ACE-A148-74C72C1A49D6}"/>
              </a:ext>
            </a:extLst>
          </p:cNvPr>
          <p:cNvSpPr txBox="1"/>
          <p:nvPr/>
        </p:nvSpPr>
        <p:spPr>
          <a:xfrm>
            <a:off x="1243779" y="2831809"/>
            <a:ext cx="9877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CVPR 2018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97C6DC7-3F4F-4837-9089-F95E6798A624}"/>
              </a:ext>
            </a:extLst>
          </p:cNvPr>
          <p:cNvSpPr txBox="1"/>
          <p:nvPr/>
        </p:nvSpPr>
        <p:spPr>
          <a:xfrm>
            <a:off x="4095806" y="2831809"/>
            <a:ext cx="9877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CVPR 2018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38F3FE6-9507-4BB9-8365-64EAFEEC927B}"/>
              </a:ext>
            </a:extLst>
          </p:cNvPr>
          <p:cNvSpPr txBox="1"/>
          <p:nvPr/>
        </p:nvSpPr>
        <p:spPr>
          <a:xfrm>
            <a:off x="7019432" y="2830320"/>
            <a:ext cx="9653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AAAI 2018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EE5BE59-FAAC-49A4-ADBD-52DF44827D0F}"/>
              </a:ext>
            </a:extLst>
          </p:cNvPr>
          <p:cNvSpPr txBox="1"/>
          <p:nvPr/>
        </p:nvSpPr>
        <p:spPr>
          <a:xfrm>
            <a:off x="618222" y="2512806"/>
            <a:ext cx="22533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Proposal-based Localization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A334C21-0330-4D7D-B00A-16FC6624D76A}"/>
              </a:ext>
            </a:extLst>
          </p:cNvPr>
          <p:cNvSpPr txBox="1"/>
          <p:nvPr/>
        </p:nvSpPr>
        <p:spPr>
          <a:xfrm>
            <a:off x="3798999" y="2512806"/>
            <a:ext cx="15460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Simple to Complex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A15E719-8A55-471F-B9BD-A59CDA0B3F6B}"/>
              </a:ext>
            </a:extLst>
          </p:cNvPr>
          <p:cNvSpPr txBox="1"/>
          <p:nvPr/>
        </p:nvSpPr>
        <p:spPr>
          <a:xfrm>
            <a:off x="6736308" y="2512806"/>
            <a:ext cx="15676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Adversarial Erasing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B97DF68-BF29-40DE-875B-D0F1154CFAA7}"/>
              </a:ext>
            </a:extLst>
          </p:cNvPr>
          <p:cNvSpPr/>
          <p:nvPr/>
        </p:nvSpPr>
        <p:spPr>
          <a:xfrm>
            <a:off x="297975" y="4318858"/>
            <a:ext cx="28875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Adversarial Complementary Learning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33FE291-6485-4043-9C90-6AA37C9A2E00}"/>
              </a:ext>
            </a:extLst>
          </p:cNvPr>
          <p:cNvSpPr txBox="1"/>
          <p:nvPr/>
        </p:nvSpPr>
        <p:spPr>
          <a:xfrm>
            <a:off x="3554006" y="4318858"/>
            <a:ext cx="20631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Multi-dilated Convolution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B038F98-EFA9-42E6-A787-8D72B7B9AAD2}"/>
              </a:ext>
            </a:extLst>
          </p:cNvPr>
          <p:cNvSpPr txBox="1"/>
          <p:nvPr/>
        </p:nvSpPr>
        <p:spPr>
          <a:xfrm>
            <a:off x="6004699" y="4318858"/>
            <a:ext cx="29947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Transferable Semi-supervised Network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C92F024F-4A5A-45B4-B46B-66CAC8C7C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A1B745D-B239-4838-8AC2-3222C798196D}"/>
              </a:ext>
            </a:extLst>
          </p:cNvPr>
          <p:cNvSpPr/>
          <p:nvPr/>
        </p:nvSpPr>
        <p:spPr>
          <a:xfrm>
            <a:off x="43680" y="1022502"/>
            <a:ext cx="8715401" cy="1744267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E97ED0B-80FE-40A0-8D48-A3938AECA3A6}"/>
              </a:ext>
            </a:extLst>
          </p:cNvPr>
          <p:cNvSpPr/>
          <p:nvPr/>
        </p:nvSpPr>
        <p:spPr>
          <a:xfrm>
            <a:off x="198635" y="2895128"/>
            <a:ext cx="8715400" cy="1697670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4">
            <a:extLst>
              <a:ext uri="{FF2B5EF4-FFF2-40B4-BE49-F238E27FC236}">
                <a16:creationId xmlns:a16="http://schemas.microsoft.com/office/drawing/2014/main" id="{B8CDA513-10C3-41E5-9555-296343F64B5C}"/>
              </a:ext>
            </a:extLst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079" y="2875601"/>
            <a:ext cx="1189927" cy="802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组合 22">
            <a:extLst>
              <a:ext uri="{FF2B5EF4-FFF2-40B4-BE49-F238E27FC236}">
                <a16:creationId xmlns:a16="http://schemas.microsoft.com/office/drawing/2014/main" id="{39A2FF4C-AE68-4A2D-8AD8-E5177B79F8D8}"/>
              </a:ext>
            </a:extLst>
          </p:cNvPr>
          <p:cNvGrpSpPr/>
          <p:nvPr/>
        </p:nvGrpSpPr>
        <p:grpSpPr>
          <a:xfrm>
            <a:off x="1147711" y="1440078"/>
            <a:ext cx="1038134" cy="2420327"/>
            <a:chOff x="1825544" y="2523118"/>
            <a:chExt cx="1038134" cy="2420327"/>
          </a:xfrm>
        </p:grpSpPr>
        <p:pic>
          <p:nvPicPr>
            <p:cNvPr id="27" name="Picture 2" descr="F:\dataset\flickr_yunpeng\bicycle\bicycle_00146.jpg">
              <a:extLst>
                <a:ext uri="{FF2B5EF4-FFF2-40B4-BE49-F238E27FC236}">
                  <a16:creationId xmlns:a16="http://schemas.microsoft.com/office/drawing/2014/main" id="{87FB3540-2A4D-45D7-8A60-191F0505426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432"/>
            <a:stretch/>
          </p:blipFill>
          <p:spPr bwMode="auto">
            <a:xfrm>
              <a:off x="1976356" y="2921768"/>
              <a:ext cx="458925" cy="345216"/>
            </a:xfrm>
            <a:prstGeom prst="rect">
              <a:avLst/>
            </a:prstGeom>
            <a:noFill/>
            <a:ln w="2540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1" descr="F:\dataset\VOC2007\JPEGImages\001338.jpg">
              <a:extLst>
                <a:ext uri="{FF2B5EF4-FFF2-40B4-BE49-F238E27FC236}">
                  <a16:creationId xmlns:a16="http://schemas.microsoft.com/office/drawing/2014/main" id="{82F10E9C-78BC-414A-A737-60DE49FC05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6617" y="2996338"/>
              <a:ext cx="461147" cy="345216"/>
            </a:xfrm>
            <a:prstGeom prst="rect">
              <a:avLst/>
            </a:prstGeom>
            <a:noFill/>
            <a:ln w="2540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1" descr="C:\Users\yunchao\AppData\Roaming\Tencent\Users\451268017\QQ\WinTemp\RichOle\NCU}B`O7C({P{B%YF]%POXT.png">
              <a:extLst>
                <a:ext uri="{FF2B5EF4-FFF2-40B4-BE49-F238E27FC236}">
                  <a16:creationId xmlns:a16="http://schemas.microsoft.com/office/drawing/2014/main" id="{0D0F405E-FF70-40FB-B925-9D8AE31FA512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6261" y="3070908"/>
              <a:ext cx="461147" cy="345216"/>
            </a:xfrm>
            <a:prstGeom prst="rect">
              <a:avLst/>
            </a:prstGeom>
            <a:noFill/>
            <a:ln w="2540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流程图: 磁盘 15">
              <a:extLst>
                <a:ext uri="{FF2B5EF4-FFF2-40B4-BE49-F238E27FC236}">
                  <a16:creationId xmlns:a16="http://schemas.microsoft.com/office/drawing/2014/main" id="{C2EC8980-5207-4238-B7FB-56E00853CCE5}"/>
                </a:ext>
              </a:extLst>
            </p:cNvPr>
            <p:cNvSpPr/>
            <p:nvPr/>
          </p:nvSpPr>
          <p:spPr>
            <a:xfrm>
              <a:off x="1844960" y="3923080"/>
              <a:ext cx="1007099" cy="1020365"/>
            </a:xfrm>
            <a:prstGeom prst="flowChartMagneticDisk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  <a:sym typeface="Arial"/>
                <a:rtl val="0"/>
              </a:endParaRPr>
            </a:p>
          </p:txBody>
        </p:sp>
        <p:sp>
          <p:nvSpPr>
            <p:cNvPr id="31" name="流程图: 磁盘 16">
              <a:extLst>
                <a:ext uri="{FF2B5EF4-FFF2-40B4-BE49-F238E27FC236}">
                  <a16:creationId xmlns:a16="http://schemas.microsoft.com/office/drawing/2014/main" id="{AD4E9910-EBB7-45AB-AD39-C6FB6296D6BE}"/>
                </a:ext>
              </a:extLst>
            </p:cNvPr>
            <p:cNvSpPr/>
            <p:nvPr/>
          </p:nvSpPr>
          <p:spPr>
            <a:xfrm>
              <a:off x="1844961" y="2523118"/>
              <a:ext cx="1007099" cy="1020365"/>
            </a:xfrm>
            <a:prstGeom prst="flowChartMagneticDisk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  <a:rtl val="0"/>
              </a:endParaRPr>
            </a:p>
          </p:txBody>
        </p:sp>
        <p:sp>
          <p:nvSpPr>
            <p:cNvPr id="32" name="文本框 17">
              <a:extLst>
                <a:ext uri="{FF2B5EF4-FFF2-40B4-BE49-F238E27FC236}">
                  <a16:creationId xmlns:a16="http://schemas.microsoft.com/office/drawing/2014/main" id="{EB231241-F68F-4829-9FA4-15E645ABFDEB}"/>
                </a:ext>
              </a:extLst>
            </p:cNvPr>
            <p:cNvSpPr txBox="1"/>
            <p:nvPr/>
          </p:nvSpPr>
          <p:spPr>
            <a:xfrm>
              <a:off x="1825544" y="4243411"/>
              <a:ext cx="61747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cs typeface="Arial"/>
                  <a:sym typeface="Arial"/>
                  <a:rtl val="0"/>
                </a:rPr>
                <a:t>person</a:t>
              </a:r>
            </a:p>
          </p:txBody>
        </p:sp>
        <p:sp>
          <p:nvSpPr>
            <p:cNvPr id="33" name="文本框 18">
              <a:extLst>
                <a:ext uri="{FF2B5EF4-FFF2-40B4-BE49-F238E27FC236}">
                  <a16:creationId xmlns:a16="http://schemas.microsoft.com/office/drawing/2014/main" id="{47222B5A-6202-42C2-AA49-AEED62FFFFB0}"/>
                </a:ext>
              </a:extLst>
            </p:cNvPr>
            <p:cNvSpPr txBox="1"/>
            <p:nvPr/>
          </p:nvSpPr>
          <p:spPr>
            <a:xfrm>
              <a:off x="2031238" y="4444157"/>
              <a:ext cx="53732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cs typeface="Arial"/>
                  <a:sym typeface="Arial"/>
                  <a:rtl val="0"/>
                </a:rPr>
                <a:t>horse</a:t>
              </a:r>
            </a:p>
          </p:txBody>
        </p:sp>
        <p:sp>
          <p:nvSpPr>
            <p:cNvPr id="34" name="文本框 19">
              <a:extLst>
                <a:ext uri="{FF2B5EF4-FFF2-40B4-BE49-F238E27FC236}">
                  <a16:creationId xmlns:a16="http://schemas.microsoft.com/office/drawing/2014/main" id="{0854165B-9331-44FC-B41E-53390CA64DCA}"/>
                </a:ext>
              </a:extLst>
            </p:cNvPr>
            <p:cNvSpPr txBox="1"/>
            <p:nvPr/>
          </p:nvSpPr>
          <p:spPr>
            <a:xfrm>
              <a:off x="2347190" y="4606432"/>
              <a:ext cx="51648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cs typeface="Arial"/>
                  <a:sym typeface="Arial"/>
                  <a:rtl val="0"/>
                </a:rPr>
                <a:t>table</a:t>
              </a:r>
            </a:p>
          </p:txBody>
        </p:sp>
        <p:sp>
          <p:nvSpPr>
            <p:cNvPr id="35" name="文本框 20">
              <a:extLst>
                <a:ext uri="{FF2B5EF4-FFF2-40B4-BE49-F238E27FC236}">
                  <a16:creationId xmlns:a16="http://schemas.microsoft.com/office/drawing/2014/main" id="{DEBEEA25-61D8-4A66-BF12-19A6811640A2}"/>
                </a:ext>
              </a:extLst>
            </p:cNvPr>
            <p:cNvSpPr txBox="1"/>
            <p:nvPr/>
          </p:nvSpPr>
          <p:spPr>
            <a:xfrm>
              <a:off x="2031238" y="2542294"/>
              <a:ext cx="62709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Arial"/>
                  <a:sym typeface="Arial"/>
                  <a:rtl val="0"/>
                </a:rPr>
                <a:t>images</a:t>
              </a:r>
            </a:p>
          </p:txBody>
        </p:sp>
        <p:sp>
          <p:nvSpPr>
            <p:cNvPr id="36" name="文本框 21">
              <a:extLst>
                <a:ext uri="{FF2B5EF4-FFF2-40B4-BE49-F238E27FC236}">
                  <a16:creationId xmlns:a16="http://schemas.microsoft.com/office/drawing/2014/main" id="{E12FE80F-A3B2-4557-809D-089EF1A204FF}"/>
                </a:ext>
              </a:extLst>
            </p:cNvPr>
            <p:cNvSpPr txBox="1"/>
            <p:nvPr/>
          </p:nvSpPr>
          <p:spPr>
            <a:xfrm>
              <a:off x="1875510" y="3935841"/>
              <a:ext cx="93487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  <a:rtl val="0"/>
                </a:rPr>
                <a:t>annotations</a:t>
              </a:r>
            </a:p>
          </p:txBody>
        </p:sp>
      </p:grpSp>
      <p:sp>
        <p:nvSpPr>
          <p:cNvPr id="37" name="圆角矩形 39">
            <a:extLst>
              <a:ext uri="{FF2B5EF4-FFF2-40B4-BE49-F238E27FC236}">
                <a16:creationId xmlns:a16="http://schemas.microsoft.com/office/drawing/2014/main" id="{0C01BC3D-4C7E-411D-B516-755FC0EBCCF0}"/>
              </a:ext>
            </a:extLst>
          </p:cNvPr>
          <p:cNvSpPr/>
          <p:nvPr/>
        </p:nvSpPr>
        <p:spPr>
          <a:xfrm>
            <a:off x="3195209" y="1736253"/>
            <a:ext cx="2695700" cy="1995810"/>
          </a:xfrm>
          <a:prstGeom prst="roundRect">
            <a:avLst>
              <a:gd name="adj" fmla="val 3230"/>
            </a:avLst>
          </a:prstGeom>
          <a:noFill/>
          <a:ln w="19050" cap="flat" cmpd="sng" algn="ctr">
            <a:solidFill>
              <a:srgbClr val="000000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  <a:rtl val="0"/>
            </a:endParaRPr>
          </a:p>
        </p:txBody>
      </p:sp>
      <p:sp>
        <p:nvSpPr>
          <p:cNvPr id="38" name="文本框 41">
            <a:extLst>
              <a:ext uri="{FF2B5EF4-FFF2-40B4-BE49-F238E27FC236}">
                <a16:creationId xmlns:a16="http://schemas.microsoft.com/office/drawing/2014/main" id="{4F1BE104-E5F6-4340-B829-33975F947D26}"/>
              </a:ext>
            </a:extLst>
          </p:cNvPr>
          <p:cNvSpPr txBox="1"/>
          <p:nvPr/>
        </p:nvSpPr>
        <p:spPr>
          <a:xfrm>
            <a:off x="1279157" y="2101998"/>
            <a:ext cx="3898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600" kern="0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…</a:t>
            </a:r>
          </a:p>
        </p:txBody>
      </p:sp>
      <p:sp>
        <p:nvSpPr>
          <p:cNvPr id="39" name="文本框 42">
            <a:extLst>
              <a:ext uri="{FF2B5EF4-FFF2-40B4-BE49-F238E27FC236}">
                <a16:creationId xmlns:a16="http://schemas.microsoft.com/office/drawing/2014/main" id="{96AB1EAE-8153-4677-8BB8-D7BD21B01BEF}"/>
              </a:ext>
            </a:extLst>
          </p:cNvPr>
          <p:cNvSpPr txBox="1"/>
          <p:nvPr/>
        </p:nvSpPr>
        <p:spPr>
          <a:xfrm>
            <a:off x="1243859" y="3450131"/>
            <a:ext cx="3898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600" kern="0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…</a:t>
            </a:r>
          </a:p>
        </p:txBody>
      </p:sp>
      <p:cxnSp>
        <p:nvCxnSpPr>
          <p:cNvPr id="40" name="肘形连接符 44">
            <a:extLst>
              <a:ext uri="{FF2B5EF4-FFF2-40B4-BE49-F238E27FC236}">
                <a16:creationId xmlns:a16="http://schemas.microsoft.com/office/drawing/2014/main" id="{0BD0E7DF-822E-46E9-964A-69AC1B3D5538}"/>
              </a:ext>
            </a:extLst>
          </p:cNvPr>
          <p:cNvCxnSpPr>
            <a:cxnSpLocks/>
            <a:stCxn id="31" idx="4"/>
            <a:endCxn id="37" idx="1"/>
          </p:cNvCxnSpPr>
          <p:nvPr/>
        </p:nvCxnSpPr>
        <p:spPr>
          <a:xfrm>
            <a:off x="2174227" y="1950261"/>
            <a:ext cx="1020982" cy="783897"/>
          </a:xfrm>
          <a:prstGeom prst="bentConnector3">
            <a:avLst/>
          </a:prstGeom>
          <a:noFill/>
          <a:ln w="25400" cap="flat" cmpd="sng" algn="ctr">
            <a:solidFill>
              <a:srgbClr val="000000"/>
            </a:solidFill>
            <a:prstDash val="solid"/>
            <a:tailEnd type="stealth" w="lg" len="lg"/>
          </a:ln>
          <a:effectLst/>
        </p:spPr>
      </p:cxnSp>
      <p:cxnSp>
        <p:nvCxnSpPr>
          <p:cNvPr id="41" name="肘形连接符 46">
            <a:extLst>
              <a:ext uri="{FF2B5EF4-FFF2-40B4-BE49-F238E27FC236}">
                <a16:creationId xmlns:a16="http://schemas.microsoft.com/office/drawing/2014/main" id="{A11C31E5-A3E1-4B17-9481-0F42B44A1627}"/>
              </a:ext>
            </a:extLst>
          </p:cNvPr>
          <p:cNvCxnSpPr>
            <a:cxnSpLocks/>
            <a:stCxn id="30" idx="4"/>
            <a:endCxn id="37" idx="1"/>
          </p:cNvCxnSpPr>
          <p:nvPr/>
        </p:nvCxnSpPr>
        <p:spPr>
          <a:xfrm flipV="1">
            <a:off x="2174226" y="2734158"/>
            <a:ext cx="1020983" cy="616065"/>
          </a:xfrm>
          <a:prstGeom prst="bentConnector3">
            <a:avLst/>
          </a:prstGeom>
          <a:noFill/>
          <a:ln w="25400" cap="flat" cmpd="sng" algn="ctr">
            <a:solidFill>
              <a:srgbClr val="000000"/>
            </a:solidFill>
            <a:prstDash val="solid"/>
            <a:tailEnd type="stealth" w="lg" len="lg"/>
          </a:ln>
          <a:effectLst/>
        </p:spPr>
      </p:cxnSp>
      <p:cxnSp>
        <p:nvCxnSpPr>
          <p:cNvPr id="42" name="直接箭头连接符 56">
            <a:extLst>
              <a:ext uri="{FF2B5EF4-FFF2-40B4-BE49-F238E27FC236}">
                <a16:creationId xmlns:a16="http://schemas.microsoft.com/office/drawing/2014/main" id="{DC2C5A48-93D9-47CF-81F4-A98C55D23500}"/>
              </a:ext>
            </a:extLst>
          </p:cNvPr>
          <p:cNvCxnSpPr>
            <a:cxnSpLocks/>
          </p:cNvCxnSpPr>
          <p:nvPr/>
        </p:nvCxnSpPr>
        <p:spPr>
          <a:xfrm>
            <a:off x="5917020" y="2252705"/>
            <a:ext cx="995121" cy="0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solid"/>
            <a:tailEnd type="stealth" w="lg" len="lg"/>
          </a:ln>
          <a:effectLst/>
        </p:spPr>
      </p:cxnSp>
      <p:cxnSp>
        <p:nvCxnSpPr>
          <p:cNvPr id="43" name="直接箭头连接符 57">
            <a:extLst>
              <a:ext uri="{FF2B5EF4-FFF2-40B4-BE49-F238E27FC236}">
                <a16:creationId xmlns:a16="http://schemas.microsoft.com/office/drawing/2014/main" id="{C10B988C-DA29-4ED8-A710-D14768C946FB}"/>
              </a:ext>
            </a:extLst>
          </p:cNvPr>
          <p:cNvCxnSpPr>
            <a:cxnSpLocks/>
          </p:cNvCxnSpPr>
          <p:nvPr/>
        </p:nvCxnSpPr>
        <p:spPr>
          <a:xfrm>
            <a:off x="5917020" y="3263863"/>
            <a:ext cx="995121" cy="0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solid"/>
            <a:tailEnd type="stealth" w="lg" len="lg"/>
          </a:ln>
          <a:effectLst/>
        </p:spPr>
      </p:cxnSp>
      <p:grpSp>
        <p:nvGrpSpPr>
          <p:cNvPr id="44" name="组合 64">
            <a:extLst>
              <a:ext uri="{FF2B5EF4-FFF2-40B4-BE49-F238E27FC236}">
                <a16:creationId xmlns:a16="http://schemas.microsoft.com/office/drawing/2014/main" id="{357E1CC4-D3B1-417C-961A-B383472A27B1}"/>
              </a:ext>
            </a:extLst>
          </p:cNvPr>
          <p:cNvGrpSpPr/>
          <p:nvPr/>
        </p:nvGrpSpPr>
        <p:grpSpPr>
          <a:xfrm>
            <a:off x="6960079" y="1777102"/>
            <a:ext cx="1189927" cy="802946"/>
            <a:chOff x="8287659" y="3453635"/>
            <a:chExt cx="1426994" cy="802946"/>
          </a:xfrm>
        </p:grpSpPr>
        <p:pic>
          <p:nvPicPr>
            <p:cNvPr id="45" name="Picture 3" descr="C:\Users\yunchao\AppData\Roaming\Tencent\Users\451268017\QQ\WinTemp\RichOle\9(_XSTH`IS@~DGA4V%EP[JX.png">
              <a:extLst>
                <a:ext uri="{FF2B5EF4-FFF2-40B4-BE49-F238E27FC236}">
                  <a16:creationId xmlns:a16="http://schemas.microsoft.com/office/drawing/2014/main" id="{7794C61C-01E7-499E-B2FB-076A0967F9D7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7659" y="3453635"/>
              <a:ext cx="1426994" cy="8029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矩形 59">
              <a:extLst>
                <a:ext uri="{FF2B5EF4-FFF2-40B4-BE49-F238E27FC236}">
                  <a16:creationId xmlns:a16="http://schemas.microsoft.com/office/drawing/2014/main" id="{6B6AADBF-8951-4B5E-AF56-67F727BD1158}"/>
                </a:ext>
              </a:extLst>
            </p:cNvPr>
            <p:cNvSpPr/>
            <p:nvPr/>
          </p:nvSpPr>
          <p:spPr>
            <a:xfrm>
              <a:off x="9190567" y="3457485"/>
              <a:ext cx="266700" cy="175804"/>
            </a:xfrm>
            <a:prstGeom prst="rect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  <a:rtl val="0"/>
              </a:endParaRPr>
            </a:p>
          </p:txBody>
        </p:sp>
        <p:sp>
          <p:nvSpPr>
            <p:cNvPr id="47" name="矩形 60">
              <a:extLst>
                <a:ext uri="{FF2B5EF4-FFF2-40B4-BE49-F238E27FC236}">
                  <a16:creationId xmlns:a16="http://schemas.microsoft.com/office/drawing/2014/main" id="{923B9121-502C-4382-8634-502A2CA80364}"/>
                </a:ext>
              </a:extLst>
            </p:cNvPr>
            <p:cNvSpPr/>
            <p:nvPr/>
          </p:nvSpPr>
          <p:spPr>
            <a:xfrm>
              <a:off x="9050118" y="3777580"/>
              <a:ext cx="369052" cy="466301"/>
            </a:xfrm>
            <a:prstGeom prst="rect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  <a:rtl val="0"/>
              </a:endParaRPr>
            </a:p>
          </p:txBody>
        </p:sp>
        <p:sp>
          <p:nvSpPr>
            <p:cNvPr id="48" name="矩形 61">
              <a:extLst>
                <a:ext uri="{FF2B5EF4-FFF2-40B4-BE49-F238E27FC236}">
                  <a16:creationId xmlns:a16="http://schemas.microsoft.com/office/drawing/2014/main" id="{700F15D3-822C-45A9-AE6E-1EC67928D941}"/>
                </a:ext>
              </a:extLst>
            </p:cNvPr>
            <p:cNvSpPr/>
            <p:nvPr/>
          </p:nvSpPr>
          <p:spPr>
            <a:xfrm>
              <a:off x="8865592" y="3756590"/>
              <a:ext cx="282641" cy="466301"/>
            </a:xfrm>
            <a:prstGeom prst="rect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  <a:rtl val="0"/>
              </a:endParaRPr>
            </a:p>
          </p:txBody>
        </p:sp>
        <p:sp>
          <p:nvSpPr>
            <p:cNvPr id="49" name="矩形 62">
              <a:extLst>
                <a:ext uri="{FF2B5EF4-FFF2-40B4-BE49-F238E27FC236}">
                  <a16:creationId xmlns:a16="http://schemas.microsoft.com/office/drawing/2014/main" id="{BA31EDF0-F8E9-491A-8B5F-B2EDEDAA9699}"/>
                </a:ext>
              </a:extLst>
            </p:cNvPr>
            <p:cNvSpPr/>
            <p:nvPr/>
          </p:nvSpPr>
          <p:spPr>
            <a:xfrm>
              <a:off x="8610601" y="3790280"/>
              <a:ext cx="304799" cy="278986"/>
            </a:xfrm>
            <a:prstGeom prst="rect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  <a:rtl val="0"/>
              </a:endParaRPr>
            </a:p>
          </p:txBody>
        </p:sp>
        <p:sp>
          <p:nvSpPr>
            <p:cNvPr id="50" name="矩形 63">
              <a:extLst>
                <a:ext uri="{FF2B5EF4-FFF2-40B4-BE49-F238E27FC236}">
                  <a16:creationId xmlns:a16="http://schemas.microsoft.com/office/drawing/2014/main" id="{64576C66-B779-4E99-86A0-39577CA28E81}"/>
                </a:ext>
              </a:extLst>
            </p:cNvPr>
            <p:cNvSpPr/>
            <p:nvPr/>
          </p:nvSpPr>
          <p:spPr>
            <a:xfrm>
              <a:off x="8297538" y="4008966"/>
              <a:ext cx="689829" cy="227151"/>
            </a:xfrm>
            <a:prstGeom prst="rect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  <a:rtl val="0"/>
              </a:endParaRPr>
            </a:p>
          </p:txBody>
        </p:sp>
      </p:grpSp>
      <p:sp>
        <p:nvSpPr>
          <p:cNvPr id="51" name="文本框 20">
            <a:extLst>
              <a:ext uri="{FF2B5EF4-FFF2-40B4-BE49-F238E27FC236}">
                <a16:creationId xmlns:a16="http://schemas.microsoft.com/office/drawing/2014/main" id="{49D08868-13AE-41F8-B4B7-2BA42D6B10FB}"/>
              </a:ext>
            </a:extLst>
          </p:cNvPr>
          <p:cNvSpPr txBox="1"/>
          <p:nvPr/>
        </p:nvSpPr>
        <p:spPr>
          <a:xfrm>
            <a:off x="6151963" y="1995213"/>
            <a:ext cx="3962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  <a:rtl val="0"/>
              </a:rPr>
              <a:t>L</a:t>
            </a:r>
            <a:r>
              <a:rPr kumimoji="0" lang="en-US" altLang="zh-CN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  <a:rtl val="0"/>
              </a:rPr>
              <a:t>oc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  <a:rtl val="0"/>
            </a:endParaRPr>
          </a:p>
        </p:txBody>
      </p:sp>
      <p:sp>
        <p:nvSpPr>
          <p:cNvPr id="52" name="文本框 20">
            <a:extLst>
              <a:ext uri="{FF2B5EF4-FFF2-40B4-BE49-F238E27FC236}">
                <a16:creationId xmlns:a16="http://schemas.microsoft.com/office/drawing/2014/main" id="{995FAAC5-8FDB-4765-9212-B4C689209506}"/>
              </a:ext>
            </a:extLst>
          </p:cNvPr>
          <p:cNvSpPr txBox="1"/>
          <p:nvPr/>
        </p:nvSpPr>
        <p:spPr>
          <a:xfrm>
            <a:off x="6151963" y="3014313"/>
            <a:ext cx="4042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  <a:rtl val="0"/>
              </a:rPr>
              <a:t>S</a:t>
            </a:r>
            <a:r>
              <a:rPr kumimoji="0" lang="en-US" altLang="zh-CN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  <a:rtl val="0"/>
              </a:rPr>
              <a:t>eg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  <a:rtl val="0"/>
            </a:endParaRPr>
          </a:p>
        </p:txBody>
      </p:sp>
      <p:pic>
        <p:nvPicPr>
          <p:cNvPr id="53" name="Picture 52" descr="A close up of a fish&#10;&#10;Description generated with very high confidence">
            <a:extLst>
              <a:ext uri="{FF2B5EF4-FFF2-40B4-BE49-F238E27FC236}">
                <a16:creationId xmlns:a16="http://schemas.microsoft.com/office/drawing/2014/main" id="{D2209084-6888-4105-9241-C7B73E419F2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60972" y="2889719"/>
            <a:ext cx="522304" cy="73152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A89E2BF8-4D3D-4AD2-A662-3DB94EBB09D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362361" y="2170665"/>
            <a:ext cx="998282" cy="655537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901F8540-2668-49B7-B400-0F08365AFCD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55703" y="2175884"/>
            <a:ext cx="1119672" cy="73152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A314B8B7-12B3-4379-AFF4-EE64BD3EDFD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566149" y="2889959"/>
            <a:ext cx="418336" cy="731520"/>
          </a:xfrm>
          <a:prstGeom prst="rect">
            <a:avLst/>
          </a:prstGeom>
        </p:spPr>
      </p:pic>
      <p:pic>
        <p:nvPicPr>
          <p:cNvPr id="57" name="Picture 56" descr="A close up of a bird&#10;&#10;Description generated with very high confidence">
            <a:extLst>
              <a:ext uri="{FF2B5EF4-FFF2-40B4-BE49-F238E27FC236}">
                <a16:creationId xmlns:a16="http://schemas.microsoft.com/office/drawing/2014/main" id="{CB90FC16-1235-4E38-A91B-96C33DDBC6F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940993" y="2887888"/>
            <a:ext cx="589608" cy="731520"/>
          </a:xfrm>
          <a:prstGeom prst="rect">
            <a:avLst/>
          </a:prstGeom>
        </p:spPr>
      </p:pic>
      <p:pic>
        <p:nvPicPr>
          <p:cNvPr id="58" name="Picture 57" descr="A picture containing object, light&#10;&#10;Description generated with high confidence">
            <a:extLst>
              <a:ext uri="{FF2B5EF4-FFF2-40B4-BE49-F238E27FC236}">
                <a16:creationId xmlns:a16="http://schemas.microsoft.com/office/drawing/2014/main" id="{AACE8B11-7F44-42A2-916E-D8C1B799D61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873470" y="2924849"/>
            <a:ext cx="926079" cy="694559"/>
          </a:xfrm>
          <a:prstGeom prst="rect">
            <a:avLst/>
          </a:prstGeom>
        </p:spPr>
      </p:pic>
      <p:pic>
        <p:nvPicPr>
          <p:cNvPr id="59" name="Picture 58" descr="A sunset in the background&#10;&#10;Description generated with high confidence">
            <a:extLst>
              <a:ext uri="{FF2B5EF4-FFF2-40B4-BE49-F238E27FC236}">
                <a16:creationId xmlns:a16="http://schemas.microsoft.com/office/drawing/2014/main" id="{6A63B06B-3C6D-40EF-869F-C3673ECD22A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079596" y="2214696"/>
            <a:ext cx="1005767" cy="611506"/>
          </a:xfrm>
          <a:prstGeom prst="rect">
            <a:avLst/>
          </a:prstGeom>
        </p:spPr>
      </p:pic>
      <p:sp>
        <p:nvSpPr>
          <p:cNvPr id="60" name="文本框 20">
            <a:extLst>
              <a:ext uri="{FF2B5EF4-FFF2-40B4-BE49-F238E27FC236}">
                <a16:creationId xmlns:a16="http://schemas.microsoft.com/office/drawing/2014/main" id="{4FED8233-7910-478E-B65B-6B90951B0780}"/>
              </a:ext>
            </a:extLst>
          </p:cNvPr>
          <p:cNvSpPr txBox="1"/>
          <p:nvPr/>
        </p:nvSpPr>
        <p:spPr>
          <a:xfrm>
            <a:off x="3558277" y="1765831"/>
            <a:ext cx="20168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  <a:rtl val="0"/>
              </a:rPr>
              <a:t>Object Localization Maps</a:t>
            </a:r>
          </a:p>
        </p:txBody>
      </p:sp>
    </p:spTree>
    <p:extLst>
      <p:ext uri="{BB962C8B-B14F-4D97-AF65-F5344CB8AC3E}">
        <p14:creationId xmlns:p14="http://schemas.microsoft.com/office/powerpoint/2010/main" val="16032611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large body of water with a city in the background&#10;&#10;Description generated with high confidence">
            <a:extLst>
              <a:ext uri="{FF2B5EF4-FFF2-40B4-BE49-F238E27FC236}">
                <a16:creationId xmlns:a16="http://schemas.microsoft.com/office/drawing/2014/main" id="{2DCE502D-F4CC-40CF-8478-63CD57C9EA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228"/>
          <a:stretch/>
        </p:blipFill>
        <p:spPr>
          <a:xfrm>
            <a:off x="-67111" y="-139699"/>
            <a:ext cx="9211112" cy="478616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BA5AEB1-1A9F-4B45-8E6A-16F29ABE5A80}"/>
              </a:ext>
            </a:extLst>
          </p:cNvPr>
          <p:cNvSpPr/>
          <p:nvPr/>
        </p:nvSpPr>
        <p:spPr>
          <a:xfrm>
            <a:off x="2644656" y="711200"/>
            <a:ext cx="385468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Edwardian Script ITC" panose="030303020407070D0804" pitchFamily="66" charset="0"/>
              </a:rPr>
              <a:t>Thanks</a:t>
            </a:r>
          </a:p>
        </p:txBody>
      </p:sp>
    </p:spTree>
    <p:extLst>
      <p:ext uri="{BB962C8B-B14F-4D97-AF65-F5344CB8AC3E}">
        <p14:creationId xmlns:p14="http://schemas.microsoft.com/office/powerpoint/2010/main" val="3186059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圆角矩形 57">
            <a:extLst>
              <a:ext uri="{FF2B5EF4-FFF2-40B4-BE49-F238E27FC236}">
                <a16:creationId xmlns:a16="http://schemas.microsoft.com/office/drawing/2014/main" id="{D94933CC-EB7D-4EB9-93AD-8E42D9A01E8E}"/>
              </a:ext>
            </a:extLst>
          </p:cNvPr>
          <p:cNvSpPr/>
          <p:nvPr/>
        </p:nvSpPr>
        <p:spPr>
          <a:xfrm>
            <a:off x="6678543" y="1709211"/>
            <a:ext cx="1887089" cy="1739672"/>
          </a:xfrm>
          <a:prstGeom prst="roundRect">
            <a:avLst>
              <a:gd name="adj" fmla="val 2913"/>
            </a:avLst>
          </a:prstGeom>
          <a:solidFill>
            <a:srgbClr val="92D05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C93CC0-1469-4E81-A760-360FB675D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Weakly Supervised Annotations</a:t>
            </a:r>
          </a:p>
        </p:txBody>
      </p:sp>
      <p:pic>
        <p:nvPicPr>
          <p:cNvPr id="5" name="Picture 1" descr="C:\Users\yunchao\AppData\Roaming\Tencent\Users\451268017\QQ\WinTemp\RichOle\NCU}B`O7C({P{B%YF]%POXT.png">
            <a:extLst>
              <a:ext uri="{FF2B5EF4-FFF2-40B4-BE49-F238E27FC236}">
                <a16:creationId xmlns:a16="http://schemas.microsoft.com/office/drawing/2014/main" id="{EC5160ED-8A5E-4579-A197-2004DFA9D2A3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609" y="2069972"/>
            <a:ext cx="1658603" cy="1243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32">
            <a:extLst>
              <a:ext uri="{FF2B5EF4-FFF2-40B4-BE49-F238E27FC236}">
                <a16:creationId xmlns:a16="http://schemas.microsoft.com/office/drawing/2014/main" id="{2F35493A-7C4C-480C-A3D2-49DD0DC59014}"/>
              </a:ext>
            </a:extLst>
          </p:cNvPr>
          <p:cNvSpPr txBox="1"/>
          <p:nvPr/>
        </p:nvSpPr>
        <p:spPr>
          <a:xfrm>
            <a:off x="7385426" y="2001543"/>
            <a:ext cx="12088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cs typeface="Times New Roman" panose="02020603050405020304" pitchFamily="18" charset="0"/>
              </a:rPr>
              <a:t>horse person</a:t>
            </a:r>
          </a:p>
        </p:txBody>
      </p:sp>
      <p:pic>
        <p:nvPicPr>
          <p:cNvPr id="8" name="Picture 1" descr="C:\Users\yunchao\AppData\Roaming\Tencent\Users\451268017\QQ\WinTemp\RichOle\NCU}B`O7C({P{B%YF]%POXT.png">
            <a:extLst>
              <a:ext uri="{FF2B5EF4-FFF2-40B4-BE49-F238E27FC236}">
                <a16:creationId xmlns:a16="http://schemas.microsoft.com/office/drawing/2014/main" id="{9EBD5569-B577-4897-900D-5C647EB25021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170" y="2069972"/>
            <a:ext cx="1658603" cy="1243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" descr="C:\Users\yunchao\AppData\Roaming\Tencent\Users\451268017\QQ\WinTemp\RichOle\NCU}B`O7C({P{B%YF]%POXT.png">
            <a:extLst>
              <a:ext uri="{FF2B5EF4-FFF2-40B4-BE49-F238E27FC236}">
                <a16:creationId xmlns:a16="http://schemas.microsoft.com/office/drawing/2014/main" id="{E4AAE118-1EB4-4093-A3EB-01ED586D2448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3731" y="2069972"/>
            <a:ext cx="1658603" cy="1243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" descr="C:\Users\yunchao\AppData\Roaming\Tencent\Users\451268017\QQ\WinTemp\RichOle\NCU}B`O7C({P{B%YF]%POXT.png">
            <a:extLst>
              <a:ext uri="{FF2B5EF4-FFF2-40B4-BE49-F238E27FC236}">
                <a16:creationId xmlns:a16="http://schemas.microsoft.com/office/drawing/2014/main" id="{D75FB1F5-7620-4BD1-B653-81062F899154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92" y="2069972"/>
            <a:ext cx="1658603" cy="1243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矩形 29">
            <a:extLst>
              <a:ext uri="{FF2B5EF4-FFF2-40B4-BE49-F238E27FC236}">
                <a16:creationId xmlns:a16="http://schemas.microsoft.com/office/drawing/2014/main" id="{2548579E-39B3-4BF5-86A4-21F58119A230}"/>
              </a:ext>
            </a:extLst>
          </p:cNvPr>
          <p:cNvSpPr/>
          <p:nvPr/>
        </p:nvSpPr>
        <p:spPr>
          <a:xfrm>
            <a:off x="1089889" y="2140043"/>
            <a:ext cx="922546" cy="1157296"/>
          </a:xfrm>
          <a:prstGeom prst="rect">
            <a:avLst/>
          </a:prstGeom>
          <a:noFill/>
          <a:ln w="38100">
            <a:solidFill>
              <a:srgbClr val="F830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矩形 37">
            <a:extLst>
              <a:ext uri="{FF2B5EF4-FFF2-40B4-BE49-F238E27FC236}">
                <a16:creationId xmlns:a16="http://schemas.microsoft.com/office/drawing/2014/main" id="{AECFA3BD-526E-4C0D-8BA4-8837FF0A6C6D}"/>
              </a:ext>
            </a:extLst>
          </p:cNvPr>
          <p:cNvSpPr/>
          <p:nvPr/>
        </p:nvSpPr>
        <p:spPr>
          <a:xfrm>
            <a:off x="1820697" y="2588671"/>
            <a:ext cx="665091" cy="708001"/>
          </a:xfrm>
          <a:prstGeom prst="rect">
            <a:avLst/>
          </a:prstGeom>
          <a:noFill/>
          <a:ln w="38100">
            <a:solidFill>
              <a:srgbClr val="BF7F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32">
            <a:extLst>
              <a:ext uri="{FF2B5EF4-FFF2-40B4-BE49-F238E27FC236}">
                <a16:creationId xmlns:a16="http://schemas.microsoft.com/office/drawing/2014/main" id="{2E7E1468-5E59-4172-A710-68B06A9310BF}"/>
              </a:ext>
            </a:extLst>
          </p:cNvPr>
          <p:cNvSpPr txBox="1"/>
          <p:nvPr/>
        </p:nvSpPr>
        <p:spPr>
          <a:xfrm>
            <a:off x="875182" y="2078403"/>
            <a:ext cx="8985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cs typeface="Times New Roman" panose="02020603050405020304" pitchFamily="18" charset="0"/>
              </a:rPr>
              <a:t>horse</a:t>
            </a:r>
          </a:p>
        </p:txBody>
      </p:sp>
      <p:sp>
        <p:nvSpPr>
          <p:cNvPr id="14" name="TextBox 32">
            <a:extLst>
              <a:ext uri="{FF2B5EF4-FFF2-40B4-BE49-F238E27FC236}">
                <a16:creationId xmlns:a16="http://schemas.microsoft.com/office/drawing/2014/main" id="{32F380FE-C504-4D0E-935E-7607E6FA1FB7}"/>
              </a:ext>
            </a:extLst>
          </p:cNvPr>
          <p:cNvSpPr txBox="1"/>
          <p:nvPr/>
        </p:nvSpPr>
        <p:spPr>
          <a:xfrm>
            <a:off x="1895111" y="2501410"/>
            <a:ext cx="7080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cs typeface="Times New Roman" panose="02020603050405020304" pitchFamily="18" charset="0"/>
              </a:rPr>
              <a:t>person</a:t>
            </a:r>
          </a:p>
        </p:txBody>
      </p:sp>
      <p:cxnSp>
        <p:nvCxnSpPr>
          <p:cNvPr id="15" name="直接连接符 43">
            <a:extLst>
              <a:ext uri="{FF2B5EF4-FFF2-40B4-BE49-F238E27FC236}">
                <a16:creationId xmlns:a16="http://schemas.microsoft.com/office/drawing/2014/main" id="{399D0ED7-D0D7-4FEC-B486-9ABDA245AE6F}"/>
              </a:ext>
            </a:extLst>
          </p:cNvPr>
          <p:cNvCxnSpPr>
            <a:cxnSpLocks/>
          </p:cNvCxnSpPr>
          <p:nvPr/>
        </p:nvCxnSpPr>
        <p:spPr>
          <a:xfrm>
            <a:off x="3304596" y="2364193"/>
            <a:ext cx="1" cy="333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任意多边形 47">
            <a:extLst>
              <a:ext uri="{FF2B5EF4-FFF2-40B4-BE49-F238E27FC236}">
                <a16:creationId xmlns:a16="http://schemas.microsoft.com/office/drawing/2014/main" id="{6AD6D9C3-10BC-4271-89F5-E013F655A7EE}"/>
              </a:ext>
            </a:extLst>
          </p:cNvPr>
          <p:cNvSpPr/>
          <p:nvPr/>
        </p:nvSpPr>
        <p:spPr>
          <a:xfrm>
            <a:off x="3304406" y="2364193"/>
            <a:ext cx="436390" cy="848650"/>
          </a:xfrm>
          <a:custGeom>
            <a:avLst/>
            <a:gdLst>
              <a:gd name="connsiteX0" fmla="*/ 0 w 748146"/>
              <a:gd name="connsiteY0" fmla="*/ 0 h 1219200"/>
              <a:gd name="connsiteX1" fmla="*/ 120073 w 748146"/>
              <a:gd name="connsiteY1" fmla="*/ 591128 h 1219200"/>
              <a:gd name="connsiteX2" fmla="*/ 360218 w 748146"/>
              <a:gd name="connsiteY2" fmla="*/ 979055 h 1219200"/>
              <a:gd name="connsiteX3" fmla="*/ 748146 w 748146"/>
              <a:gd name="connsiteY3" fmla="*/ 1219200 h 1219200"/>
              <a:gd name="connsiteX4" fmla="*/ 748146 w 748146"/>
              <a:gd name="connsiteY4" fmla="*/ 121920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8146" h="1219200">
                <a:moveTo>
                  <a:pt x="0" y="0"/>
                </a:moveTo>
                <a:cubicBezTo>
                  <a:pt x="30018" y="213976"/>
                  <a:pt x="60037" y="427952"/>
                  <a:pt x="120073" y="591128"/>
                </a:cubicBezTo>
                <a:cubicBezTo>
                  <a:pt x="180109" y="754304"/>
                  <a:pt x="255539" y="874376"/>
                  <a:pt x="360218" y="979055"/>
                </a:cubicBezTo>
                <a:cubicBezTo>
                  <a:pt x="464897" y="1083734"/>
                  <a:pt x="748146" y="1219200"/>
                  <a:pt x="748146" y="1219200"/>
                </a:cubicBezTo>
                <a:lnTo>
                  <a:pt x="748146" y="1219200"/>
                </a:lnTo>
              </a:path>
            </a:pathLst>
          </a:custGeom>
          <a:noFill/>
          <a:ln w="69850">
            <a:solidFill>
              <a:srgbClr val="F830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任意多边形 48">
            <a:extLst>
              <a:ext uri="{FF2B5EF4-FFF2-40B4-BE49-F238E27FC236}">
                <a16:creationId xmlns:a16="http://schemas.microsoft.com/office/drawing/2014/main" id="{52D10039-B659-4CB0-91F8-EA0A10064A92}"/>
              </a:ext>
            </a:extLst>
          </p:cNvPr>
          <p:cNvSpPr/>
          <p:nvPr/>
        </p:nvSpPr>
        <p:spPr>
          <a:xfrm>
            <a:off x="4146934" y="2797222"/>
            <a:ext cx="193663" cy="391913"/>
          </a:xfrm>
          <a:custGeom>
            <a:avLst/>
            <a:gdLst>
              <a:gd name="connsiteX0" fmla="*/ 0 w 748146"/>
              <a:gd name="connsiteY0" fmla="*/ 0 h 1219200"/>
              <a:gd name="connsiteX1" fmla="*/ 120073 w 748146"/>
              <a:gd name="connsiteY1" fmla="*/ 591128 h 1219200"/>
              <a:gd name="connsiteX2" fmla="*/ 360218 w 748146"/>
              <a:gd name="connsiteY2" fmla="*/ 979055 h 1219200"/>
              <a:gd name="connsiteX3" fmla="*/ 748146 w 748146"/>
              <a:gd name="connsiteY3" fmla="*/ 1219200 h 1219200"/>
              <a:gd name="connsiteX4" fmla="*/ 748146 w 748146"/>
              <a:gd name="connsiteY4" fmla="*/ 121920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8146" h="1219200">
                <a:moveTo>
                  <a:pt x="0" y="0"/>
                </a:moveTo>
                <a:cubicBezTo>
                  <a:pt x="30018" y="213976"/>
                  <a:pt x="60037" y="427952"/>
                  <a:pt x="120073" y="591128"/>
                </a:cubicBezTo>
                <a:cubicBezTo>
                  <a:pt x="180109" y="754304"/>
                  <a:pt x="255539" y="874376"/>
                  <a:pt x="360218" y="979055"/>
                </a:cubicBezTo>
                <a:cubicBezTo>
                  <a:pt x="464897" y="1083734"/>
                  <a:pt x="748146" y="1219200"/>
                  <a:pt x="748146" y="1219200"/>
                </a:cubicBezTo>
                <a:lnTo>
                  <a:pt x="748146" y="1219200"/>
                </a:lnTo>
              </a:path>
            </a:pathLst>
          </a:custGeom>
          <a:noFill/>
          <a:ln w="69850">
            <a:solidFill>
              <a:srgbClr val="D789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椭圆 49">
            <a:extLst>
              <a:ext uri="{FF2B5EF4-FFF2-40B4-BE49-F238E27FC236}">
                <a16:creationId xmlns:a16="http://schemas.microsoft.com/office/drawing/2014/main" id="{3E3B17FC-B34B-43C6-BFEC-3960B17DAFA2}"/>
              </a:ext>
            </a:extLst>
          </p:cNvPr>
          <p:cNvSpPr/>
          <p:nvPr/>
        </p:nvSpPr>
        <p:spPr>
          <a:xfrm>
            <a:off x="5311140" y="2683797"/>
            <a:ext cx="131441" cy="131441"/>
          </a:xfrm>
          <a:prstGeom prst="ellipse">
            <a:avLst/>
          </a:prstGeom>
          <a:solidFill>
            <a:srgbClr val="F830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椭圆 50">
            <a:extLst>
              <a:ext uri="{FF2B5EF4-FFF2-40B4-BE49-F238E27FC236}">
                <a16:creationId xmlns:a16="http://schemas.microsoft.com/office/drawing/2014/main" id="{53ADE766-0634-471B-A9E8-610AC5CC94C8}"/>
              </a:ext>
            </a:extLst>
          </p:cNvPr>
          <p:cNvSpPr/>
          <p:nvPr/>
        </p:nvSpPr>
        <p:spPr>
          <a:xfrm>
            <a:off x="6120484" y="3116108"/>
            <a:ext cx="131441" cy="131441"/>
          </a:xfrm>
          <a:prstGeom prst="ellipse">
            <a:avLst/>
          </a:prstGeom>
          <a:solidFill>
            <a:srgbClr val="D789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32">
            <a:extLst>
              <a:ext uri="{FF2B5EF4-FFF2-40B4-BE49-F238E27FC236}">
                <a16:creationId xmlns:a16="http://schemas.microsoft.com/office/drawing/2014/main" id="{E8F88B9F-4EEC-4B26-8699-98A85F076CA0}"/>
              </a:ext>
            </a:extLst>
          </p:cNvPr>
          <p:cNvSpPr txBox="1"/>
          <p:nvPr/>
        </p:nvSpPr>
        <p:spPr>
          <a:xfrm>
            <a:off x="3006438" y="1768800"/>
            <a:ext cx="1334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1"/>
                </a:solidFill>
                <a:cs typeface="Times New Roman" panose="02020603050405020304" pitchFamily="18" charset="0"/>
              </a:rPr>
              <a:t>scribbles</a:t>
            </a:r>
          </a:p>
        </p:txBody>
      </p:sp>
      <p:sp>
        <p:nvSpPr>
          <p:cNvPr id="21" name="TextBox 32">
            <a:extLst>
              <a:ext uri="{FF2B5EF4-FFF2-40B4-BE49-F238E27FC236}">
                <a16:creationId xmlns:a16="http://schemas.microsoft.com/office/drawing/2014/main" id="{3D6BC665-0180-4E06-9EC4-6FBAF0581516}"/>
              </a:ext>
            </a:extLst>
          </p:cNvPr>
          <p:cNvSpPr txBox="1"/>
          <p:nvPr/>
        </p:nvSpPr>
        <p:spPr>
          <a:xfrm>
            <a:off x="4967202" y="1768800"/>
            <a:ext cx="1334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1"/>
                </a:solidFill>
                <a:cs typeface="Times New Roman" panose="02020603050405020304" pitchFamily="18" charset="0"/>
              </a:rPr>
              <a:t>points</a:t>
            </a:r>
          </a:p>
        </p:txBody>
      </p:sp>
      <p:sp>
        <p:nvSpPr>
          <p:cNvPr id="22" name="TextBox 32">
            <a:extLst>
              <a:ext uri="{FF2B5EF4-FFF2-40B4-BE49-F238E27FC236}">
                <a16:creationId xmlns:a16="http://schemas.microsoft.com/office/drawing/2014/main" id="{8C8AB888-2C46-49E1-A84D-FEDFF0E5C684}"/>
              </a:ext>
            </a:extLst>
          </p:cNvPr>
          <p:cNvSpPr txBox="1"/>
          <p:nvPr/>
        </p:nvSpPr>
        <p:spPr>
          <a:xfrm>
            <a:off x="6718542" y="1768800"/>
            <a:ext cx="18067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1"/>
                </a:solidFill>
                <a:cs typeface="Times New Roman" panose="02020603050405020304" pitchFamily="18" charset="0"/>
              </a:rPr>
              <a:t>image-level labels</a:t>
            </a:r>
          </a:p>
        </p:txBody>
      </p:sp>
      <p:sp>
        <p:nvSpPr>
          <p:cNvPr id="23" name="TextBox 32">
            <a:extLst>
              <a:ext uri="{FF2B5EF4-FFF2-40B4-BE49-F238E27FC236}">
                <a16:creationId xmlns:a16="http://schemas.microsoft.com/office/drawing/2014/main" id="{977D3EFA-8EF4-4BF2-BA12-0DEC17C1DD48}"/>
              </a:ext>
            </a:extLst>
          </p:cNvPr>
          <p:cNvSpPr txBox="1"/>
          <p:nvPr/>
        </p:nvSpPr>
        <p:spPr>
          <a:xfrm>
            <a:off x="1020112" y="1768800"/>
            <a:ext cx="1334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1"/>
                </a:solidFill>
                <a:cs typeface="Times New Roman" panose="02020603050405020304" pitchFamily="18" charset="0"/>
              </a:rPr>
              <a:t>bounding boxes</a:t>
            </a:r>
          </a:p>
        </p:txBody>
      </p:sp>
      <p:sp>
        <p:nvSpPr>
          <p:cNvPr id="28" name="圆角矩形标注 58">
            <a:extLst>
              <a:ext uri="{FF2B5EF4-FFF2-40B4-BE49-F238E27FC236}">
                <a16:creationId xmlns:a16="http://schemas.microsoft.com/office/drawing/2014/main" id="{F228D424-C7A4-4591-B0A8-D53D31DD7868}"/>
              </a:ext>
            </a:extLst>
          </p:cNvPr>
          <p:cNvSpPr/>
          <p:nvPr/>
        </p:nvSpPr>
        <p:spPr>
          <a:xfrm>
            <a:off x="6466773" y="3740998"/>
            <a:ext cx="1658603" cy="507136"/>
          </a:xfrm>
          <a:prstGeom prst="wedgeRoundRectCallout">
            <a:avLst>
              <a:gd name="adj1" fmla="val 28487"/>
              <a:gd name="adj2" fmla="val -113425"/>
              <a:gd name="adj3" fmla="val 16667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dirty="0"/>
          </a:p>
          <a:p>
            <a:pPr algn="ctr"/>
            <a:r>
              <a:rPr lang="en-US" sz="1200" dirty="0"/>
              <a:t>The simplest and the most efficient one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72621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7AAA0966-7585-456B-8507-6A01E6B8AF23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079" y="2875601"/>
            <a:ext cx="1189927" cy="802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22">
            <a:extLst>
              <a:ext uri="{FF2B5EF4-FFF2-40B4-BE49-F238E27FC236}">
                <a16:creationId xmlns:a16="http://schemas.microsoft.com/office/drawing/2014/main" id="{EF8DC8EF-ED52-46C1-8A6E-198BB6525EF4}"/>
              </a:ext>
            </a:extLst>
          </p:cNvPr>
          <p:cNvGrpSpPr/>
          <p:nvPr/>
        </p:nvGrpSpPr>
        <p:grpSpPr>
          <a:xfrm>
            <a:off x="1147711" y="1440078"/>
            <a:ext cx="1038134" cy="2420327"/>
            <a:chOff x="1825544" y="2523118"/>
            <a:chExt cx="1038134" cy="2420327"/>
          </a:xfrm>
        </p:grpSpPr>
        <p:pic>
          <p:nvPicPr>
            <p:cNvPr id="6" name="Picture 2" descr="F:\dataset\flickr_yunpeng\bicycle\bicycle_00146.jpg">
              <a:extLst>
                <a:ext uri="{FF2B5EF4-FFF2-40B4-BE49-F238E27FC236}">
                  <a16:creationId xmlns:a16="http://schemas.microsoft.com/office/drawing/2014/main" id="{A41D1763-A692-4E9A-A865-DFA3A23EE8F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432"/>
            <a:stretch/>
          </p:blipFill>
          <p:spPr bwMode="auto">
            <a:xfrm>
              <a:off x="1976356" y="2921768"/>
              <a:ext cx="458925" cy="345216"/>
            </a:xfrm>
            <a:prstGeom prst="rect">
              <a:avLst/>
            </a:prstGeom>
            <a:noFill/>
            <a:ln w="2540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1" descr="F:\dataset\VOC2007\JPEGImages\001338.jpg">
              <a:extLst>
                <a:ext uri="{FF2B5EF4-FFF2-40B4-BE49-F238E27FC236}">
                  <a16:creationId xmlns:a16="http://schemas.microsoft.com/office/drawing/2014/main" id="{B19DAA37-224D-4792-AF77-F4F7458A7C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6617" y="2996338"/>
              <a:ext cx="461147" cy="345216"/>
            </a:xfrm>
            <a:prstGeom prst="rect">
              <a:avLst/>
            </a:prstGeom>
            <a:noFill/>
            <a:ln w="2540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" descr="C:\Users\yunchao\AppData\Roaming\Tencent\Users\451268017\QQ\WinTemp\RichOle\NCU}B`O7C({P{B%YF]%POXT.png">
              <a:extLst>
                <a:ext uri="{FF2B5EF4-FFF2-40B4-BE49-F238E27FC236}">
                  <a16:creationId xmlns:a16="http://schemas.microsoft.com/office/drawing/2014/main" id="{54B49DFC-B655-4796-9B17-846DFF89F4E3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6261" y="3070908"/>
              <a:ext cx="461147" cy="345216"/>
            </a:xfrm>
            <a:prstGeom prst="rect">
              <a:avLst/>
            </a:prstGeom>
            <a:noFill/>
            <a:ln w="2540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流程图: 磁盘 15">
              <a:extLst>
                <a:ext uri="{FF2B5EF4-FFF2-40B4-BE49-F238E27FC236}">
                  <a16:creationId xmlns:a16="http://schemas.microsoft.com/office/drawing/2014/main" id="{C2AC862C-57F7-40C1-ACDA-C18C826415BF}"/>
                </a:ext>
              </a:extLst>
            </p:cNvPr>
            <p:cNvSpPr/>
            <p:nvPr/>
          </p:nvSpPr>
          <p:spPr>
            <a:xfrm>
              <a:off x="1844960" y="3923080"/>
              <a:ext cx="1007099" cy="1020365"/>
            </a:xfrm>
            <a:prstGeom prst="flowChartMagneticDisk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  <a:sym typeface="Arial"/>
                <a:rtl val="0"/>
              </a:endParaRPr>
            </a:p>
          </p:txBody>
        </p:sp>
        <p:sp>
          <p:nvSpPr>
            <p:cNvPr id="10" name="流程图: 磁盘 16">
              <a:extLst>
                <a:ext uri="{FF2B5EF4-FFF2-40B4-BE49-F238E27FC236}">
                  <a16:creationId xmlns:a16="http://schemas.microsoft.com/office/drawing/2014/main" id="{8AF6850E-363D-4598-870B-F6E3F2A91397}"/>
                </a:ext>
              </a:extLst>
            </p:cNvPr>
            <p:cNvSpPr/>
            <p:nvPr/>
          </p:nvSpPr>
          <p:spPr>
            <a:xfrm>
              <a:off x="1844961" y="2523118"/>
              <a:ext cx="1007099" cy="1020365"/>
            </a:xfrm>
            <a:prstGeom prst="flowChartMagneticDisk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  <a:rtl val="0"/>
              </a:endParaRPr>
            </a:p>
          </p:txBody>
        </p:sp>
        <p:sp>
          <p:nvSpPr>
            <p:cNvPr id="11" name="文本框 17">
              <a:extLst>
                <a:ext uri="{FF2B5EF4-FFF2-40B4-BE49-F238E27FC236}">
                  <a16:creationId xmlns:a16="http://schemas.microsoft.com/office/drawing/2014/main" id="{6B82D870-CABD-4F0D-AAFA-10A0CD08D5B2}"/>
                </a:ext>
              </a:extLst>
            </p:cNvPr>
            <p:cNvSpPr txBox="1"/>
            <p:nvPr/>
          </p:nvSpPr>
          <p:spPr>
            <a:xfrm>
              <a:off x="1825544" y="4243411"/>
              <a:ext cx="61747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cs typeface="Arial"/>
                  <a:sym typeface="Arial"/>
                  <a:rtl val="0"/>
                </a:rPr>
                <a:t>person</a:t>
              </a:r>
            </a:p>
          </p:txBody>
        </p:sp>
        <p:sp>
          <p:nvSpPr>
            <p:cNvPr id="12" name="文本框 18">
              <a:extLst>
                <a:ext uri="{FF2B5EF4-FFF2-40B4-BE49-F238E27FC236}">
                  <a16:creationId xmlns:a16="http://schemas.microsoft.com/office/drawing/2014/main" id="{9E0A5F8B-4541-4BA9-B35B-7C5CE15AE653}"/>
                </a:ext>
              </a:extLst>
            </p:cNvPr>
            <p:cNvSpPr txBox="1"/>
            <p:nvPr/>
          </p:nvSpPr>
          <p:spPr>
            <a:xfrm>
              <a:off x="2031238" y="4444157"/>
              <a:ext cx="53732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cs typeface="Arial"/>
                  <a:sym typeface="Arial"/>
                  <a:rtl val="0"/>
                </a:rPr>
                <a:t>horse</a:t>
              </a:r>
            </a:p>
          </p:txBody>
        </p:sp>
        <p:sp>
          <p:nvSpPr>
            <p:cNvPr id="13" name="文本框 19">
              <a:extLst>
                <a:ext uri="{FF2B5EF4-FFF2-40B4-BE49-F238E27FC236}">
                  <a16:creationId xmlns:a16="http://schemas.microsoft.com/office/drawing/2014/main" id="{F6073004-C531-4EF1-BC24-DA3C2B5A86F4}"/>
                </a:ext>
              </a:extLst>
            </p:cNvPr>
            <p:cNvSpPr txBox="1"/>
            <p:nvPr/>
          </p:nvSpPr>
          <p:spPr>
            <a:xfrm>
              <a:off x="2347190" y="4606432"/>
              <a:ext cx="51648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cs typeface="Arial"/>
                  <a:sym typeface="Arial"/>
                  <a:rtl val="0"/>
                </a:rPr>
                <a:t>table</a:t>
              </a:r>
            </a:p>
          </p:txBody>
        </p:sp>
        <p:sp>
          <p:nvSpPr>
            <p:cNvPr id="14" name="文本框 20">
              <a:extLst>
                <a:ext uri="{FF2B5EF4-FFF2-40B4-BE49-F238E27FC236}">
                  <a16:creationId xmlns:a16="http://schemas.microsoft.com/office/drawing/2014/main" id="{D26764F7-A26A-4C69-B502-ADE898648528}"/>
                </a:ext>
              </a:extLst>
            </p:cNvPr>
            <p:cNvSpPr txBox="1"/>
            <p:nvPr/>
          </p:nvSpPr>
          <p:spPr>
            <a:xfrm>
              <a:off x="2031238" y="2542294"/>
              <a:ext cx="62709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Arial"/>
                  <a:sym typeface="Arial"/>
                  <a:rtl val="0"/>
                </a:rPr>
                <a:t>images</a:t>
              </a:r>
            </a:p>
          </p:txBody>
        </p:sp>
        <p:sp>
          <p:nvSpPr>
            <p:cNvPr id="15" name="文本框 21">
              <a:extLst>
                <a:ext uri="{FF2B5EF4-FFF2-40B4-BE49-F238E27FC236}">
                  <a16:creationId xmlns:a16="http://schemas.microsoft.com/office/drawing/2014/main" id="{247CF12F-8BFC-454D-8D48-8722C81DBAD8}"/>
                </a:ext>
              </a:extLst>
            </p:cNvPr>
            <p:cNvSpPr txBox="1"/>
            <p:nvPr/>
          </p:nvSpPr>
          <p:spPr>
            <a:xfrm>
              <a:off x="1875510" y="3935841"/>
              <a:ext cx="93487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  <a:rtl val="0"/>
                </a:rPr>
                <a:t>annotations</a:t>
              </a:r>
            </a:p>
          </p:txBody>
        </p:sp>
      </p:grpSp>
      <p:sp>
        <p:nvSpPr>
          <p:cNvPr id="22" name="圆角矩形 39">
            <a:extLst>
              <a:ext uri="{FF2B5EF4-FFF2-40B4-BE49-F238E27FC236}">
                <a16:creationId xmlns:a16="http://schemas.microsoft.com/office/drawing/2014/main" id="{4A2CE5B5-EBDC-45CA-9CE0-8956D1DA6C82}"/>
              </a:ext>
            </a:extLst>
          </p:cNvPr>
          <p:cNvSpPr/>
          <p:nvPr/>
        </p:nvSpPr>
        <p:spPr>
          <a:xfrm>
            <a:off x="3195209" y="1736253"/>
            <a:ext cx="2695700" cy="1995810"/>
          </a:xfrm>
          <a:prstGeom prst="roundRect">
            <a:avLst>
              <a:gd name="adj" fmla="val 3230"/>
            </a:avLst>
          </a:prstGeom>
          <a:noFill/>
          <a:ln w="19050" cap="flat" cmpd="sng" algn="ctr">
            <a:solidFill>
              <a:srgbClr val="000000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  <a:rtl val="0"/>
            </a:endParaRPr>
          </a:p>
        </p:txBody>
      </p:sp>
      <p:sp>
        <p:nvSpPr>
          <p:cNvPr id="23" name="文本框 41">
            <a:extLst>
              <a:ext uri="{FF2B5EF4-FFF2-40B4-BE49-F238E27FC236}">
                <a16:creationId xmlns:a16="http://schemas.microsoft.com/office/drawing/2014/main" id="{BFF9A948-747C-4618-B1A1-6A7E539ABE40}"/>
              </a:ext>
            </a:extLst>
          </p:cNvPr>
          <p:cNvSpPr txBox="1"/>
          <p:nvPr/>
        </p:nvSpPr>
        <p:spPr>
          <a:xfrm>
            <a:off x="1279157" y="2101998"/>
            <a:ext cx="3898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600" kern="0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…</a:t>
            </a:r>
          </a:p>
        </p:txBody>
      </p:sp>
      <p:sp>
        <p:nvSpPr>
          <p:cNvPr id="24" name="文本框 42">
            <a:extLst>
              <a:ext uri="{FF2B5EF4-FFF2-40B4-BE49-F238E27FC236}">
                <a16:creationId xmlns:a16="http://schemas.microsoft.com/office/drawing/2014/main" id="{CB77DB4D-E8BD-4E99-BD0D-F37D0F8FAF9B}"/>
              </a:ext>
            </a:extLst>
          </p:cNvPr>
          <p:cNvSpPr txBox="1"/>
          <p:nvPr/>
        </p:nvSpPr>
        <p:spPr>
          <a:xfrm>
            <a:off x="1243859" y="3450131"/>
            <a:ext cx="3898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600" kern="0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…</a:t>
            </a:r>
          </a:p>
        </p:txBody>
      </p:sp>
      <p:cxnSp>
        <p:nvCxnSpPr>
          <p:cNvPr id="25" name="肘形连接符 44">
            <a:extLst>
              <a:ext uri="{FF2B5EF4-FFF2-40B4-BE49-F238E27FC236}">
                <a16:creationId xmlns:a16="http://schemas.microsoft.com/office/drawing/2014/main" id="{D5BFE5CA-AA48-46B3-91C5-FF4ACFB13A44}"/>
              </a:ext>
            </a:extLst>
          </p:cNvPr>
          <p:cNvCxnSpPr>
            <a:cxnSpLocks/>
            <a:stCxn id="10" idx="4"/>
            <a:endCxn id="22" idx="1"/>
          </p:cNvCxnSpPr>
          <p:nvPr/>
        </p:nvCxnSpPr>
        <p:spPr>
          <a:xfrm>
            <a:off x="2174227" y="1950261"/>
            <a:ext cx="1020982" cy="783897"/>
          </a:xfrm>
          <a:prstGeom prst="bentConnector3">
            <a:avLst/>
          </a:prstGeom>
          <a:noFill/>
          <a:ln w="25400" cap="flat" cmpd="sng" algn="ctr">
            <a:solidFill>
              <a:srgbClr val="000000"/>
            </a:solidFill>
            <a:prstDash val="solid"/>
            <a:tailEnd type="stealth" w="lg" len="lg"/>
          </a:ln>
          <a:effectLst/>
        </p:spPr>
      </p:cxnSp>
      <p:cxnSp>
        <p:nvCxnSpPr>
          <p:cNvPr id="26" name="肘形连接符 46">
            <a:extLst>
              <a:ext uri="{FF2B5EF4-FFF2-40B4-BE49-F238E27FC236}">
                <a16:creationId xmlns:a16="http://schemas.microsoft.com/office/drawing/2014/main" id="{C7745C08-0C80-421B-AA4D-454E3A736C6D}"/>
              </a:ext>
            </a:extLst>
          </p:cNvPr>
          <p:cNvCxnSpPr>
            <a:cxnSpLocks/>
            <a:stCxn id="9" idx="4"/>
            <a:endCxn id="22" idx="1"/>
          </p:cNvCxnSpPr>
          <p:nvPr/>
        </p:nvCxnSpPr>
        <p:spPr>
          <a:xfrm flipV="1">
            <a:off x="2174226" y="2734158"/>
            <a:ext cx="1020983" cy="616065"/>
          </a:xfrm>
          <a:prstGeom prst="bentConnector3">
            <a:avLst/>
          </a:prstGeom>
          <a:noFill/>
          <a:ln w="25400" cap="flat" cmpd="sng" algn="ctr">
            <a:solidFill>
              <a:srgbClr val="000000"/>
            </a:solidFill>
            <a:prstDash val="solid"/>
            <a:tailEnd type="stealth" w="lg" len="lg"/>
          </a:ln>
          <a:effectLst/>
        </p:spPr>
      </p:cxnSp>
      <p:cxnSp>
        <p:nvCxnSpPr>
          <p:cNvPr id="27" name="直接箭头连接符 56">
            <a:extLst>
              <a:ext uri="{FF2B5EF4-FFF2-40B4-BE49-F238E27FC236}">
                <a16:creationId xmlns:a16="http://schemas.microsoft.com/office/drawing/2014/main" id="{8D9D54F0-CA75-4FBE-9462-9B78714D4941}"/>
              </a:ext>
            </a:extLst>
          </p:cNvPr>
          <p:cNvCxnSpPr>
            <a:cxnSpLocks/>
          </p:cNvCxnSpPr>
          <p:nvPr/>
        </p:nvCxnSpPr>
        <p:spPr>
          <a:xfrm>
            <a:off x="5917020" y="2252705"/>
            <a:ext cx="995121" cy="0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solid"/>
            <a:tailEnd type="stealth" w="lg" len="lg"/>
          </a:ln>
          <a:effectLst/>
        </p:spPr>
      </p:cxnSp>
      <p:cxnSp>
        <p:nvCxnSpPr>
          <p:cNvPr id="28" name="直接箭头连接符 57">
            <a:extLst>
              <a:ext uri="{FF2B5EF4-FFF2-40B4-BE49-F238E27FC236}">
                <a16:creationId xmlns:a16="http://schemas.microsoft.com/office/drawing/2014/main" id="{330EF669-E51B-4B6D-A783-141A98EAA7CE}"/>
              </a:ext>
            </a:extLst>
          </p:cNvPr>
          <p:cNvCxnSpPr>
            <a:cxnSpLocks/>
          </p:cNvCxnSpPr>
          <p:nvPr/>
        </p:nvCxnSpPr>
        <p:spPr>
          <a:xfrm>
            <a:off x="5917020" y="3263863"/>
            <a:ext cx="995121" cy="0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solid"/>
            <a:tailEnd type="stealth" w="lg" len="lg"/>
          </a:ln>
          <a:effectLst/>
        </p:spPr>
      </p:cxnSp>
      <p:grpSp>
        <p:nvGrpSpPr>
          <p:cNvPr id="29" name="组合 64">
            <a:extLst>
              <a:ext uri="{FF2B5EF4-FFF2-40B4-BE49-F238E27FC236}">
                <a16:creationId xmlns:a16="http://schemas.microsoft.com/office/drawing/2014/main" id="{ECEE756D-562A-4E2C-B107-DE03B45EE9F4}"/>
              </a:ext>
            </a:extLst>
          </p:cNvPr>
          <p:cNvGrpSpPr/>
          <p:nvPr/>
        </p:nvGrpSpPr>
        <p:grpSpPr>
          <a:xfrm>
            <a:off x="6960079" y="1777102"/>
            <a:ext cx="1189927" cy="802946"/>
            <a:chOff x="8287659" y="3453635"/>
            <a:chExt cx="1426994" cy="802946"/>
          </a:xfrm>
        </p:grpSpPr>
        <p:pic>
          <p:nvPicPr>
            <p:cNvPr id="30" name="Picture 3" descr="C:\Users\yunchao\AppData\Roaming\Tencent\Users\451268017\QQ\WinTemp\RichOle\9(_XSTH`IS@~DGA4V%EP[JX.png">
              <a:extLst>
                <a:ext uri="{FF2B5EF4-FFF2-40B4-BE49-F238E27FC236}">
                  <a16:creationId xmlns:a16="http://schemas.microsoft.com/office/drawing/2014/main" id="{6F1B0C5A-8FD6-43F1-83DD-E574BC09E5AC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7659" y="3453635"/>
              <a:ext cx="1426994" cy="8029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矩形 59">
              <a:extLst>
                <a:ext uri="{FF2B5EF4-FFF2-40B4-BE49-F238E27FC236}">
                  <a16:creationId xmlns:a16="http://schemas.microsoft.com/office/drawing/2014/main" id="{5B318520-E383-4952-ABBB-F817B54286C4}"/>
                </a:ext>
              </a:extLst>
            </p:cNvPr>
            <p:cNvSpPr/>
            <p:nvPr/>
          </p:nvSpPr>
          <p:spPr>
            <a:xfrm>
              <a:off x="9190567" y="3457485"/>
              <a:ext cx="266700" cy="175804"/>
            </a:xfrm>
            <a:prstGeom prst="rect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  <a:rtl val="0"/>
              </a:endParaRPr>
            </a:p>
          </p:txBody>
        </p:sp>
        <p:sp>
          <p:nvSpPr>
            <p:cNvPr id="32" name="矩形 60">
              <a:extLst>
                <a:ext uri="{FF2B5EF4-FFF2-40B4-BE49-F238E27FC236}">
                  <a16:creationId xmlns:a16="http://schemas.microsoft.com/office/drawing/2014/main" id="{93ED747A-3EC8-492A-86AC-79D1149E981D}"/>
                </a:ext>
              </a:extLst>
            </p:cNvPr>
            <p:cNvSpPr/>
            <p:nvPr/>
          </p:nvSpPr>
          <p:spPr>
            <a:xfrm>
              <a:off x="9050118" y="3777580"/>
              <a:ext cx="369052" cy="466301"/>
            </a:xfrm>
            <a:prstGeom prst="rect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  <a:rtl val="0"/>
              </a:endParaRPr>
            </a:p>
          </p:txBody>
        </p:sp>
        <p:sp>
          <p:nvSpPr>
            <p:cNvPr id="33" name="矩形 61">
              <a:extLst>
                <a:ext uri="{FF2B5EF4-FFF2-40B4-BE49-F238E27FC236}">
                  <a16:creationId xmlns:a16="http://schemas.microsoft.com/office/drawing/2014/main" id="{3D076818-986E-4876-9B34-B680755A57A9}"/>
                </a:ext>
              </a:extLst>
            </p:cNvPr>
            <p:cNvSpPr/>
            <p:nvPr/>
          </p:nvSpPr>
          <p:spPr>
            <a:xfrm>
              <a:off x="8865592" y="3756590"/>
              <a:ext cx="282641" cy="466301"/>
            </a:xfrm>
            <a:prstGeom prst="rect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  <a:rtl val="0"/>
              </a:endParaRPr>
            </a:p>
          </p:txBody>
        </p:sp>
        <p:sp>
          <p:nvSpPr>
            <p:cNvPr id="34" name="矩形 62">
              <a:extLst>
                <a:ext uri="{FF2B5EF4-FFF2-40B4-BE49-F238E27FC236}">
                  <a16:creationId xmlns:a16="http://schemas.microsoft.com/office/drawing/2014/main" id="{669AA726-7D83-4B90-9ED8-91BA5D9B5A87}"/>
                </a:ext>
              </a:extLst>
            </p:cNvPr>
            <p:cNvSpPr/>
            <p:nvPr/>
          </p:nvSpPr>
          <p:spPr>
            <a:xfrm>
              <a:off x="8610601" y="3790280"/>
              <a:ext cx="304799" cy="278986"/>
            </a:xfrm>
            <a:prstGeom prst="rect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  <a:rtl val="0"/>
              </a:endParaRPr>
            </a:p>
          </p:txBody>
        </p:sp>
        <p:sp>
          <p:nvSpPr>
            <p:cNvPr id="35" name="矩形 63">
              <a:extLst>
                <a:ext uri="{FF2B5EF4-FFF2-40B4-BE49-F238E27FC236}">
                  <a16:creationId xmlns:a16="http://schemas.microsoft.com/office/drawing/2014/main" id="{6583FC20-228F-4450-AB4F-D800665ADF44}"/>
                </a:ext>
              </a:extLst>
            </p:cNvPr>
            <p:cNvSpPr/>
            <p:nvPr/>
          </p:nvSpPr>
          <p:spPr>
            <a:xfrm>
              <a:off x="8297538" y="4008966"/>
              <a:ext cx="689829" cy="227151"/>
            </a:xfrm>
            <a:prstGeom prst="rect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  <a:rtl val="0"/>
              </a:endParaRPr>
            </a:p>
          </p:txBody>
        </p:sp>
      </p:grpSp>
      <p:sp>
        <p:nvSpPr>
          <p:cNvPr id="42" name="文本框 20">
            <a:extLst>
              <a:ext uri="{FF2B5EF4-FFF2-40B4-BE49-F238E27FC236}">
                <a16:creationId xmlns:a16="http://schemas.microsoft.com/office/drawing/2014/main" id="{97AE3D7F-5097-42F0-B486-42F8E520C49E}"/>
              </a:ext>
            </a:extLst>
          </p:cNvPr>
          <p:cNvSpPr txBox="1"/>
          <p:nvPr/>
        </p:nvSpPr>
        <p:spPr>
          <a:xfrm>
            <a:off x="6151963" y="1995213"/>
            <a:ext cx="3962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  <a:rtl val="0"/>
              </a:rPr>
              <a:t>L</a:t>
            </a:r>
            <a:r>
              <a:rPr kumimoji="0" lang="en-US" altLang="zh-CN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  <a:rtl val="0"/>
              </a:rPr>
              <a:t>oc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  <a:rtl val="0"/>
            </a:endParaRPr>
          </a:p>
        </p:txBody>
      </p:sp>
      <p:sp>
        <p:nvSpPr>
          <p:cNvPr id="43" name="文本框 20">
            <a:extLst>
              <a:ext uri="{FF2B5EF4-FFF2-40B4-BE49-F238E27FC236}">
                <a16:creationId xmlns:a16="http://schemas.microsoft.com/office/drawing/2014/main" id="{F6907410-BA7E-426E-A237-32FD51F27C05}"/>
              </a:ext>
            </a:extLst>
          </p:cNvPr>
          <p:cNvSpPr txBox="1"/>
          <p:nvPr/>
        </p:nvSpPr>
        <p:spPr>
          <a:xfrm>
            <a:off x="6151963" y="3014313"/>
            <a:ext cx="4042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  <a:rtl val="0"/>
              </a:rPr>
              <a:t>S</a:t>
            </a:r>
            <a:r>
              <a:rPr kumimoji="0" lang="en-US" altLang="zh-CN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  <a:rtl val="0"/>
              </a:rPr>
              <a:t>eg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  <a:rtl val="0"/>
            </a:endParaRPr>
          </a:p>
        </p:txBody>
      </p:sp>
      <p:pic>
        <p:nvPicPr>
          <p:cNvPr id="50" name="Picture 49" descr="A close up of a fish&#10;&#10;Description generated with very high confidence">
            <a:extLst>
              <a:ext uri="{FF2B5EF4-FFF2-40B4-BE49-F238E27FC236}">
                <a16:creationId xmlns:a16="http://schemas.microsoft.com/office/drawing/2014/main" id="{17A1698B-F837-4501-8C29-7594AF286A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60972" y="2889719"/>
            <a:ext cx="522304" cy="73152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87094BC6-3260-4966-A39E-D8EBCD7E9DA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62361" y="2170665"/>
            <a:ext cx="998282" cy="655537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34079E1C-111D-4D35-BEC1-BE3AC268B1B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55703" y="2175884"/>
            <a:ext cx="1119672" cy="73152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E3F7E6DA-4300-434C-9D0D-6468D11FB00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66149" y="2889959"/>
            <a:ext cx="418336" cy="731520"/>
          </a:xfrm>
          <a:prstGeom prst="rect">
            <a:avLst/>
          </a:prstGeom>
        </p:spPr>
      </p:pic>
      <p:pic>
        <p:nvPicPr>
          <p:cNvPr id="58" name="Picture 57" descr="A close up of a bird&#10;&#10;Description generated with very high confidence">
            <a:extLst>
              <a:ext uri="{FF2B5EF4-FFF2-40B4-BE49-F238E27FC236}">
                <a16:creationId xmlns:a16="http://schemas.microsoft.com/office/drawing/2014/main" id="{A231ED35-1217-49B1-89EA-BDFF53008FB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40993" y="2887888"/>
            <a:ext cx="589608" cy="731520"/>
          </a:xfrm>
          <a:prstGeom prst="rect">
            <a:avLst/>
          </a:prstGeom>
        </p:spPr>
      </p:pic>
      <p:pic>
        <p:nvPicPr>
          <p:cNvPr id="60" name="Picture 59" descr="A picture containing object, light&#10;&#10;Description generated with high confidence">
            <a:extLst>
              <a:ext uri="{FF2B5EF4-FFF2-40B4-BE49-F238E27FC236}">
                <a16:creationId xmlns:a16="http://schemas.microsoft.com/office/drawing/2014/main" id="{55C3C4BF-D543-4996-886A-29A7FE87314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73470" y="2924849"/>
            <a:ext cx="926079" cy="694559"/>
          </a:xfrm>
          <a:prstGeom prst="rect">
            <a:avLst/>
          </a:prstGeom>
        </p:spPr>
      </p:pic>
      <p:pic>
        <p:nvPicPr>
          <p:cNvPr id="62" name="Picture 61" descr="A sunset in the background&#10;&#10;Description generated with high confidence">
            <a:extLst>
              <a:ext uri="{FF2B5EF4-FFF2-40B4-BE49-F238E27FC236}">
                <a16:creationId xmlns:a16="http://schemas.microsoft.com/office/drawing/2014/main" id="{6B9059EB-4472-4138-BAA4-ED9FB56B320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79596" y="2214696"/>
            <a:ext cx="1005767" cy="611506"/>
          </a:xfrm>
          <a:prstGeom prst="rect">
            <a:avLst/>
          </a:prstGeom>
        </p:spPr>
      </p:pic>
      <p:sp>
        <p:nvSpPr>
          <p:cNvPr id="63" name="文本框 20">
            <a:extLst>
              <a:ext uri="{FF2B5EF4-FFF2-40B4-BE49-F238E27FC236}">
                <a16:creationId xmlns:a16="http://schemas.microsoft.com/office/drawing/2014/main" id="{41F9CA46-3FB8-4E13-B000-1BEF7305819F}"/>
              </a:ext>
            </a:extLst>
          </p:cNvPr>
          <p:cNvSpPr txBox="1"/>
          <p:nvPr/>
        </p:nvSpPr>
        <p:spPr>
          <a:xfrm>
            <a:off x="3558277" y="1765831"/>
            <a:ext cx="20168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  <a:rtl val="0"/>
              </a:rPr>
              <a:t>Object Localization Maps</a:t>
            </a:r>
          </a:p>
        </p:txBody>
      </p:sp>
      <p:sp>
        <p:nvSpPr>
          <p:cNvPr id="65" name="Title 1">
            <a:extLst>
              <a:ext uri="{FF2B5EF4-FFF2-40B4-BE49-F238E27FC236}">
                <a16:creationId xmlns:a16="http://schemas.microsoft.com/office/drawing/2014/main" id="{DAA0E4B0-7876-4A52-8BDD-4C958695F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/>
          </a:bodyPr>
          <a:lstStyle/>
          <a:p>
            <a:r>
              <a:rPr lang="en-US" dirty="0"/>
              <a:t>Our Targets</a:t>
            </a:r>
          </a:p>
        </p:txBody>
      </p:sp>
    </p:spTree>
    <p:extLst>
      <p:ext uri="{BB962C8B-B14F-4D97-AF65-F5344CB8AC3E}">
        <p14:creationId xmlns:p14="http://schemas.microsoft.com/office/powerpoint/2010/main" val="7470782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71D8A53-2CE0-4506-992B-22E170CC2F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633" y="1281434"/>
            <a:ext cx="1762390" cy="128016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32D0BD4-AC62-4004-853C-E472AC2837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50"/>
          <a:stretch/>
        </p:blipFill>
        <p:spPr>
          <a:xfrm>
            <a:off x="3605314" y="1281434"/>
            <a:ext cx="1934960" cy="12801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C5FE5C-6968-4F24-B7BD-618BD3FA01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5285"/>
          <a:stretch/>
        </p:blipFill>
        <p:spPr>
          <a:xfrm>
            <a:off x="6413645" y="1281434"/>
            <a:ext cx="2154796" cy="12801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76675F-265A-401B-BF8B-FD198ACB1D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766" y="3085177"/>
            <a:ext cx="2494702" cy="12801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B260020-F738-43A2-85B8-90F1E401DC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5314" y="3085177"/>
            <a:ext cx="1926582" cy="1280160"/>
          </a:xfrm>
          <a:prstGeom prst="rect">
            <a:avLst/>
          </a:prstGeom>
        </p:spPr>
      </p:pic>
      <p:pic>
        <p:nvPicPr>
          <p:cNvPr id="10" name="图片 8">
            <a:extLst>
              <a:ext uri="{FF2B5EF4-FFF2-40B4-BE49-F238E27FC236}">
                <a16:creationId xmlns:a16="http://schemas.microsoft.com/office/drawing/2014/main" id="{6004AAD2-63E4-4DE5-80AB-B37F50F5F99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974"/>
          <a:stretch/>
        </p:blipFill>
        <p:spPr>
          <a:xfrm>
            <a:off x="6229886" y="3085177"/>
            <a:ext cx="2529195" cy="12801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A95226C-35DE-48A1-B223-CBAD5720072F}"/>
              </a:ext>
            </a:extLst>
          </p:cNvPr>
          <p:cNvSpPr txBox="1"/>
          <p:nvPr/>
        </p:nvSpPr>
        <p:spPr>
          <a:xfrm>
            <a:off x="6969098" y="1022502"/>
            <a:ext cx="9797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CVPR 2017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2D57EF-BC24-456E-9A5F-EAD8E6EF3132}"/>
              </a:ext>
            </a:extLst>
          </p:cNvPr>
          <p:cNvSpPr txBox="1"/>
          <p:nvPr/>
        </p:nvSpPr>
        <p:spPr>
          <a:xfrm>
            <a:off x="1339960" y="1022502"/>
            <a:ext cx="7873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PR 2016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F1C5F3-4C09-4384-87E4-DAE66BBA608A}"/>
              </a:ext>
            </a:extLst>
          </p:cNvPr>
          <p:cNvSpPr txBox="1"/>
          <p:nvPr/>
        </p:nvSpPr>
        <p:spPr>
          <a:xfrm>
            <a:off x="4108175" y="1022502"/>
            <a:ext cx="9884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PAMI 2017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100026-8E92-4ACE-A148-74C72C1A49D6}"/>
              </a:ext>
            </a:extLst>
          </p:cNvPr>
          <p:cNvSpPr txBox="1"/>
          <p:nvPr/>
        </p:nvSpPr>
        <p:spPr>
          <a:xfrm>
            <a:off x="1243779" y="2831809"/>
            <a:ext cx="9877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CVPR 2018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97C6DC7-3F4F-4837-9089-F95E6798A624}"/>
              </a:ext>
            </a:extLst>
          </p:cNvPr>
          <p:cNvSpPr txBox="1"/>
          <p:nvPr/>
        </p:nvSpPr>
        <p:spPr>
          <a:xfrm>
            <a:off x="4095806" y="2831809"/>
            <a:ext cx="9877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CVPR 2018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38F3FE6-9507-4BB9-8365-64EAFEEC927B}"/>
              </a:ext>
            </a:extLst>
          </p:cNvPr>
          <p:cNvSpPr txBox="1"/>
          <p:nvPr/>
        </p:nvSpPr>
        <p:spPr>
          <a:xfrm>
            <a:off x="7019432" y="2830320"/>
            <a:ext cx="9653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AAAI 2018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EE5BE59-FAAC-49A4-ADBD-52DF44827D0F}"/>
              </a:ext>
            </a:extLst>
          </p:cNvPr>
          <p:cNvSpPr txBox="1"/>
          <p:nvPr/>
        </p:nvSpPr>
        <p:spPr>
          <a:xfrm>
            <a:off x="618222" y="2512806"/>
            <a:ext cx="22533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Proposal-based Localization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A334C21-0330-4D7D-B00A-16FC6624D76A}"/>
              </a:ext>
            </a:extLst>
          </p:cNvPr>
          <p:cNvSpPr txBox="1"/>
          <p:nvPr/>
        </p:nvSpPr>
        <p:spPr>
          <a:xfrm>
            <a:off x="3798999" y="2512806"/>
            <a:ext cx="15460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Simple to Complex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A15E719-8A55-471F-B9BD-A59CDA0B3F6B}"/>
              </a:ext>
            </a:extLst>
          </p:cNvPr>
          <p:cNvSpPr txBox="1"/>
          <p:nvPr/>
        </p:nvSpPr>
        <p:spPr>
          <a:xfrm>
            <a:off x="6736308" y="2512806"/>
            <a:ext cx="15676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Adversarial Erasing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B97DF68-BF29-40DE-875B-D0F1154CFAA7}"/>
              </a:ext>
            </a:extLst>
          </p:cNvPr>
          <p:cNvSpPr/>
          <p:nvPr/>
        </p:nvSpPr>
        <p:spPr>
          <a:xfrm>
            <a:off x="297975" y="4318858"/>
            <a:ext cx="28875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Adversarial Complementary Learning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33FE291-6485-4043-9C90-6AA37C9A2E00}"/>
              </a:ext>
            </a:extLst>
          </p:cNvPr>
          <p:cNvSpPr txBox="1"/>
          <p:nvPr/>
        </p:nvSpPr>
        <p:spPr>
          <a:xfrm>
            <a:off x="3554006" y="4318858"/>
            <a:ext cx="20631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Multi-dilated Convolution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B038F98-EFA9-42E6-A787-8D72B7B9AAD2}"/>
              </a:ext>
            </a:extLst>
          </p:cNvPr>
          <p:cNvSpPr txBox="1"/>
          <p:nvPr/>
        </p:nvSpPr>
        <p:spPr>
          <a:xfrm>
            <a:off x="6004699" y="4318858"/>
            <a:ext cx="29947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Transferable Semi-supervised Network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C92F024F-4A5A-45B4-B46B-66CAC8C7C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/>
              <a:t>Achievements</a:t>
            </a:r>
          </a:p>
        </p:txBody>
      </p:sp>
    </p:spTree>
    <p:extLst>
      <p:ext uri="{BB962C8B-B14F-4D97-AF65-F5344CB8AC3E}">
        <p14:creationId xmlns:p14="http://schemas.microsoft.com/office/powerpoint/2010/main" val="2058751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71D8A53-2CE0-4506-992B-22E170CC2F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633" y="1281434"/>
            <a:ext cx="1762390" cy="128016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32D0BD4-AC62-4004-853C-E472AC2837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50"/>
          <a:stretch/>
        </p:blipFill>
        <p:spPr>
          <a:xfrm>
            <a:off x="3605314" y="1281434"/>
            <a:ext cx="1934960" cy="12801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C5FE5C-6968-4F24-B7BD-618BD3FA01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5285"/>
          <a:stretch/>
        </p:blipFill>
        <p:spPr>
          <a:xfrm>
            <a:off x="6413645" y="1281434"/>
            <a:ext cx="2154796" cy="12801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76675F-265A-401B-BF8B-FD198ACB1D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766" y="3085177"/>
            <a:ext cx="2494702" cy="12801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B260020-F738-43A2-85B8-90F1E401DC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5314" y="3085177"/>
            <a:ext cx="1926582" cy="1280160"/>
          </a:xfrm>
          <a:prstGeom prst="rect">
            <a:avLst/>
          </a:prstGeom>
        </p:spPr>
      </p:pic>
      <p:pic>
        <p:nvPicPr>
          <p:cNvPr id="10" name="图片 8">
            <a:extLst>
              <a:ext uri="{FF2B5EF4-FFF2-40B4-BE49-F238E27FC236}">
                <a16:creationId xmlns:a16="http://schemas.microsoft.com/office/drawing/2014/main" id="{6004AAD2-63E4-4DE5-80AB-B37F50F5F99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974"/>
          <a:stretch/>
        </p:blipFill>
        <p:spPr>
          <a:xfrm>
            <a:off x="6229886" y="3085177"/>
            <a:ext cx="2529195" cy="12801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A95226C-35DE-48A1-B223-CBAD5720072F}"/>
              </a:ext>
            </a:extLst>
          </p:cNvPr>
          <p:cNvSpPr txBox="1"/>
          <p:nvPr/>
        </p:nvSpPr>
        <p:spPr>
          <a:xfrm>
            <a:off x="6969098" y="1022502"/>
            <a:ext cx="9797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CVPR 2017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2D57EF-BC24-456E-9A5F-EAD8E6EF3132}"/>
              </a:ext>
            </a:extLst>
          </p:cNvPr>
          <p:cNvSpPr txBox="1"/>
          <p:nvPr/>
        </p:nvSpPr>
        <p:spPr>
          <a:xfrm>
            <a:off x="1339960" y="1022502"/>
            <a:ext cx="7873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PR 2016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F1C5F3-4C09-4384-87E4-DAE66BBA608A}"/>
              </a:ext>
            </a:extLst>
          </p:cNvPr>
          <p:cNvSpPr txBox="1"/>
          <p:nvPr/>
        </p:nvSpPr>
        <p:spPr>
          <a:xfrm>
            <a:off x="4108175" y="1022502"/>
            <a:ext cx="9884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PAMI 2017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100026-8E92-4ACE-A148-74C72C1A49D6}"/>
              </a:ext>
            </a:extLst>
          </p:cNvPr>
          <p:cNvSpPr txBox="1"/>
          <p:nvPr/>
        </p:nvSpPr>
        <p:spPr>
          <a:xfrm>
            <a:off x="1243779" y="2831809"/>
            <a:ext cx="9877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CVPR 2018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97C6DC7-3F4F-4837-9089-F95E6798A624}"/>
              </a:ext>
            </a:extLst>
          </p:cNvPr>
          <p:cNvSpPr txBox="1"/>
          <p:nvPr/>
        </p:nvSpPr>
        <p:spPr>
          <a:xfrm>
            <a:off x="4095806" y="2831809"/>
            <a:ext cx="9877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CVPR 2018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38F3FE6-9507-4BB9-8365-64EAFEEC927B}"/>
              </a:ext>
            </a:extLst>
          </p:cNvPr>
          <p:cNvSpPr txBox="1"/>
          <p:nvPr/>
        </p:nvSpPr>
        <p:spPr>
          <a:xfrm>
            <a:off x="7019432" y="2830320"/>
            <a:ext cx="9653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AAAI 2018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EE5BE59-FAAC-49A4-ADBD-52DF44827D0F}"/>
              </a:ext>
            </a:extLst>
          </p:cNvPr>
          <p:cNvSpPr txBox="1"/>
          <p:nvPr/>
        </p:nvSpPr>
        <p:spPr>
          <a:xfrm>
            <a:off x="618222" y="2512806"/>
            <a:ext cx="22533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Proposal-based Localization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A334C21-0330-4D7D-B00A-16FC6624D76A}"/>
              </a:ext>
            </a:extLst>
          </p:cNvPr>
          <p:cNvSpPr txBox="1"/>
          <p:nvPr/>
        </p:nvSpPr>
        <p:spPr>
          <a:xfrm>
            <a:off x="3798999" y="2512806"/>
            <a:ext cx="15460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Simple to Complex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A15E719-8A55-471F-B9BD-A59CDA0B3F6B}"/>
              </a:ext>
            </a:extLst>
          </p:cNvPr>
          <p:cNvSpPr txBox="1"/>
          <p:nvPr/>
        </p:nvSpPr>
        <p:spPr>
          <a:xfrm>
            <a:off x="6736308" y="2512806"/>
            <a:ext cx="15676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Adversarial Erasing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B97DF68-BF29-40DE-875B-D0F1154CFAA7}"/>
              </a:ext>
            </a:extLst>
          </p:cNvPr>
          <p:cNvSpPr/>
          <p:nvPr/>
        </p:nvSpPr>
        <p:spPr>
          <a:xfrm>
            <a:off x="297975" y="4318858"/>
            <a:ext cx="28875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Adversarial Complementary Learning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33FE291-6485-4043-9C90-6AA37C9A2E00}"/>
              </a:ext>
            </a:extLst>
          </p:cNvPr>
          <p:cNvSpPr txBox="1"/>
          <p:nvPr/>
        </p:nvSpPr>
        <p:spPr>
          <a:xfrm>
            <a:off x="3554006" y="4318858"/>
            <a:ext cx="20631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Multi-dilated Convolution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B038F98-EFA9-42E6-A787-8D72B7B9AAD2}"/>
              </a:ext>
            </a:extLst>
          </p:cNvPr>
          <p:cNvSpPr txBox="1"/>
          <p:nvPr/>
        </p:nvSpPr>
        <p:spPr>
          <a:xfrm>
            <a:off x="6004699" y="4318858"/>
            <a:ext cx="29947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Transferable Semi-supervised Network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C92F024F-4A5A-45B4-B46B-66CAC8C7C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/>
              <a:t>Achievements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51A3B4A-43EF-4C61-9646-B8512A138E75}"/>
              </a:ext>
            </a:extLst>
          </p:cNvPr>
          <p:cNvSpPr/>
          <p:nvPr/>
        </p:nvSpPr>
        <p:spPr>
          <a:xfrm>
            <a:off x="3496609" y="925871"/>
            <a:ext cx="5375134" cy="2036706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5EA5032-3C17-42CE-A895-EAE93C4E697A}"/>
              </a:ext>
            </a:extLst>
          </p:cNvPr>
          <p:cNvSpPr/>
          <p:nvPr/>
        </p:nvSpPr>
        <p:spPr>
          <a:xfrm>
            <a:off x="227849" y="2839977"/>
            <a:ext cx="8723203" cy="1736324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9465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EA4D4-3359-47C5-B51D-AC25AF479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Proposal-based Localization</a:t>
            </a:r>
          </a:p>
        </p:txBody>
      </p:sp>
      <p:pic>
        <p:nvPicPr>
          <p:cNvPr id="4" name="图片 4">
            <a:extLst>
              <a:ext uri="{FF2B5EF4-FFF2-40B4-BE49-F238E27FC236}">
                <a16:creationId xmlns:a16="http://schemas.microsoft.com/office/drawing/2014/main" id="{830BAF08-356F-415E-B105-3B29E7E8BB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126" y="1264342"/>
            <a:ext cx="7057807" cy="310862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FACFE83-C5BD-4209-A0A0-0A23A1EB55CF}"/>
              </a:ext>
            </a:extLst>
          </p:cNvPr>
          <p:cNvSpPr/>
          <p:nvPr/>
        </p:nvSpPr>
        <p:spPr>
          <a:xfrm>
            <a:off x="5207088" y="4362581"/>
            <a:ext cx="395369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Learning to Segment with Image-level Annotations. PR 2016</a:t>
            </a:r>
          </a:p>
        </p:txBody>
      </p:sp>
    </p:spTree>
    <p:extLst>
      <p:ext uri="{BB962C8B-B14F-4D97-AF65-F5344CB8AC3E}">
        <p14:creationId xmlns:p14="http://schemas.microsoft.com/office/powerpoint/2010/main" val="40110361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10706</TotalTime>
  <Words>1361</Words>
  <Application>Microsoft Office PowerPoint</Application>
  <PresentationFormat>On-screen Show (16:9)</PresentationFormat>
  <Paragraphs>398</Paragraphs>
  <Slides>48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48</vt:i4>
      </vt:variant>
    </vt:vector>
  </HeadingPairs>
  <TitlesOfParts>
    <vt:vector size="65" baseType="lpstr">
      <vt:lpstr>等线</vt:lpstr>
      <vt:lpstr>Myriad Bold</vt:lpstr>
      <vt:lpstr>Myriad Pro</vt:lpstr>
      <vt:lpstr>Myriad Pro Semibold</vt:lpstr>
      <vt:lpstr>Myriad Roman</vt:lpstr>
      <vt:lpstr>宋体</vt:lpstr>
      <vt:lpstr>Yahei</vt:lpstr>
      <vt:lpstr>Arial</vt:lpstr>
      <vt:lpstr>Calibri</vt:lpstr>
      <vt:lpstr>Courier New</vt:lpstr>
      <vt:lpstr>Edwardian Script ITC</vt:lpstr>
      <vt:lpstr>Georgia</vt:lpstr>
      <vt:lpstr>Times New Roman</vt:lpstr>
      <vt:lpstr>Office Theme</vt:lpstr>
      <vt:lpstr>Office Theme</vt:lpstr>
      <vt:lpstr>Office Theme</vt:lpstr>
      <vt:lpstr>Office Theme</vt:lpstr>
      <vt:lpstr>Towards Weakly- and Semi- Supervised Object Localization and Semantic Segmentation</vt:lpstr>
      <vt:lpstr>Fully Supervised Semantic Segmentation</vt:lpstr>
      <vt:lpstr>PowerPoint Presentation</vt:lpstr>
      <vt:lpstr>PowerPoint Presentation</vt:lpstr>
      <vt:lpstr>Weakly Supervised Annotations</vt:lpstr>
      <vt:lpstr>Our Targets</vt:lpstr>
      <vt:lpstr>Achievements</vt:lpstr>
      <vt:lpstr>Achievements</vt:lpstr>
      <vt:lpstr>Proposal-based Localization</vt:lpstr>
      <vt:lpstr>Proposal-based Localization</vt:lpstr>
      <vt:lpstr>Achievements</vt:lpstr>
      <vt:lpstr>Simple to Complex</vt:lpstr>
      <vt:lpstr>Simple to Complex</vt:lpstr>
      <vt:lpstr>Simple to Complex</vt:lpstr>
      <vt:lpstr>Simple to Complex</vt:lpstr>
      <vt:lpstr>Simple to Complex</vt:lpstr>
      <vt:lpstr>Achievements</vt:lpstr>
      <vt:lpstr>Adversarial Erasing</vt:lpstr>
      <vt:lpstr>Adversarial Erasing</vt:lpstr>
      <vt:lpstr>Adversarial Erasing</vt:lpstr>
      <vt:lpstr>Adversarial Erasing</vt:lpstr>
      <vt:lpstr>Weakness of Adversarial Erasing</vt:lpstr>
      <vt:lpstr>Achievements</vt:lpstr>
      <vt:lpstr>Adversarial Complementary Learning</vt:lpstr>
      <vt:lpstr>Adversarial Complementary Learning</vt:lpstr>
      <vt:lpstr>Adversarial Complementary Learning</vt:lpstr>
      <vt:lpstr>Adversarial Complementary Learning</vt:lpstr>
      <vt:lpstr>Adversarial Complementary Learning</vt:lpstr>
      <vt:lpstr>Achievements</vt:lpstr>
      <vt:lpstr>Multi-dilated Convolution</vt:lpstr>
      <vt:lpstr>Multi-dilated Convolution</vt:lpstr>
      <vt:lpstr>Multi-dilated Convolution</vt:lpstr>
      <vt:lpstr>Multi-dilated Convolution</vt:lpstr>
      <vt:lpstr>Multi-dilated Convolution</vt:lpstr>
      <vt:lpstr>Achievements</vt:lpstr>
      <vt:lpstr>Transferable Semi-supervised Network</vt:lpstr>
      <vt:lpstr>PowerPoint Presentation</vt:lpstr>
      <vt:lpstr>Transferable Semi-supervised Network</vt:lpstr>
      <vt:lpstr>Transferable Semi-supervised Network</vt:lpstr>
      <vt:lpstr>Transferable Semi-supervised Network</vt:lpstr>
      <vt:lpstr>Transferable Semi-supervised Network</vt:lpstr>
      <vt:lpstr>Transferable Semi-supervised Network</vt:lpstr>
      <vt:lpstr>Transferable Semi-supervised Network</vt:lpstr>
      <vt:lpstr>Transferable Semi-supervised Network</vt:lpstr>
      <vt:lpstr>Transferable Semi-supervised Network</vt:lpstr>
      <vt:lpstr>PowerPoint Presentation</vt:lpstr>
      <vt:lpstr>Summary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Pat Mayer</dc:creator>
  <cp:lastModifiedBy>Yunchao Wei</cp:lastModifiedBy>
  <cp:revision>146</cp:revision>
  <cp:lastPrinted>2013-07-25T19:06:41Z</cp:lastPrinted>
  <dcterms:created xsi:type="dcterms:W3CDTF">2016-04-18T14:45:50Z</dcterms:created>
  <dcterms:modified xsi:type="dcterms:W3CDTF">2018-04-20T00:43:10Z</dcterms:modified>
</cp:coreProperties>
</file>