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335" r:id="rId2"/>
    <p:sldId id="337" r:id="rId3"/>
    <p:sldId id="338" r:id="rId4"/>
    <p:sldId id="339" r:id="rId5"/>
    <p:sldId id="341" r:id="rId6"/>
    <p:sldId id="342" r:id="rId7"/>
    <p:sldId id="343" r:id="rId8"/>
    <p:sldId id="344" r:id="rId9"/>
    <p:sldId id="345" r:id="rId10"/>
    <p:sldId id="347" r:id="rId11"/>
    <p:sldId id="346" r:id="rId12"/>
    <p:sldId id="348" r:id="rId13"/>
    <p:sldId id="349" r:id="rId14"/>
    <p:sldId id="350" r:id="rId15"/>
    <p:sldId id="396" r:id="rId16"/>
    <p:sldId id="397" r:id="rId17"/>
    <p:sldId id="398" r:id="rId18"/>
    <p:sldId id="394" r:id="rId19"/>
    <p:sldId id="405" r:id="rId20"/>
    <p:sldId id="351" r:id="rId21"/>
    <p:sldId id="401" r:id="rId22"/>
    <p:sldId id="353" r:id="rId23"/>
    <p:sldId id="354" r:id="rId24"/>
    <p:sldId id="393" r:id="rId25"/>
    <p:sldId id="355" r:id="rId26"/>
    <p:sldId id="357" r:id="rId27"/>
    <p:sldId id="359" r:id="rId28"/>
    <p:sldId id="360" r:id="rId29"/>
    <p:sldId id="361" r:id="rId30"/>
    <p:sldId id="362" r:id="rId31"/>
    <p:sldId id="363" r:id="rId32"/>
    <p:sldId id="365" r:id="rId33"/>
    <p:sldId id="366" r:id="rId34"/>
    <p:sldId id="367" r:id="rId35"/>
    <p:sldId id="368" r:id="rId36"/>
    <p:sldId id="370" r:id="rId37"/>
    <p:sldId id="373" r:id="rId38"/>
    <p:sldId id="374" r:id="rId39"/>
    <p:sldId id="376" r:id="rId40"/>
    <p:sldId id="377" r:id="rId41"/>
    <p:sldId id="414" r:id="rId42"/>
    <p:sldId id="379" r:id="rId43"/>
    <p:sldId id="400" r:id="rId44"/>
    <p:sldId id="406" r:id="rId45"/>
    <p:sldId id="383" r:id="rId46"/>
    <p:sldId id="409" r:id="rId47"/>
    <p:sldId id="399" r:id="rId48"/>
    <p:sldId id="412" r:id="rId49"/>
    <p:sldId id="407" r:id="rId50"/>
    <p:sldId id="381" r:id="rId51"/>
    <p:sldId id="391" r:id="rId52"/>
    <p:sldId id="392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2AC"/>
    <a:srgbClr val="ED6C00"/>
    <a:srgbClr val="E2287E"/>
    <a:srgbClr val="2CA738"/>
    <a:srgbClr val="54C3F4"/>
    <a:srgbClr val="5A2847"/>
    <a:srgbClr val="5C126B"/>
    <a:srgbClr val="984378"/>
    <a:srgbClr val="C77FAC"/>
    <a:srgbClr val="223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84" autoAdjust="0"/>
    <p:restoredTop sz="90305" autoAdjust="0"/>
  </p:normalViewPr>
  <p:slideViewPr>
    <p:cSldViewPr snapToGrid="0">
      <p:cViewPr varScale="1">
        <p:scale>
          <a:sx n="147" d="100"/>
          <a:sy n="147" d="100"/>
        </p:scale>
        <p:origin x="2100" y="126"/>
      </p:cViewPr>
      <p:guideLst/>
    </p:cSldViewPr>
  </p:slideViewPr>
  <p:outlineViewPr>
    <p:cViewPr>
      <p:scale>
        <a:sx n="33" d="100"/>
        <a:sy n="33" d="100"/>
      </p:scale>
      <p:origin x="0" y="-1191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EE64E-9A2D-4D02-BD46-DFCFC74B5EE4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3604F-F5C7-412C-AE28-FF961BD94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91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Generic</a:t>
            </a:r>
            <a:r>
              <a:rPr lang="en-US" baseline="0" dirty="0" smtClean="0"/>
              <a:t> object detection has made great progress in recent years. However, most state-of-the-art method still requires each category specific classifiers to evaluate many image windows in a sliding window fashion.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19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57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cognitive psychology,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neurobiology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23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>
                <a:sym typeface="Wingdings"/>
              </a:rPr>
              <a:t>A</a:t>
            </a:r>
            <a:r>
              <a:rPr lang="is-IS" dirty="0" smtClean="0">
                <a:sym typeface="Wingdings"/>
              </a:rPr>
              <a:t>dopt saliency detection to convert unsupervised learning into multiple instance learning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dirty="0" smtClean="0">
              <a:sym typeface="Wingding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ym typeface="Wingdings"/>
              </a:rPr>
              <a:t>validates the usefulness of saliency detection to output “noisy input” for a top-down method to extract common patterns</a:t>
            </a:r>
            <a:endParaRPr lang="is-IS" dirty="0" smtClean="0">
              <a:sym typeface="Wingding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7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Common object patterns should be salient within each image, while being sparse with respect to smooth transformations across images.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 the proposed saliency measure and showed that saliency-based segmentation produces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state-of-the-art results on co-segmentation benchmarks, without using co-segmentation!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36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10.6% improvement over</a:t>
            </a:r>
            <a:r>
              <a:rPr lang="en-US" baseline="0" dirty="0" smtClean="0"/>
              <a:t> “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P. O.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Pinheiro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R.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Collobert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“From image-level to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pixellevel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labeling with convolutional networks,” IEEE CVPR, 2015.</a:t>
            </a:r>
            <a:r>
              <a:rPr lang="en-US" baseline="0" dirty="0" smtClean="0"/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81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43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Objectness is usually represented as a value which</a:t>
            </a:r>
            <a:r>
              <a:rPr lang="en-US" baseline="0" dirty="0" smtClean="0"/>
              <a:t> reflects how likely an image window covers an object of any category.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23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We rerun the experiments in Table 4 from the original submission using the same experimental settings based on the Python code of Fast-RCNN provided by the author on https://</a:t>
            </a:r>
            <a:r>
              <a:rPr lang="en-US" altLang="zh-CN" dirty="0" err="1" smtClean="0"/>
              <a:t>github.com</a:t>
            </a:r>
            <a:r>
              <a:rPr lang="en-US" altLang="zh-CN" dirty="0" smtClean="0"/>
              <a:t>/</a:t>
            </a:r>
            <a:r>
              <a:rPr lang="en-US" altLang="zh-CN" dirty="0" err="1" smtClean="0"/>
              <a:t>rbgirshick</a:t>
            </a:r>
            <a:r>
              <a:rPr lang="en-US" altLang="zh-CN" dirty="0" smtClean="0"/>
              <a:t>/fast-</a:t>
            </a:r>
            <a:r>
              <a:rPr lang="en-US" altLang="zh-CN" dirty="0" err="1" smtClean="0"/>
              <a:t>rcnn</a:t>
            </a:r>
            <a:r>
              <a:rPr lang="en-US" altLang="zh-CN" dirty="0" smtClean="0"/>
              <a:t>. In the original submission we used the </a:t>
            </a:r>
            <a:r>
              <a:rPr lang="en-US" altLang="zh-CN" dirty="0" err="1" smtClean="0"/>
              <a:t>Matlab</a:t>
            </a:r>
            <a:r>
              <a:rPr lang="en-US" altLang="zh-CN" dirty="0" smtClean="0"/>
              <a:t> implementation of Fast-RCNN. This change resulted in an increased performance for all methods as illustrated in Table 1. The trends and best performing methods for both tables are mostly the same. The Python-based detector runs at 5 frames per second(fps) on NVIDIA Titan X GPU achieving 68.7% </a:t>
            </a:r>
            <a:r>
              <a:rPr lang="en-US" altLang="zh-CN" dirty="0" err="1" smtClean="0"/>
              <a:t>mAP</a:t>
            </a:r>
            <a:r>
              <a:rPr lang="en-US" altLang="zh-CN" dirty="0" smtClean="0"/>
              <a:t> in VOC2007 test set. Therefore, combination of our fast BING++ object proposals and state of the art detector is a step towards real-time object detection in videos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82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16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" y="4860388"/>
            <a:ext cx="1625118" cy="16251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852551"/>
          </a:xfrm>
          <a:solidFill>
            <a:srgbClr val="0062AC"/>
          </a:solidFill>
        </p:spPr>
        <p:txBody>
          <a:bodyPr anchor="ctr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3706" y="4913035"/>
            <a:ext cx="1958692" cy="15724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937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3999" cy="669129"/>
          </a:xfrm>
          <a:noFill/>
        </p:spPr>
        <p:txBody>
          <a:bodyPr/>
          <a:lstStyle>
            <a:lvl1pPr>
              <a:defRPr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789710"/>
            <a:ext cx="8516471" cy="538725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9"/>
          <a:stretch/>
        </p:blipFill>
        <p:spPr>
          <a:xfrm>
            <a:off x="8204091" y="0"/>
            <a:ext cx="939910" cy="72627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Line 1"/>
          <p:cNvSpPr>
            <a:spLocks noChangeShapeType="1"/>
          </p:cNvSpPr>
          <p:nvPr userDrawn="1"/>
        </p:nvSpPr>
        <p:spPr bwMode="auto">
          <a:xfrm flipV="1">
            <a:off x="0" y="697564"/>
            <a:ext cx="8240889" cy="279"/>
          </a:xfrm>
          <a:prstGeom prst="line">
            <a:avLst/>
          </a:prstGeom>
          <a:noFill/>
          <a:ln w="25400">
            <a:solidFill>
              <a:srgbClr val="0062AC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GB">
              <a:latin typeface="Arial" charset="0"/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7766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8160152" y="6580997"/>
            <a:ext cx="983848" cy="307777"/>
          </a:xfrm>
          <a:prstGeom prst="rect">
            <a:avLst/>
          </a:prstGeom>
          <a:solidFill>
            <a:srgbClr val="ED6C00"/>
          </a:solidFill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8383977" cy="890648"/>
          </a:xfrm>
          <a:prstGeom prst="rect">
            <a:avLst/>
          </a:prstGeom>
          <a:solidFill>
            <a:srgbClr val="0062A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835" y="991590"/>
            <a:ext cx="8516471" cy="5185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810933" y="6581000"/>
            <a:ext cx="3406579" cy="307777"/>
          </a:xfrm>
          <a:prstGeom prst="rect">
            <a:avLst/>
          </a:prstGeom>
          <a:solidFill>
            <a:srgbClr val="2CA738"/>
          </a:solidFill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 smtClean="0">
                <a:solidFill>
                  <a:schemeClr val="bg1"/>
                </a:solidFill>
              </a:rPr>
              <a:t>Perceiving and Interacting with Images</a:t>
            </a:r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" y="6580995"/>
            <a:ext cx="2810932" cy="307777"/>
          </a:xfrm>
          <a:prstGeom prst="rect">
            <a:avLst/>
          </a:prstGeom>
          <a:solidFill>
            <a:srgbClr val="54C3F4"/>
          </a:solidFill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smtClean="0">
                <a:solidFill>
                  <a:schemeClr val="bg1"/>
                </a:solidFill>
              </a:rPr>
              <a:t>09:05-09:40, 24 April, VALSE 2016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259086" y="6580996"/>
            <a:ext cx="673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603BFBC-EF15-48A5-8249-0FEAC4BE5DBB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r>
              <a:rPr lang="en-US" sz="1400" smtClean="0">
                <a:solidFill>
                  <a:schemeClr val="bg1"/>
                </a:solidFill>
              </a:rPr>
              <a:t>/50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6217512" y="6580995"/>
            <a:ext cx="1942640" cy="307777"/>
          </a:xfrm>
          <a:prstGeom prst="rect">
            <a:avLst/>
          </a:prstGeom>
          <a:solidFill>
            <a:srgbClr val="E2287E"/>
          </a:solidFill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 smtClean="0">
                <a:solidFill>
                  <a:schemeClr val="bg1"/>
                </a:solidFill>
              </a:rPr>
              <a:t>Ming-Ming Cheng</a:t>
            </a:r>
            <a:endParaRPr lang="en-US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02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mmcheng.net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mmcheng.net/salobj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mcheng.net/gsal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ce.nus.edu.sg/stfpage/eletp/Publication.htm" TargetMode="External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hyperlink" Target="http://mmcheng.net/gsal/" TargetMode="External"/><Relationship Id="rId10" Type="http://schemas.openxmlformats.org/officeDocument/2006/relationships/hyperlink" Target="http://cs.bit.edu.cn/zhanglei/publications/TOG_11/arcimboldo_project.html" TargetMode="External"/><Relationship Id="rId4" Type="http://schemas.openxmlformats.org/officeDocument/2006/relationships/hyperlink" Target="http://citeseerx.ist.psu.edu/viewdoc/download?doi=10.1.1.302.5934&amp;rep=rep1&amp;type=pdf" TargetMode="External"/><Relationship Id="rId9" Type="http://schemas.openxmlformats.org/officeDocument/2006/relationships/hyperlink" Target="https://www.researchgate.net/profile/Hua_Huang26/publication/220067270_Web-image_driven_best_views_of_3D_shapes/links/55923d1708ae47a34910d9a9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mmcheng.net/salobjbenchmark" TargetMode="External"/><Relationship Id="rId2" Type="http://schemas.openxmlformats.org/officeDocument/2006/relationships/hyperlink" Target="http://mmcheng.net/salobj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mcheng.net/bing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.emf"/><Relationship Id="rId4" Type="http://schemas.openxmlformats.org/officeDocument/2006/relationships/package" Target="../embeddings/Microsoft_Visio___1.vsdx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7" Type="http://schemas.openxmlformats.org/officeDocument/2006/relationships/hyperlink" Target="http://groups.inf.ed.ac.uk/calvin/objectness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package" Target="../embeddings/Microsoft_Visio___2.vsdx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cms.brookes.ac.uk/research/visiongroup/publications/2011/ziming_cvpr11.pdf" TargetMode="External"/><Relationship Id="rId3" Type="http://schemas.openxmlformats.org/officeDocument/2006/relationships/image" Target="../media/image44.png"/><Relationship Id="rId7" Type="http://schemas.openxmlformats.org/officeDocument/2006/relationships/hyperlink" Target="http://vision.cs.uiuc.edu/proposals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ience.uva.nl/research/publications/2013/UijlingsIJCV2013/" TargetMode="External"/><Relationship Id="rId5" Type="http://schemas.openxmlformats.org/officeDocument/2006/relationships/hyperlink" Target="http://groups.inf.ed.ac.uk/calvin/objectness/" TargetMode="External"/><Relationship Id="rId10" Type="http://schemas.openxmlformats.org/officeDocument/2006/relationships/hyperlink" Target="http://www.cse.oulu.fi/~erahtu/ObjSegProp/ObjectSegProposals.html" TargetMode="External"/><Relationship Id="rId4" Type="http://schemas.openxmlformats.org/officeDocument/2006/relationships/image" Target="../media/image13.PNG"/><Relationship Id="rId9" Type="http://schemas.openxmlformats.org/officeDocument/2006/relationships/hyperlink" Target="http://www.robots.ox.ac.uk/~vgg/publications/2011/Rahtu11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hyperlink" Target="http://groups.inf.ed.ac.uk/calvin/objectnes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obotics.stanford.edu/~koller/Papers/Heitz+Koller:ECCV08.pdf" TargetMode="External"/><Relationship Id="rId5" Type="http://schemas.openxmlformats.org/officeDocument/2006/relationships/hyperlink" Target="http://www.eecs.berkeley.edu/Pubs/TechRpts/1996/CSD-96-905.pdf" TargetMode="Externa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://vision.mas.ecp.fr/Personnel/blaschko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sie.ntu.edu.tw/~cjlin/liblinear/" TargetMode="External"/><Relationship Id="rId5" Type="http://schemas.openxmlformats.org/officeDocument/2006/relationships/hyperlink" Target="http://cms.brookes.ac.uk/research/visiongroup/publications/2011/ziming_cvpr11.pdf" TargetMode="External"/><Relationship Id="rId4" Type="http://schemas.openxmlformats.org/officeDocument/2006/relationships/hyperlink" Target="http://www.robots.ox.ac.uk/~vgg/publications/2010/Blaschko10/Blaschko10.pdf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cs.uiuc.edu/proposals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ience.uva.nl/research/publications/2013/UijlingsIJCV2013/" TargetMode="External"/><Relationship Id="rId5" Type="http://schemas.openxmlformats.org/officeDocument/2006/relationships/hyperlink" Target="http://cms.brookes.ac.uk/research/visiongroup/publications/2011/ziming_cvpr11.pdf" TargetMode="External"/><Relationship Id="rId4" Type="http://schemas.openxmlformats.org/officeDocument/2006/relationships/hyperlink" Target="http://groups.inf.ed.ac.uk/calvin/objectness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mmcheng.net/bing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mcheng.net/imagespirit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emf"/><Relationship Id="rId4" Type="http://schemas.openxmlformats.org/officeDocument/2006/relationships/package" Target="../embeddings/Microsoft_Visio___.vsdx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mmcheng.net/imagespirit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file:///\\localhost\Users\Ming\&#30334;&#24230;&#20113;&#21516;&#27493;&#30424;\BaiduYun\Share\%5b14TOG%5dImageSpirit.mp4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../Share/%5b15TOG%5dSemanticPaint.mp4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://mmcheng.net/s-pain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71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mmcheng.net/salobj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valser.org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papers.nips.cc/paper/3095-graph-based-visual-saliency.pdf" TargetMode="External"/><Relationship Id="rId3" Type="http://schemas.openxmlformats.org/officeDocument/2006/relationships/image" Target="../media/image15.png"/><Relationship Id="rId7" Type="http://schemas.openxmlformats.org/officeDocument/2006/relationships/hyperlink" Target="http://www.klab.caltech.edu/~xhou/papers/cvpr07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ira.dist.unige.it/teaching/SINA_08-09/papers/itti98model.pdf" TargetMode="External"/><Relationship Id="rId5" Type="http://schemas.openxmlformats.org/officeDocument/2006/relationships/image" Target="../media/image13.PNG"/><Relationship Id="rId10" Type="http://schemas.openxmlformats.org/officeDocument/2006/relationships/hyperlink" Target="http://people.csail.mit.edu/tjudd/SaliencyBenchmark/" TargetMode="External"/><Relationship Id="rId4" Type="http://schemas.openxmlformats.org/officeDocument/2006/relationships/image" Target="../media/image16.png"/><Relationship Id="rId9" Type="http://schemas.openxmlformats.org/officeDocument/2006/relationships/hyperlink" Target="http://www.macs.hw.ac.uk/~xd25/Perception%20based%20Evaluation/TIP/Quantitative%20Analysis%20of%20Human-Model%20Agreement%20in%20Visual%20Saliency%20Modeling--%20A%20Comparative%20Study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en-us/um/people/jiansun/salientobject/salient_object.htm" TargetMode="External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lab.usc.edu/publications/doc/Borji_etal12eccv.pdf" TargetMode="External"/><Relationship Id="rId5" Type="http://schemas.openxmlformats.org/officeDocument/2006/relationships/hyperlink" Target="http://mmcheng.net/salobj/" TargetMode="External"/><Relationship Id="rId4" Type="http://schemas.openxmlformats.org/officeDocument/2006/relationships/hyperlink" Target="http://ivrgwww.epfl.ch/supplementary_material/RK_CVPR09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50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"/>
            <a:ext cx="9144000" cy="1828801"/>
          </a:xfrm>
          <a:ln>
            <a:solidFill>
              <a:srgbClr val="0E2245"/>
            </a:solidFill>
          </a:ln>
        </p:spPr>
        <p:txBody>
          <a:bodyPr anchor="ctr">
            <a:noAutofit/>
          </a:bodyPr>
          <a:lstStyle/>
          <a:p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Perceiving and Interacting 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with Images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70510" y="2591860"/>
            <a:ext cx="8602980" cy="1968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350"/>
              </a:spcBef>
            </a:pPr>
            <a:r>
              <a:rPr lang="en-US" altLang="zh-C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Speaker: Ming-Ming Cheng</a:t>
            </a:r>
          </a:p>
          <a:p>
            <a:pPr>
              <a:spcBef>
                <a:spcPts val="1350"/>
              </a:spcBef>
            </a:pPr>
            <a:r>
              <a:rPr lang="en-US" altLang="zh-C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Nankai University</a:t>
            </a:r>
          </a:p>
          <a:p>
            <a:pPr>
              <a:spcBef>
                <a:spcPts val="1350"/>
              </a:spcBef>
            </a:pPr>
            <a:r>
              <a:rPr lang="en-US" sz="3600" dirty="0">
                <a:hlinkClick r:id="rId2"/>
              </a:rPr>
              <a:t>http://mmcheng.net/</a:t>
            </a:r>
            <a:endParaRPr lang="en-US" altLang="zh-CN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563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Dataset: </a:t>
            </a:r>
            <a:r>
              <a:rPr lang="en-US" altLang="zh-CN" dirty="0" smtClean="0"/>
              <a:t>MSRA1000 [Achanta09]</a:t>
            </a:r>
            <a:endParaRPr lang="en-US" altLang="zh-CN" dirty="0"/>
          </a:p>
          <a:p>
            <a:pPr lvl="1"/>
            <a:r>
              <a:rPr lang="en-US" altLang="zh-CN" dirty="0"/>
              <a:t>Precision vs. </a:t>
            </a:r>
            <a:r>
              <a:rPr lang="en-US" altLang="zh-CN" dirty="0" smtClean="0"/>
              <a:t>recall</a:t>
            </a:r>
            <a:endParaRPr lang="en-US" altLang="zh-CN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5367" y="1649024"/>
            <a:ext cx="6057626" cy="464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59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SaliencyCut</a:t>
            </a:r>
            <a:endParaRPr lang="en-US" dirty="0"/>
          </a:p>
        </p:txBody>
      </p:sp>
      <p:pic>
        <p:nvPicPr>
          <p:cNvPr id="4" name="Picture 1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" y="1144829"/>
            <a:ext cx="7781925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7287" y="4895147"/>
            <a:ext cx="8492070" cy="1302903"/>
          </a:xfrm>
          <a:prstGeom prst="rect">
            <a:avLst/>
          </a:prstGeom>
          <a:noFill/>
        </p:spPr>
        <p:txBody>
          <a:bodyPr wrap="square" lIns="0" tIns="45711" rIns="0" bIns="45711" rtlCol="0">
            <a:spAutoFit/>
          </a:bodyPr>
          <a:lstStyle/>
          <a:p>
            <a:pPr marL="171450" lvl="1" indent="-171450">
              <a:buFont typeface="Arial" pitchFamily="34" charset="0"/>
              <a:buChar char="•"/>
              <a:defRPr/>
            </a:pPr>
            <a:r>
              <a:rPr lang="en-US" altLang="zh-CN" sz="2400" dirty="0" smtClean="0">
                <a:solidFill>
                  <a:srgbClr val="000000"/>
                </a:solidFill>
                <a:cs typeface="Arial" charset="0"/>
              </a:rPr>
              <a:t>Iterative </a:t>
            </a:r>
            <a:r>
              <a:rPr lang="en-US" altLang="zh-CN" sz="2400" dirty="0">
                <a:solidFill>
                  <a:srgbClr val="000000"/>
                </a:solidFill>
                <a:cs typeface="Arial" charset="0"/>
              </a:rPr>
              <a:t>refine:  iteratively run GrabCut </a:t>
            </a:r>
            <a:r>
              <a:rPr lang="en-US" altLang="zh-CN" sz="2400" dirty="0" smtClean="0">
                <a:solidFill>
                  <a:srgbClr val="000000"/>
                </a:solidFill>
                <a:cs typeface="Arial" charset="0"/>
              </a:rPr>
              <a:t> to refine segmentation</a:t>
            </a:r>
          </a:p>
          <a:p>
            <a:pPr marL="171450" lvl="1" indent="-171450">
              <a:buFont typeface="Arial" pitchFamily="34" charset="0"/>
              <a:buChar char="•"/>
              <a:defRPr/>
            </a:pPr>
            <a:r>
              <a:rPr lang="en-US" altLang="zh-CN" sz="2400" dirty="0" smtClean="0">
                <a:solidFill>
                  <a:srgbClr val="000000"/>
                </a:solidFill>
                <a:cs typeface="Arial" charset="0"/>
              </a:rPr>
              <a:t>Adaptive fitting</a:t>
            </a:r>
            <a:r>
              <a:rPr lang="en-US" altLang="zh-CN" sz="2400" dirty="0">
                <a:solidFill>
                  <a:srgbClr val="000000"/>
                </a:solidFill>
                <a:cs typeface="Arial" charset="0"/>
              </a:rPr>
              <a:t>: adaptively </a:t>
            </a:r>
            <a:r>
              <a:rPr lang="en-US" altLang="zh-CN" sz="2400" dirty="0" smtClean="0">
                <a:solidFill>
                  <a:srgbClr val="000000"/>
                </a:solidFill>
                <a:cs typeface="Arial" charset="0"/>
              </a:rPr>
              <a:t>fit with newly </a:t>
            </a:r>
            <a:r>
              <a:rPr lang="en-US" altLang="zh-CN" sz="2400" dirty="0">
                <a:solidFill>
                  <a:srgbClr val="000000"/>
                </a:solidFill>
                <a:cs typeface="Arial" charset="0"/>
              </a:rPr>
              <a:t>segmented salient </a:t>
            </a:r>
            <a:r>
              <a:rPr lang="en-US" altLang="zh-CN" sz="2400" dirty="0" smtClean="0">
                <a:solidFill>
                  <a:srgbClr val="000000"/>
                </a:solidFill>
                <a:cs typeface="Arial" charset="0"/>
              </a:rPr>
              <a:t>region</a:t>
            </a:r>
            <a:endParaRPr lang="en-US" altLang="zh-CN" sz="2400" dirty="0">
              <a:solidFill>
                <a:srgbClr val="000000"/>
              </a:solidFill>
              <a:cs typeface="Arial" charset="0"/>
            </a:endParaRPr>
          </a:p>
          <a:p>
            <a:pPr marL="0" lvl="1">
              <a:spcBef>
                <a:spcPts val="800"/>
              </a:spcBef>
              <a:defRPr/>
            </a:pPr>
            <a:r>
              <a:rPr lang="en-US" altLang="zh-CN" sz="2400" dirty="0" smtClean="0">
                <a:solidFill>
                  <a:srgbClr val="000000"/>
                </a:solidFill>
                <a:cs typeface="Arial" charset="0"/>
              </a:rPr>
              <a:t>Enables automatic initialization provided by salient object detection.</a:t>
            </a:r>
            <a:endParaRPr lang="en-US" altLang="zh-CN" sz="2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56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Dataset: </a:t>
            </a:r>
            <a:r>
              <a:rPr lang="en-US" altLang="zh-CN" dirty="0" smtClean="0"/>
              <a:t>MSRA1000 [Achanta09]</a:t>
            </a:r>
            <a:endParaRPr lang="en-US" altLang="zh-CN" dirty="0"/>
          </a:p>
          <a:p>
            <a:pPr lvl="1"/>
            <a:r>
              <a:rPr lang="en-US" altLang="zh-CN" dirty="0" smtClean="0"/>
              <a:t>New state of the art (P=75%, R=83%) </a:t>
            </a:r>
            <a:r>
              <a:rPr lang="en-US" altLang="zh-CN" dirty="0" smtClean="0">
                <a:sym typeface="Wingdings"/>
              </a:rPr>
              <a:t> (P=90+%, R=90+%)</a:t>
            </a:r>
            <a:r>
              <a:rPr lang="en-US" altLang="zh-CN" dirty="0" smtClean="0"/>
              <a:t>  </a:t>
            </a:r>
          </a:p>
          <a:p>
            <a:pPr lvl="1"/>
            <a:r>
              <a:rPr lang="en-US" altLang="zh-CN" dirty="0" smtClean="0"/>
              <a:t>Visual comparisons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r>
              <a:rPr lang="en-US" altLang="zh-CN" dirty="0"/>
              <a:t>Source code (C++) available</a:t>
            </a:r>
          </a:p>
          <a:p>
            <a:pPr lvl="1"/>
            <a:r>
              <a:rPr lang="en-US" altLang="zh-CN" dirty="0">
                <a:hlinkClick r:id="rId2"/>
              </a:rPr>
              <a:t>http://mmcheng.net/salobj</a:t>
            </a:r>
            <a:r>
              <a:rPr lang="en-US" altLang="zh-CN" dirty="0" smtClean="0">
                <a:hlinkClick r:id="rId2"/>
              </a:rPr>
              <a:t>/</a:t>
            </a:r>
            <a:r>
              <a:rPr lang="en-US" altLang="zh-CN" dirty="0" smtClean="0"/>
              <a:t> </a:t>
            </a:r>
            <a:endParaRPr lang="en-US" altLang="zh-CN" dirty="0"/>
          </a:p>
          <a:p>
            <a:endParaRPr lang="en-US" dirty="0"/>
          </a:p>
        </p:txBody>
      </p:sp>
      <p:pic>
        <p:nvPicPr>
          <p:cNvPr id="5" name="内容占位符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55728" y="2216076"/>
            <a:ext cx="5876964" cy="2983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4654349" y="5199266"/>
            <a:ext cx="1981541" cy="1263064"/>
            <a:chOff x="6515422" y="2175734"/>
            <a:chExt cx="1981541" cy="1263064"/>
          </a:xfrm>
        </p:grpSpPr>
        <p:pic>
          <p:nvPicPr>
            <p:cNvPr id="8" name="Picture 83" descr="C:\Users\KylinCheng\Desktop\捕获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5422" y="2175734"/>
              <a:ext cx="711517" cy="794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爆炸形 2 129"/>
            <p:cNvSpPr/>
            <p:nvPr/>
          </p:nvSpPr>
          <p:spPr>
            <a:xfrm>
              <a:off x="6642717" y="2502173"/>
              <a:ext cx="1854246" cy="936625"/>
            </a:xfrm>
            <a:prstGeom prst="irregularSeal2">
              <a:avLst/>
            </a:prstGeom>
            <a:gradFill flip="none" rotWithShape="1">
              <a:gsLst>
                <a:gs pos="0">
                  <a:srgbClr val="FFFF00">
                    <a:lumMod val="100000"/>
                  </a:srgbClr>
                </a:gs>
                <a:gs pos="100000">
                  <a:srgbClr val="FFFF00"/>
                </a:gs>
              </a:gsLst>
              <a:lin ang="5400000" scaled="0"/>
              <a:tileRect r="-100000" b="-10000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0" tIns="45711" rIns="91420" bIns="45711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400" b="1" dirty="0">
                  <a:ea typeface="宋体" panose="02010600030101010101" pitchFamily="2" charset="-122"/>
                </a:rPr>
                <a:t>free</a:t>
              </a:r>
              <a:endParaRPr lang="zh-CN" altLang="en-US" sz="2400" b="1" dirty="0"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451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salient object detection for ‘simple’ images useful?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22" y="1527881"/>
            <a:ext cx="7109113" cy="367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圆角矩形 7"/>
          <p:cNvSpPr/>
          <p:nvPr/>
        </p:nvSpPr>
        <p:spPr>
          <a:xfrm>
            <a:off x="185642" y="5733248"/>
            <a:ext cx="8736856" cy="420071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sz="1600" dirty="0" err="1" smtClean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SalientShape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: Group Saliency in Image Collections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The Visual Computer 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2014. Cheng et. al.</a:t>
            </a:r>
            <a:endParaRPr lang="en-US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41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Illustration of learned appearance models</a:t>
            </a:r>
          </a:p>
          <a:p>
            <a:pPr lvl="1"/>
            <a:r>
              <a:rPr lang="en-US" dirty="0" smtClean="0"/>
              <a:t>Accords with our understanding of these categories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216" y="1879304"/>
            <a:ext cx="5504159" cy="429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48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Applications</a:t>
            </a:r>
            <a:endParaRPr lang="en-US" dirty="0"/>
          </a:p>
        </p:txBody>
      </p:sp>
      <p:sp>
        <p:nvSpPr>
          <p:cNvPr id="5" name="圆角矩形 5"/>
          <p:cNvSpPr/>
          <p:nvPr/>
        </p:nvSpPr>
        <p:spPr>
          <a:xfrm>
            <a:off x="376548" y="5421686"/>
            <a:ext cx="8285538" cy="78383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altLang="zh-CN" sz="1700" dirty="0" smtClean="0">
                <a:solidFill>
                  <a:srgbClr val="406593"/>
                </a:solidFill>
                <a:latin typeface="+mj-lt"/>
                <a:ea typeface="华文楷体" pitchFamily="2" charset="-122"/>
              </a:rPr>
              <a:t>T </a:t>
            </a:r>
            <a:r>
              <a:rPr lang="en-US" altLang="zh-CN" sz="1700" dirty="0">
                <a:solidFill>
                  <a:srgbClr val="406593"/>
                </a:solidFill>
                <a:latin typeface="+mj-lt"/>
                <a:ea typeface="华文楷体" pitchFamily="2" charset="-122"/>
              </a:rPr>
              <a:t>Chen, </a:t>
            </a:r>
            <a:r>
              <a:rPr lang="en-US" altLang="zh-CN" sz="1700" b="1" dirty="0">
                <a:solidFill>
                  <a:srgbClr val="406593"/>
                </a:solidFill>
                <a:latin typeface="+mj-lt"/>
                <a:ea typeface="华文楷体" pitchFamily="2" charset="-122"/>
              </a:rPr>
              <a:t>MM Cheng</a:t>
            </a:r>
            <a:r>
              <a:rPr lang="en-US" altLang="zh-CN" sz="1700" dirty="0">
                <a:solidFill>
                  <a:srgbClr val="406593"/>
                </a:solidFill>
                <a:latin typeface="+mj-lt"/>
                <a:ea typeface="华文楷体" pitchFamily="2" charset="-122"/>
              </a:rPr>
              <a:t>, P Tan, A Shamir, SM Hu, Sketch2photo: internet image montage, ACM </a:t>
            </a:r>
            <a:r>
              <a:rPr lang="en-US" altLang="zh-CN" sz="1700" dirty="0" smtClean="0">
                <a:solidFill>
                  <a:srgbClr val="406593"/>
                </a:solidFill>
                <a:latin typeface="+mj-lt"/>
                <a:ea typeface="华文楷体" pitchFamily="2" charset="-122"/>
              </a:rPr>
              <a:t>TOG. </a:t>
            </a:r>
            <a:r>
              <a:rPr lang="en-US" altLang="zh-CN" sz="1700" dirty="0">
                <a:solidFill>
                  <a:srgbClr val="406593"/>
                </a:solidFill>
                <a:latin typeface="+mj-lt"/>
                <a:ea typeface="华文楷体" pitchFamily="2" charset="-122"/>
              </a:rPr>
              <a:t>(</a:t>
            </a:r>
            <a:r>
              <a:rPr lang="en-US" altLang="zh-CN" sz="1700" b="1" dirty="0">
                <a:solidFill>
                  <a:srgbClr val="406593"/>
                </a:solidFill>
                <a:latin typeface="+mj-lt"/>
                <a:ea typeface="华文楷体" pitchFamily="2" charset="-122"/>
              </a:rPr>
              <a:t>SIGGRAPH</a:t>
            </a:r>
            <a:r>
              <a:rPr lang="en-US" altLang="zh-CN" sz="1700" dirty="0">
                <a:solidFill>
                  <a:srgbClr val="406593"/>
                </a:solidFill>
                <a:latin typeface="+mj-lt"/>
                <a:ea typeface="华文楷体" pitchFamily="2" charset="-122"/>
              </a:rPr>
              <a:t> Asia), vol. 28, no. 5, 124:1-10, 2009. </a:t>
            </a:r>
            <a:endParaRPr lang="en-US" altLang="zh-CN" sz="1700" dirty="0" smtClean="0">
              <a:solidFill>
                <a:srgbClr val="406593"/>
              </a:solidFill>
              <a:latin typeface="+mj-lt"/>
              <a:ea typeface="华文楷体" pitchFamily="2" charset="-122"/>
            </a:endParaRPr>
          </a:p>
        </p:txBody>
      </p:sp>
      <p:pic>
        <p:nvPicPr>
          <p:cNvPr id="6" name="图片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85" y="991321"/>
            <a:ext cx="7291263" cy="410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3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Applications</a:t>
            </a:r>
            <a:endParaRPr lang="en-US" dirty="0"/>
          </a:p>
        </p:txBody>
      </p:sp>
      <p:sp>
        <p:nvSpPr>
          <p:cNvPr id="5" name="圆角矩形 5"/>
          <p:cNvSpPr/>
          <p:nvPr/>
        </p:nvSpPr>
        <p:spPr>
          <a:xfrm>
            <a:off x="526768" y="5141344"/>
            <a:ext cx="8285538" cy="78383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altLang="zh-CN" sz="1700" dirty="0">
                <a:solidFill>
                  <a:srgbClr val="406593"/>
                </a:solidFill>
                <a:latin typeface="+mj-lt"/>
                <a:ea typeface="华文楷体" pitchFamily="2" charset="-122"/>
              </a:rPr>
              <a:t>J.Y. Zhu, J. W, Y. Xu, E. Chang, Z. </a:t>
            </a:r>
            <a:r>
              <a:rPr lang="en-US" altLang="zh-CN" sz="1700" dirty="0" smtClean="0">
                <a:solidFill>
                  <a:srgbClr val="406593"/>
                </a:solidFill>
                <a:latin typeface="+mj-lt"/>
                <a:ea typeface="华文楷体" pitchFamily="2" charset="-122"/>
              </a:rPr>
              <a:t>Tu, Unsupervised </a:t>
            </a:r>
            <a:r>
              <a:rPr lang="en-US" altLang="zh-CN" sz="1700" dirty="0">
                <a:solidFill>
                  <a:srgbClr val="406593"/>
                </a:solidFill>
                <a:latin typeface="+mj-lt"/>
                <a:ea typeface="华文楷体" pitchFamily="2" charset="-122"/>
              </a:rPr>
              <a:t>Object Class Discovery via Saliency-Guided Multiple Class Learning, IEEE TPAMI 2015 (CVPR 2012</a:t>
            </a:r>
            <a:r>
              <a:rPr lang="en-US" altLang="zh-CN" sz="1700" dirty="0" smtClean="0">
                <a:solidFill>
                  <a:srgbClr val="406593"/>
                </a:solidFill>
                <a:latin typeface="+mj-lt"/>
                <a:ea typeface="华文楷体" pitchFamily="2" charset="-122"/>
              </a:rPr>
              <a:t>).</a:t>
            </a:r>
            <a:endParaRPr lang="en-US" altLang="zh-CN" sz="1700" dirty="0">
              <a:solidFill>
                <a:srgbClr val="406593"/>
              </a:solidFill>
              <a:latin typeface="+mj-lt"/>
              <a:ea typeface="华文楷体" pitchFamily="2" charset="-122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68" y="1399592"/>
            <a:ext cx="8082310" cy="316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5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</a:t>
            </a:r>
            <a:r>
              <a:rPr lang="en-US" altLang="zh-CN" dirty="0" smtClean="0"/>
              <a:t>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2" y="1698171"/>
            <a:ext cx="8577424" cy="2692465"/>
          </a:xfrm>
          <a:prstGeom prst="rect">
            <a:avLst/>
          </a:prstGeom>
        </p:spPr>
      </p:pic>
      <p:sp>
        <p:nvSpPr>
          <p:cNvPr id="7" name="圆角矩形 5"/>
          <p:cNvSpPr/>
          <p:nvPr/>
        </p:nvSpPr>
        <p:spPr>
          <a:xfrm>
            <a:off x="526768" y="5141344"/>
            <a:ext cx="8285538" cy="78383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altLang="zh-CN" sz="1700" dirty="0">
                <a:solidFill>
                  <a:srgbClr val="406593"/>
                </a:solidFill>
                <a:latin typeface="+mj-lt"/>
                <a:ea typeface="华文楷体" pitchFamily="2" charset="-122"/>
              </a:rPr>
              <a:t>Rubinstein, M., </a:t>
            </a:r>
            <a:r>
              <a:rPr lang="en-US" altLang="zh-CN" sz="1700" dirty="0" err="1">
                <a:solidFill>
                  <a:srgbClr val="406593"/>
                </a:solidFill>
                <a:latin typeface="+mj-lt"/>
                <a:ea typeface="华文楷体" pitchFamily="2" charset="-122"/>
              </a:rPr>
              <a:t>Joulin</a:t>
            </a:r>
            <a:r>
              <a:rPr lang="en-US" altLang="zh-CN" sz="1700" dirty="0">
                <a:solidFill>
                  <a:srgbClr val="406593"/>
                </a:solidFill>
                <a:latin typeface="+mj-lt"/>
                <a:ea typeface="华文楷体" pitchFamily="2" charset="-122"/>
              </a:rPr>
              <a:t>, A., Kopf, J., &amp; Liu, C</a:t>
            </a:r>
            <a:r>
              <a:rPr lang="en-US" altLang="zh-CN" sz="1700" dirty="0" smtClean="0">
                <a:solidFill>
                  <a:srgbClr val="406593"/>
                </a:solidFill>
                <a:latin typeface="+mj-lt"/>
                <a:ea typeface="华文楷体" pitchFamily="2" charset="-122"/>
              </a:rPr>
              <a:t>. Unsupervised </a:t>
            </a:r>
            <a:r>
              <a:rPr lang="en-US" altLang="zh-CN" sz="1700" dirty="0">
                <a:solidFill>
                  <a:srgbClr val="406593"/>
                </a:solidFill>
                <a:latin typeface="+mj-lt"/>
                <a:ea typeface="华文楷体" pitchFamily="2" charset="-122"/>
              </a:rPr>
              <a:t>joint object discovery and segmentation in internet images. </a:t>
            </a:r>
            <a:r>
              <a:rPr lang="en-US" altLang="zh-CN" sz="1700" dirty="0" smtClean="0">
                <a:solidFill>
                  <a:srgbClr val="406593"/>
                </a:solidFill>
                <a:latin typeface="+mj-lt"/>
                <a:ea typeface="华文楷体" pitchFamily="2" charset="-122"/>
              </a:rPr>
              <a:t>IEEE CVPR 2013.</a:t>
            </a:r>
            <a:endParaRPr lang="en-US" altLang="zh-CN" sz="1700" dirty="0">
              <a:solidFill>
                <a:srgbClr val="406593"/>
              </a:solidFill>
              <a:latin typeface="+mj-lt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158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Applications</a:t>
            </a:r>
            <a:endParaRPr kumimoji="1"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59" y="835398"/>
            <a:ext cx="7451419" cy="5045843"/>
          </a:xfrm>
          <a:prstGeom prst="rect">
            <a:avLst/>
          </a:prstGeom>
        </p:spPr>
      </p:pic>
      <p:sp>
        <p:nvSpPr>
          <p:cNvPr id="6" name="圆角矩形 7"/>
          <p:cNvSpPr/>
          <p:nvPr/>
        </p:nvSpPr>
        <p:spPr>
          <a:xfrm>
            <a:off x="188258" y="5922817"/>
            <a:ext cx="8731623" cy="590949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STC: A Simple to Complex Framework for Weakly-supervised Semantic 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Segmentation, </a:t>
            </a:r>
            <a:r>
              <a:rPr lang="en-US" sz="1600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arXiv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2015, Wei et al.</a:t>
            </a:r>
            <a:endParaRPr lang="en-US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爆炸形 2 6"/>
          <p:cNvSpPr/>
          <p:nvPr/>
        </p:nvSpPr>
        <p:spPr>
          <a:xfrm>
            <a:off x="188258" y="1932709"/>
            <a:ext cx="8955742" cy="34290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>
                <a:solidFill>
                  <a:srgbClr val="FF0000"/>
                </a:solidFill>
              </a:rPr>
              <a:t>10% improvement over state of the art!</a:t>
            </a:r>
            <a:endParaRPr kumimoji="1" lang="zh-CN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7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Applications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89" y="799758"/>
            <a:ext cx="5648254" cy="5704456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81379" y="2548551"/>
            <a:ext cx="8040106" cy="1328023"/>
          </a:xfrm>
          <a:prstGeom prst="roundRect">
            <a:avLst/>
          </a:prstGeom>
          <a:solidFill>
            <a:srgbClr val="FFCCCC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000"/>
              </a:srgb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lvl="1" indent="0" algn="ctr" eaLnBrk="1" hangingPunct="1"/>
            <a:r>
              <a:rPr kumimoji="0" lang="en-US" altLang="zh-CN" sz="3600" dirty="0" smtClean="0"/>
              <a:t>Don’t ask what segment can do for you, ask what</a:t>
            </a:r>
            <a:r>
              <a:rPr kumimoji="0" lang="zh-CN" altLang="en-US" sz="3600" dirty="0" smtClean="0"/>
              <a:t> </a:t>
            </a:r>
            <a:r>
              <a:rPr kumimoji="0" lang="en-US" altLang="zh-CN" sz="3600" dirty="0" smtClean="0"/>
              <a:t>you can do for the segment.</a:t>
            </a:r>
            <a:endParaRPr lang="en-US" altLang="zh-CN" sz="4000" dirty="0"/>
          </a:p>
        </p:txBody>
      </p:sp>
    </p:spTree>
    <p:extLst>
      <p:ext uri="{BB962C8B-B14F-4D97-AF65-F5344CB8AC3E}">
        <p14:creationId xmlns:p14="http://schemas.microsoft.com/office/powerpoint/2010/main" val="187854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Images change the way we live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 smtClean="0"/>
          </a:p>
          <a:p>
            <a:endParaRPr lang="en-US" dirty="0"/>
          </a:p>
        </p:txBody>
      </p:sp>
      <p:pic>
        <p:nvPicPr>
          <p:cNvPr id="5" name="Picture 4" descr="D:\photo\icons\Journal.exe_I0068_0409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026" y="1072533"/>
            <a:ext cx="2410804" cy="241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D:\photo\icons\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56" y="1456245"/>
            <a:ext cx="2554949" cy="255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:\Users\KylinCheng\Desktop\2011021410094620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208" y="1632500"/>
            <a:ext cx="2330369" cy="237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photo\icons\CaptureWizard.exe_I0080_0409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794" y="4106390"/>
            <a:ext cx="1967221" cy="196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KylinCheng\Desktop\196b_7_257057_d698ee23d3746a4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621" y="4192360"/>
            <a:ext cx="2601861" cy="191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81379" y="2548551"/>
            <a:ext cx="8040106" cy="1328023"/>
          </a:xfrm>
          <a:prstGeom prst="roundRect">
            <a:avLst/>
          </a:prstGeom>
          <a:solidFill>
            <a:srgbClr val="FFCCCC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000"/>
              </a:srgb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lvl="1" indent="0" algn="ctr" eaLnBrk="1" hangingPunct="1"/>
            <a:r>
              <a:rPr kumimoji="0" lang="en-US" altLang="zh-CN" sz="3600" dirty="0" smtClean="0"/>
              <a:t>We</a:t>
            </a:r>
            <a:r>
              <a:rPr kumimoji="0" lang="zh-CN" altLang="en-US" sz="3600" dirty="0" smtClean="0"/>
              <a:t> </a:t>
            </a:r>
            <a:r>
              <a:rPr kumimoji="0" lang="en-US" altLang="zh-CN" sz="3600" dirty="0" smtClean="0"/>
              <a:t>perceive</a:t>
            </a:r>
            <a:r>
              <a:rPr kumimoji="0" lang="zh-CN" altLang="en-US" sz="3600" dirty="0" smtClean="0"/>
              <a:t> </a:t>
            </a:r>
            <a:r>
              <a:rPr kumimoji="0" lang="en-US" altLang="zh-CN" sz="3600" dirty="0" smtClean="0"/>
              <a:t>80+%</a:t>
            </a:r>
            <a:r>
              <a:rPr kumimoji="0" lang="zh-CN" altLang="en-US" sz="3600" dirty="0" smtClean="0"/>
              <a:t> </a:t>
            </a:r>
            <a:r>
              <a:rPr kumimoji="0" lang="en-US" altLang="zh-CN" sz="3600" dirty="0" smtClean="0"/>
              <a:t>of</a:t>
            </a:r>
            <a:r>
              <a:rPr kumimoji="0" lang="zh-CN" altLang="en-US" sz="3600" dirty="0" smtClean="0"/>
              <a:t> </a:t>
            </a:r>
            <a:r>
              <a:rPr kumimoji="0" lang="en-US" altLang="zh-CN" sz="3600" dirty="0" smtClean="0"/>
              <a:t>information</a:t>
            </a:r>
            <a:r>
              <a:rPr kumimoji="0" lang="zh-CN" altLang="en-US" sz="3600" dirty="0" smtClean="0"/>
              <a:t> </a:t>
            </a:r>
            <a:r>
              <a:rPr kumimoji="0" lang="en-US" altLang="zh-CN" sz="3600" dirty="0" smtClean="0"/>
              <a:t>in</a:t>
            </a:r>
            <a:r>
              <a:rPr kumimoji="0" lang="zh-CN" altLang="en-US" sz="3600" dirty="0" smtClean="0"/>
              <a:t> </a:t>
            </a:r>
            <a:r>
              <a:rPr kumimoji="0" lang="en-US" altLang="zh-CN" sz="3600" dirty="0" smtClean="0"/>
              <a:t>terms</a:t>
            </a:r>
            <a:r>
              <a:rPr kumimoji="0" lang="zh-CN" altLang="en-US" sz="3600" dirty="0" smtClean="0"/>
              <a:t> </a:t>
            </a:r>
            <a:r>
              <a:rPr kumimoji="0" lang="en-US" altLang="zh-CN" sz="3600" dirty="0" smtClean="0"/>
              <a:t>of</a:t>
            </a:r>
            <a:r>
              <a:rPr kumimoji="0" lang="zh-CN" altLang="en-US" sz="3600" dirty="0" smtClean="0"/>
              <a:t> </a:t>
            </a:r>
            <a:r>
              <a:rPr kumimoji="0" lang="en-US" altLang="zh-CN" sz="3600" dirty="0" smtClean="0"/>
              <a:t>visual</a:t>
            </a:r>
            <a:r>
              <a:rPr kumimoji="0" lang="zh-CN" altLang="en-US" sz="3600" dirty="0" smtClean="0"/>
              <a:t> </a:t>
            </a:r>
            <a:r>
              <a:rPr kumimoji="0" lang="en-US" altLang="zh-CN" sz="3600" dirty="0" smtClean="0"/>
              <a:t>media.</a:t>
            </a:r>
            <a:endParaRPr lang="en-US" altLang="zh-CN" sz="4000" dirty="0"/>
          </a:p>
        </p:txBody>
      </p:sp>
    </p:spTree>
    <p:extLst>
      <p:ext uri="{BB962C8B-B14F-4D97-AF65-F5344CB8AC3E}">
        <p14:creationId xmlns:p14="http://schemas.microsoft.com/office/powerpoint/2010/main" val="187688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0039" y="1181013"/>
            <a:ext cx="3682710" cy="1417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6190" y="2611139"/>
            <a:ext cx="6639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  [</a:t>
            </a:r>
            <a:r>
              <a:rPr lang="en-US" altLang="zh-CN" sz="2400" dirty="0" smtClean="0">
                <a:hlinkClick r:id="rId4"/>
              </a:rPr>
              <a:t>EuroGraphics</a:t>
            </a:r>
            <a:r>
              <a:rPr lang="zh-CN" altLang="en-US" sz="2400" dirty="0" smtClean="0">
                <a:hlinkClick r:id="rId4"/>
              </a:rPr>
              <a:t> </a:t>
            </a:r>
            <a:r>
              <a:rPr lang="en-US" altLang="zh-CN" sz="2400" dirty="0" smtClean="0">
                <a:hlinkClick r:id="rId4"/>
              </a:rPr>
              <a:t>12</a:t>
            </a:r>
            <a:r>
              <a:rPr lang="en-US" sz="2400" dirty="0" smtClean="0"/>
              <a:t>]  </a:t>
            </a:r>
            <a:r>
              <a:rPr lang="zh-CN" altLang="en-US" sz="2400" dirty="0" smtClean="0"/>
              <a:t>                      </a:t>
            </a:r>
            <a:r>
              <a:rPr lang="en-US" sz="2400" dirty="0" smtClean="0"/>
              <a:t>     [</a:t>
            </a:r>
            <a:r>
              <a:rPr lang="en-US" sz="2400" dirty="0" smtClean="0">
                <a:hlinkClick r:id="rId5"/>
              </a:rPr>
              <a:t>Vis. Comp. 14</a:t>
            </a:r>
            <a:r>
              <a:rPr lang="en-US" sz="2400" dirty="0" smtClean="0"/>
              <a:t>] </a:t>
            </a:r>
            <a:endParaRPr lang="en-US" sz="2400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411818" y="6040456"/>
            <a:ext cx="6284502" cy="374571"/>
          </a:xfrm>
          <a:prstGeom prst="roundRect">
            <a:avLst/>
          </a:prstGeom>
          <a:solidFill>
            <a:srgbClr val="FFCCCC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000"/>
              </a:srgb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lvl="1" indent="0" algn="ctr" eaLnBrk="1" hangingPunct="1"/>
            <a:r>
              <a:rPr kumimoji="0" lang="en-US" altLang="zh-CN" sz="1600" dirty="0" smtClean="0"/>
              <a:t>See the 1000+ citations of our PAMI 2015 (CVPR 2011) paper for more.</a:t>
            </a:r>
            <a:endParaRPr lang="en-US" altLang="zh-CN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1622" y="3619259"/>
            <a:ext cx="2430684" cy="14325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680" y="3576886"/>
            <a:ext cx="2859923" cy="15583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05169" y="5135223"/>
            <a:ext cx="766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</a:t>
            </a:r>
            <a:r>
              <a:rPr lang="en-US" sz="2400" dirty="0" smtClean="0">
                <a:hlinkClick r:id="rId8"/>
              </a:rPr>
              <a:t>ACM  TOG 11</a:t>
            </a:r>
            <a:r>
              <a:rPr lang="en-US" sz="2400" dirty="0" smtClean="0"/>
              <a:t>]                [</a:t>
            </a:r>
            <a:r>
              <a:rPr lang="en-US" sz="2400" dirty="0" smtClean="0">
                <a:hlinkClick r:id="rId9"/>
              </a:rPr>
              <a:t>Vis. Comp. 13</a:t>
            </a:r>
            <a:r>
              <a:rPr lang="en-US" sz="2400" dirty="0" smtClean="0"/>
              <a:t>]            [</a:t>
            </a:r>
            <a:r>
              <a:rPr lang="en-US" sz="2400" dirty="0" smtClean="0">
                <a:hlinkClick r:id="rId10"/>
              </a:rPr>
              <a:t>ACM TOG 11</a:t>
            </a:r>
            <a:r>
              <a:rPr lang="en-US" sz="2400" dirty="0" smtClean="0"/>
              <a:t>]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8" y="1178964"/>
            <a:ext cx="3735762" cy="14190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882" y="3576886"/>
            <a:ext cx="2688737" cy="15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7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Additional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page: </a:t>
            </a:r>
            <a:r>
              <a:rPr lang="en-US" dirty="0">
                <a:hlinkClick r:id="rId2"/>
              </a:rPr>
              <a:t>http://mmcheng.net/salobj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Benchmark</a:t>
            </a:r>
          </a:p>
          <a:p>
            <a:pPr lvl="1"/>
            <a:r>
              <a:rPr lang="en-US" dirty="0"/>
              <a:t>Salient Object Detection: A Benchmark, </a:t>
            </a:r>
            <a:r>
              <a:rPr lang="en-US" dirty="0" smtClean="0"/>
              <a:t>A. </a:t>
            </a:r>
            <a:r>
              <a:rPr lang="en-US" dirty="0" err="1"/>
              <a:t>Borji</a:t>
            </a:r>
            <a:r>
              <a:rPr lang="en-US" dirty="0"/>
              <a:t>, </a:t>
            </a:r>
            <a:r>
              <a:rPr lang="en-US" dirty="0" smtClean="0"/>
              <a:t>M.M. </a:t>
            </a:r>
            <a:r>
              <a:rPr lang="en-US" dirty="0"/>
              <a:t>Cheng, </a:t>
            </a:r>
            <a:r>
              <a:rPr lang="en-US" dirty="0" smtClean="0"/>
              <a:t>H. </a:t>
            </a:r>
            <a:r>
              <a:rPr lang="en-US" dirty="0"/>
              <a:t>Jiang, </a:t>
            </a:r>
            <a:r>
              <a:rPr lang="en-US" dirty="0" smtClean="0"/>
              <a:t>J. </a:t>
            </a:r>
            <a:r>
              <a:rPr lang="en-US" dirty="0"/>
              <a:t>Li, IEEE TIP, 2015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Salient Object Detection: A Survey, </a:t>
            </a:r>
            <a:r>
              <a:rPr lang="en-US" dirty="0" smtClean="0"/>
              <a:t>A. </a:t>
            </a:r>
            <a:r>
              <a:rPr lang="en-US" dirty="0" err="1"/>
              <a:t>Borji</a:t>
            </a:r>
            <a:r>
              <a:rPr lang="en-US" dirty="0"/>
              <a:t>, </a:t>
            </a:r>
            <a:r>
              <a:rPr lang="en-US" dirty="0" smtClean="0"/>
              <a:t>M.M. </a:t>
            </a:r>
            <a:r>
              <a:rPr lang="en-US" dirty="0"/>
              <a:t>Cheng, </a:t>
            </a:r>
            <a:r>
              <a:rPr lang="en-US" dirty="0" smtClean="0"/>
              <a:t>H. </a:t>
            </a:r>
            <a:r>
              <a:rPr lang="en-US" dirty="0"/>
              <a:t>Jiang, </a:t>
            </a:r>
            <a:r>
              <a:rPr lang="en-US" dirty="0" smtClean="0"/>
              <a:t>J. </a:t>
            </a:r>
            <a:r>
              <a:rPr lang="en-US" dirty="0"/>
              <a:t>Li, </a:t>
            </a:r>
            <a:r>
              <a:rPr lang="en-US" dirty="0" err="1"/>
              <a:t>arXiv</a:t>
            </a:r>
            <a:r>
              <a:rPr lang="en-US" dirty="0"/>
              <a:t> </a:t>
            </a:r>
            <a:r>
              <a:rPr lang="en-US" dirty="0" err="1"/>
              <a:t>eprint</a:t>
            </a:r>
            <a:r>
              <a:rPr lang="en-US" dirty="0"/>
              <a:t>, 2014. </a:t>
            </a:r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mmcheng.net/salobjbenchmark</a:t>
            </a:r>
            <a:r>
              <a:rPr lang="en-US" dirty="0" smtClean="0"/>
              <a:t> </a:t>
            </a:r>
          </a:p>
          <a:p>
            <a:r>
              <a:rPr lang="en-US" dirty="0" smtClean="0"/>
              <a:t>DenseCut for </a:t>
            </a:r>
            <a:r>
              <a:rPr lang="en-US" dirty="0" err="1" smtClean="0"/>
              <a:t>Realtime</a:t>
            </a:r>
            <a:r>
              <a:rPr lang="en-US" dirty="0" smtClean="0"/>
              <a:t> GrabCut</a:t>
            </a:r>
          </a:p>
          <a:p>
            <a:pPr lvl="1"/>
            <a:r>
              <a:rPr lang="en-US" dirty="0"/>
              <a:t>DenseCut: Densely Connected CRFs for </a:t>
            </a:r>
            <a:r>
              <a:rPr lang="en-US" dirty="0" err="1"/>
              <a:t>Realtime</a:t>
            </a:r>
            <a:r>
              <a:rPr lang="en-US" dirty="0"/>
              <a:t> </a:t>
            </a:r>
            <a:r>
              <a:rPr lang="en-US" dirty="0" smtClean="0"/>
              <a:t>GrabCut, Computer Graphics Forum, 2015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83" descr="C:\Users\KylinCheng\Desktop\捕获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027" y="2190752"/>
            <a:ext cx="544710" cy="60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3" descr="C:\Users\KylinCheng\Desktop\捕获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539" y="4955724"/>
            <a:ext cx="541176" cy="69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爆炸形 2 129"/>
          <p:cNvSpPr/>
          <p:nvPr/>
        </p:nvSpPr>
        <p:spPr>
          <a:xfrm>
            <a:off x="7296539" y="5396569"/>
            <a:ext cx="1880576" cy="900975"/>
          </a:xfrm>
          <a:prstGeom prst="irregularSeal2">
            <a:avLst/>
          </a:prstGeom>
          <a:gradFill flip="none" rotWithShape="1">
            <a:gsLst>
              <a:gs pos="0">
                <a:srgbClr val="FFFF00">
                  <a:lumMod val="100000"/>
                </a:srgbClr>
              </a:gs>
              <a:gs pos="100000">
                <a:srgbClr val="FFFF00"/>
              </a:gs>
            </a:gsLst>
            <a:lin ang="5400000" scaled="0"/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zh-CN" sz="2400" b="1" dirty="0">
                <a:ea typeface="宋体" panose="02010600030101010101" pitchFamily="2" charset="-122"/>
              </a:rPr>
              <a:t>free</a:t>
            </a:r>
            <a:endParaRPr lang="zh-CN" altLang="en-US" sz="2400" b="1" dirty="0">
              <a:ea typeface="宋体" panose="02010600030101010101" pitchFamily="2" charset="-122"/>
            </a:endParaRPr>
          </a:p>
        </p:txBody>
      </p:sp>
      <p:sp>
        <p:nvSpPr>
          <p:cNvPr id="8" name="爆炸形 2 129"/>
          <p:cNvSpPr/>
          <p:nvPr/>
        </p:nvSpPr>
        <p:spPr>
          <a:xfrm>
            <a:off x="5259784" y="2044479"/>
            <a:ext cx="1880576" cy="900975"/>
          </a:xfrm>
          <a:prstGeom prst="irregularSeal2">
            <a:avLst/>
          </a:prstGeom>
          <a:gradFill flip="none" rotWithShape="1">
            <a:gsLst>
              <a:gs pos="0">
                <a:srgbClr val="FFFF00">
                  <a:lumMod val="100000"/>
                </a:srgbClr>
              </a:gs>
              <a:gs pos="100000">
                <a:srgbClr val="FFFF00"/>
              </a:gs>
            </a:gsLst>
            <a:lin ang="5400000" scaled="0"/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zh-CN" sz="2400" b="1" dirty="0">
                <a:ea typeface="宋体" panose="02010600030101010101" pitchFamily="2" charset="-122"/>
              </a:rPr>
              <a:t>free</a:t>
            </a:r>
            <a:endParaRPr lang="zh-CN" altLang="en-US" sz="2400" b="1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479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24" y="1078962"/>
            <a:ext cx="5163971" cy="4386318"/>
          </a:xfrm>
          <a:prstGeom prst="rect">
            <a:avLst/>
          </a:prstGeom>
        </p:spPr>
      </p:pic>
      <p:sp>
        <p:nvSpPr>
          <p:cNvPr id="5" name="圆角矩形 7"/>
          <p:cNvSpPr/>
          <p:nvPr/>
        </p:nvSpPr>
        <p:spPr>
          <a:xfrm>
            <a:off x="366164" y="5754532"/>
            <a:ext cx="8446142" cy="5430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BING: Binarized Normed Gradients for Objectness Estimation at 300fp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IEEE CVPR 2014 (Oral), M.M.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Cheng,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et. al.</a:t>
            </a:r>
            <a:endParaRPr lang="en-US" altLang="zh-CN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55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Motivation: What is an object?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368568" y="984271"/>
            <a:ext cx="6205184" cy="4650163"/>
            <a:chOff x="1368568" y="984271"/>
            <a:chExt cx="6205184" cy="4650163"/>
          </a:xfrm>
        </p:grpSpPr>
        <p:graphicFrame>
          <p:nvGraphicFramePr>
            <p:cNvPr id="9" name="Content Placeholder 5"/>
            <p:cNvGraphicFramePr>
              <a:graphicFrameLocks noChangeAspect="1"/>
            </p:cNvGraphicFramePr>
            <p:nvPr>
              <p:extLst/>
            </p:nvPr>
          </p:nvGraphicFramePr>
          <p:xfrm>
            <a:off x="1368568" y="984271"/>
            <a:ext cx="6205184" cy="4650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25" name="Visio" r:id="rId4" imgW="4886155" imgH="3667225" progId="Visio.Drawing.15">
                    <p:embed/>
                  </p:oleObj>
                </mc:Choice>
                <mc:Fallback>
                  <p:oleObj name="Visio" r:id="rId4" imgW="4886155" imgH="3667225" progId="Visio.Drawing.1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8568" y="984271"/>
                          <a:ext cx="6205184" cy="4650163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11"/>
            <p:cNvSpPr/>
            <p:nvPr/>
          </p:nvSpPr>
          <p:spPr>
            <a:xfrm>
              <a:off x="2760570" y="1109893"/>
              <a:ext cx="619558" cy="611702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98591" y="2025797"/>
              <a:ext cx="4910314" cy="1259737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380128" y="2760460"/>
              <a:ext cx="636926" cy="1080019"/>
            </a:xfrm>
            <a:prstGeom prst="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45865" y="2985601"/>
              <a:ext cx="1065750" cy="2557555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760569" y="3840478"/>
              <a:ext cx="392971" cy="404859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98591" y="4686561"/>
              <a:ext cx="956322" cy="404859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407454" y="5649919"/>
            <a:ext cx="3518745" cy="923330"/>
            <a:chOff x="2407454" y="5649919"/>
            <a:chExt cx="3518745" cy="923330"/>
          </a:xfrm>
        </p:grpSpPr>
        <p:sp>
          <p:nvSpPr>
            <p:cNvPr id="18" name="Rectangle 17"/>
            <p:cNvSpPr/>
            <p:nvPr/>
          </p:nvSpPr>
          <p:spPr>
            <a:xfrm>
              <a:off x="2407454" y="5910934"/>
              <a:ext cx="494918" cy="514553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987370" y="5907393"/>
              <a:ext cx="483790" cy="514553"/>
            </a:xfrm>
            <a:prstGeom prst="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431281" y="5912914"/>
              <a:ext cx="494918" cy="509032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10294" y="5649919"/>
              <a:ext cx="197361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/>
                <a:t>&gt;       &gt;</a:t>
              </a:r>
              <a:endParaRPr lang="en-US" sz="5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6730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PASCAL VOC detection history</a:t>
            </a:r>
            <a:endParaRPr kumimoji="1"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08" y="937848"/>
            <a:ext cx="8454055" cy="4780817"/>
          </a:xfrm>
          <a:prstGeom prst="rect">
            <a:avLst/>
          </a:prstGeom>
        </p:spPr>
      </p:pic>
      <p:sp>
        <p:nvSpPr>
          <p:cNvPr id="5" name="圆角矩形 7"/>
          <p:cNvSpPr/>
          <p:nvPr/>
        </p:nvSpPr>
        <p:spPr>
          <a:xfrm>
            <a:off x="524107" y="5774707"/>
            <a:ext cx="8080631" cy="690058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Rich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feature hierarchies for accurate object detection and semantic 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segmentation, CVPR 2014 (Oral), </a:t>
            </a:r>
            <a:r>
              <a:rPr lang="en-US" sz="1600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Girshick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et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BING++: A Fast High Quality Object Proposal Generator at 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100fps, </a:t>
            </a:r>
            <a:r>
              <a:rPr lang="en-US" sz="1600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arXiv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, Zhang et al. </a:t>
            </a:r>
            <a:endParaRPr lang="en-US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三角形 5"/>
          <p:cNvSpPr/>
          <p:nvPr/>
        </p:nvSpPr>
        <p:spPr>
          <a:xfrm>
            <a:off x="1906859" y="1103972"/>
            <a:ext cx="167268" cy="133815"/>
          </a:xfrm>
          <a:prstGeom prst="triangl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三角形 8"/>
          <p:cNvSpPr/>
          <p:nvPr/>
        </p:nvSpPr>
        <p:spPr>
          <a:xfrm>
            <a:off x="1942029" y="1678402"/>
            <a:ext cx="167268" cy="133815"/>
          </a:xfrm>
          <a:prstGeom prst="triangl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三角形 9"/>
          <p:cNvSpPr/>
          <p:nvPr/>
        </p:nvSpPr>
        <p:spPr>
          <a:xfrm>
            <a:off x="4474211" y="1912860"/>
            <a:ext cx="167268" cy="133815"/>
          </a:xfrm>
          <a:prstGeom prst="triangl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三角形 10"/>
          <p:cNvSpPr/>
          <p:nvPr/>
        </p:nvSpPr>
        <p:spPr>
          <a:xfrm>
            <a:off x="6185777" y="1936306"/>
            <a:ext cx="167268" cy="133815"/>
          </a:xfrm>
          <a:prstGeom prst="triangl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594624" y="1734444"/>
            <a:ext cx="880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 smtClean="0"/>
              <a:t>R-CNN (2014)</a:t>
            </a:r>
            <a:endParaRPr kumimoji="1" lang="zh-CN" altLang="en-US" sz="1600" dirty="0"/>
          </a:p>
        </p:txBody>
      </p:sp>
      <p:sp>
        <p:nvSpPr>
          <p:cNvPr id="13" name="文本框 12"/>
          <p:cNvSpPr txBox="1"/>
          <p:nvPr/>
        </p:nvSpPr>
        <p:spPr>
          <a:xfrm>
            <a:off x="4532680" y="1773332"/>
            <a:ext cx="880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 smtClean="0"/>
              <a:t>R-CNN (2014)</a:t>
            </a:r>
            <a:endParaRPr kumimoji="1" lang="zh-CN" altLang="en-US" sz="1600" dirty="0"/>
          </a:p>
        </p:txBody>
      </p:sp>
      <p:sp>
        <p:nvSpPr>
          <p:cNvPr id="14" name="文本框 13"/>
          <p:cNvSpPr txBox="1"/>
          <p:nvPr/>
        </p:nvSpPr>
        <p:spPr>
          <a:xfrm>
            <a:off x="6258114" y="1790485"/>
            <a:ext cx="880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 smtClean="0"/>
              <a:t>R-CNN (2014)</a:t>
            </a:r>
            <a:endParaRPr kumimoji="1" lang="zh-CN" altLang="en-US" sz="1600" dirty="0"/>
          </a:p>
        </p:txBody>
      </p:sp>
      <p:sp>
        <p:nvSpPr>
          <p:cNvPr id="15" name="文本框 14"/>
          <p:cNvSpPr txBox="1"/>
          <p:nvPr/>
        </p:nvSpPr>
        <p:spPr>
          <a:xfrm>
            <a:off x="2001644" y="1003612"/>
            <a:ext cx="880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smtClean="0"/>
              <a:t>BING++</a:t>
            </a:r>
            <a:endParaRPr kumimoji="1"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4077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Motivation: What is an object?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An objectness measure</a:t>
                </a:r>
              </a:p>
              <a:p>
                <a:pPr lvl="1"/>
                <a:r>
                  <a:rPr lang="en-US" dirty="0" smtClean="0"/>
                  <a:t>A value to reflects how likely an image window covers an object of any category.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 smtClean="0"/>
              </a:p>
              <a:p>
                <a:pPr marL="457200" lvl="1" indent="0">
                  <a:buNone/>
                </a:pPr>
                <a:endParaRPr lang="en-US" dirty="0" smtClean="0"/>
              </a:p>
              <a:p>
                <a:pPr lvl="1"/>
                <a:endParaRPr lang="en-US" dirty="0" smtClean="0"/>
              </a:p>
              <a:p>
                <a:pPr lvl="1"/>
                <a:endParaRPr lang="en-US" dirty="0"/>
              </a:p>
              <a:p>
                <a:pPr lvl="1"/>
                <a:endParaRPr lang="en-US" dirty="0" smtClean="0"/>
              </a:p>
              <a:p>
                <a:r>
                  <a:rPr lang="en-US" dirty="0" smtClean="0"/>
                  <a:t>What’s the benefits?</a:t>
                </a:r>
              </a:p>
              <a:p>
                <a:pPr lvl="1"/>
                <a:r>
                  <a:rPr lang="en-US" dirty="0" smtClean="0"/>
                  <a:t>Search space ↓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⟹</m:t>
                    </m:r>
                  </m:oMath>
                </a14:m>
                <a:r>
                  <a:rPr lang="en-US" altLang="zh-CN" dirty="0" smtClean="0">
                    <a:sym typeface="Wingdings"/>
                  </a:rPr>
                  <a:t> efficiency ↑ 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Allowing strong classifiers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charset="0"/>
                        <a:ea typeface="Cambria Math" charset="0"/>
                        <a:cs typeface="Cambria Math" charset="0"/>
                      </a:rPr>
                      <m:t>⟹</m:t>
                    </m:r>
                  </m:oMath>
                </a14:m>
                <a:r>
                  <a:rPr lang="en-US" altLang="zh-CN" dirty="0">
                    <a:sym typeface="Wingdings"/>
                  </a:rPr>
                  <a:t> </a:t>
                </a:r>
                <a:r>
                  <a:rPr lang="en-US" altLang="zh-CN" dirty="0" smtClean="0">
                    <a:sym typeface="Wingdings"/>
                  </a:rPr>
                  <a:t>accuracy </a:t>
                </a:r>
                <a:r>
                  <a:rPr lang="en-US" altLang="zh-CN" dirty="0">
                    <a:sym typeface="Wingdings"/>
                  </a:rPr>
                  <a:t>↑ </a:t>
                </a:r>
                <a:endParaRPr lang="en-US" altLang="zh-CN" dirty="0" smtClean="0">
                  <a:sym typeface="Wingdings"/>
                </a:endParaRPr>
              </a:p>
              <a:p>
                <a:pPr lvl="1"/>
                <a:r>
                  <a:rPr lang="en-US" dirty="0" smtClean="0"/>
                  <a:t>Spurious false positive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charset="0"/>
                        <a:ea typeface="Cambria Math" charset="0"/>
                        <a:cs typeface="Cambria Math" charset="0"/>
                      </a:rPr>
                      <m:t>⟹</m:t>
                    </m:r>
                  </m:oMath>
                </a14:m>
                <a:r>
                  <a:rPr lang="en-US" altLang="zh-CN" dirty="0">
                    <a:sym typeface="Wingdings"/>
                  </a:rPr>
                  <a:t> </a:t>
                </a:r>
                <a:r>
                  <a:rPr lang="en-US" altLang="zh-CN" dirty="0" smtClean="0">
                    <a:sym typeface="Wingdings"/>
                  </a:rPr>
                  <a:t>accuracy ↑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288" t="-1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2886325" y="2024231"/>
            <a:ext cx="3147060" cy="2232660"/>
            <a:chOff x="1368567" y="984272"/>
            <a:chExt cx="6205185" cy="4650165"/>
          </a:xfrm>
        </p:grpSpPr>
        <p:graphicFrame>
          <p:nvGraphicFramePr>
            <p:cNvPr id="6" name="Content Placeholder 5"/>
            <p:cNvGraphicFramePr>
              <a:graphicFrameLocks noChangeAspect="1"/>
            </p:cNvGraphicFramePr>
            <p:nvPr>
              <p:extLst/>
            </p:nvPr>
          </p:nvGraphicFramePr>
          <p:xfrm>
            <a:off x="1368567" y="984272"/>
            <a:ext cx="6205185" cy="46501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49" name="Visio" r:id="rId4" imgW="4886155" imgH="3667225" progId="Visio.Drawing.15">
                    <p:embed/>
                  </p:oleObj>
                </mc:Choice>
                <mc:Fallback>
                  <p:oleObj name="Visio" r:id="rId4" imgW="4886155" imgH="3667225" progId="Visio.Drawing.1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8567" y="984272"/>
                          <a:ext cx="6205185" cy="4650165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ectangle 6"/>
            <p:cNvSpPr/>
            <p:nvPr/>
          </p:nvSpPr>
          <p:spPr>
            <a:xfrm>
              <a:off x="2760570" y="1109893"/>
              <a:ext cx="619558" cy="611702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698591" y="2025797"/>
              <a:ext cx="4910314" cy="1259737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380128" y="2760460"/>
              <a:ext cx="636926" cy="1080019"/>
            </a:xfrm>
            <a:prstGeom prst="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145864" y="2950373"/>
              <a:ext cx="1065751" cy="2557556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760569" y="3840478"/>
              <a:ext cx="392971" cy="404859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98591" y="4686561"/>
              <a:ext cx="956322" cy="404859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圆角矩形 7"/>
          <p:cNvSpPr/>
          <p:nvPr/>
        </p:nvSpPr>
        <p:spPr>
          <a:xfrm>
            <a:off x="295835" y="5990919"/>
            <a:ext cx="8516472" cy="411138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6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7"/>
              </a:rPr>
              <a:t>Measuring the objectness of image window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IEEE TPAMI 2012,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Alexe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  <a:endParaRPr lang="en-US" altLang="zh-CN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45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Related works: saliency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61060"/>
            <a:ext cx="8516471" cy="5315903"/>
          </a:xfrm>
        </p:spPr>
        <p:txBody>
          <a:bodyPr/>
          <a:lstStyle/>
          <a:p>
            <a:r>
              <a:rPr lang="en-US" dirty="0" smtClean="0"/>
              <a:t>Objectness proposal generation</a:t>
            </a:r>
          </a:p>
          <a:p>
            <a:pPr lvl="1"/>
            <a:r>
              <a:rPr lang="en-US" dirty="0" smtClean="0"/>
              <a:t>A small number (e.g. 1K) of category-independent proposals</a:t>
            </a:r>
          </a:p>
          <a:p>
            <a:pPr lvl="1"/>
            <a:r>
              <a:rPr lang="en-US" dirty="0" smtClean="0"/>
              <a:t>Expected to cover all objects in an image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93" y="2227915"/>
            <a:ext cx="7812803" cy="1859991"/>
          </a:xfrm>
          <a:prstGeom prst="rect">
            <a:avLst/>
          </a:prstGeom>
        </p:spPr>
      </p:pic>
      <p:sp>
        <p:nvSpPr>
          <p:cNvPr id="6" name="圆角矩形 7"/>
          <p:cNvSpPr/>
          <p:nvPr/>
        </p:nvSpPr>
        <p:spPr>
          <a:xfrm>
            <a:off x="183486" y="4378361"/>
            <a:ext cx="8754258" cy="1990531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Measuring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the objectness of image windows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PAMI 2012,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Alexe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Selective Search for Object Recognition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IJCV 2013,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Uijlings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7"/>
              </a:rPr>
              <a:t>Category-Independent Object Proposals With Diverse Ranking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PAMI 2014,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Endres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8"/>
              </a:rPr>
              <a:t>Proposal Generation for Object Detection using Cascaded Ranking SVMs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CVPR 2011, Zhang 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et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9"/>
              </a:rPr>
              <a:t>Learning a Category Independent Object Detection Cascade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ICCV 2011,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Rahtu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10"/>
              </a:rPr>
              <a:t>Generating object segmentation proposals using global and local search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CVPR 2014,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Rantalankila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273522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Methodology: observation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68680"/>
            <a:ext cx="8516471" cy="5623560"/>
          </a:xfrm>
        </p:spPr>
        <p:txBody>
          <a:bodyPr/>
          <a:lstStyle/>
          <a:p>
            <a:r>
              <a:rPr lang="en-US" dirty="0" smtClean="0"/>
              <a:t>Our observation: a small interactive demo</a:t>
            </a:r>
          </a:p>
          <a:p>
            <a:pPr lvl="1"/>
            <a:r>
              <a:rPr lang="en-US" dirty="0" smtClean="0"/>
              <a:t>Take you pen and paper and draw an object which is current in your mind.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What the object looks like if we resize it to a tiny fixed size?</a:t>
            </a:r>
          </a:p>
          <a:p>
            <a:pPr lvl="2"/>
            <a:r>
              <a:rPr lang="en-US" dirty="0" smtClean="0"/>
              <a:t>E.g. 8x8. Not only changing the scale, but also aspect ratio.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673" y="1671052"/>
            <a:ext cx="3250794" cy="325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3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Methodology: </a:t>
            </a:r>
            <a:r>
              <a:rPr lang="en-US" dirty="0"/>
              <a:t>observation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791584"/>
            <a:ext cx="8516471" cy="5296796"/>
          </a:xfrm>
        </p:spPr>
        <p:txBody>
          <a:bodyPr/>
          <a:lstStyle/>
          <a:p>
            <a:r>
              <a:rPr lang="en-US" dirty="0" smtClean="0"/>
              <a:t>Objects are stand-alone things with well defined </a:t>
            </a:r>
            <a:r>
              <a:rPr lang="en-US" b="1" dirty="0" smtClean="0"/>
              <a:t>closed boundaries</a:t>
            </a:r>
            <a:r>
              <a:rPr lang="en-US" dirty="0" smtClean="0"/>
              <a:t> and centers.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sz="2000" dirty="0" smtClean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 lvl="1">
              <a:buFont typeface="Wingdings" panose="05000000000000000000" pitchFamily="2" charset="2"/>
              <a:buChar char="v"/>
            </a:pPr>
            <a:endParaRPr lang="en-US" sz="2000" dirty="0" smtClean="0"/>
          </a:p>
          <a:p>
            <a:r>
              <a:rPr lang="en-US" dirty="0" smtClean="0"/>
              <a:t>Little variations could present in such abstracted view.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06" y="3406140"/>
            <a:ext cx="8191500" cy="3048000"/>
          </a:xfrm>
          <a:prstGeom prst="rect">
            <a:avLst/>
          </a:prstGeom>
        </p:spPr>
      </p:pic>
      <p:sp>
        <p:nvSpPr>
          <p:cNvPr id="5" name="圆角矩形 7"/>
          <p:cNvSpPr/>
          <p:nvPr/>
        </p:nvSpPr>
        <p:spPr>
          <a:xfrm>
            <a:off x="941518" y="1662015"/>
            <a:ext cx="7550075" cy="112193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Finding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pictures of objects in large collections of images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Springer Berlin Heidelberg, 1996, Forsyth et. al.</a:t>
            </a:r>
          </a:p>
          <a:p>
            <a:pPr marL="342900" lvl="1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Using stuff to find things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ECCV 2008,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Heitz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lvl="1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7"/>
              </a:rPr>
              <a:t>Measuring the objectness of image window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IEEE TPAMI 2012,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Alexe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.</a:t>
            </a:r>
            <a:endParaRPr lang="en-US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64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15340"/>
            <a:ext cx="8516471" cy="5676900"/>
          </a:xfrm>
        </p:spPr>
        <p:txBody>
          <a:bodyPr/>
          <a:lstStyle/>
          <a:p>
            <a:r>
              <a:rPr lang="en-US" dirty="0" smtClean="0"/>
              <a:t>Normed gradients (NG) + </a:t>
            </a:r>
            <a:r>
              <a:rPr lang="en-US" dirty="0"/>
              <a:t>Cascaded linear SVMs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Normed gradient means Euclidean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norm of the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gradient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1" y="1968269"/>
            <a:ext cx="5236320" cy="444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0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12" y="974694"/>
            <a:ext cx="4889416" cy="3664014"/>
          </a:xfr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9" b="99353" l="7632" r="99211">
                        <a14:foregroundMark x1="15263" y1="59547" x2="15263" y2="59547"/>
                        <a14:foregroundMark x1="13684" y1="52751" x2="13684" y2="52751"/>
                        <a14:foregroundMark x1="9474" y1="51456" x2="9474" y2="51456"/>
                        <a14:foregroundMark x1="12105" y1="63754" x2="12105" y2="63754"/>
                        <a14:foregroundMark x1="15263" y1="65372" x2="15263" y2="65372"/>
                        <a14:foregroundMark x1="19474" y1="64725" x2="19474" y2="64725"/>
                        <a14:foregroundMark x1="23158" y1="65049" x2="23158" y2="65049"/>
                        <a14:foregroundMark x1="23684" y1="59871" x2="23684" y2="59871"/>
                        <a14:foregroundMark x1="20263" y1="53074" x2="20263" y2="53074"/>
                        <a14:foregroundMark x1="85000" y1="45955" x2="85000" y2="45955"/>
                        <a14:foregroundMark x1="81316" y1="36246" x2="81316" y2="36246"/>
                        <a14:foregroundMark x1="85526" y1="35275" x2="85526" y2="35275"/>
                        <a14:foregroundMark x1="88684" y1="34304" x2="88684" y2="34304"/>
                        <a14:foregroundMark x1="92105" y1="40453" x2="92105" y2="40453"/>
                        <a14:foregroundMark x1="80789" y1="25890" x2="80789" y2="25890"/>
                        <a14:foregroundMark x1="77895" y1="20065" x2="77895" y2="20065"/>
                        <a14:foregroundMark x1="79474" y1="17476" x2="79474" y2="17476"/>
                        <a14:foregroundMark x1="92895" y1="17476" x2="92895" y2="17476"/>
                        <a14:foregroundMark x1="95000" y1="18770" x2="93684" y2="19094"/>
                        <a14:foregroundMark x1="90000" y1="24595" x2="90000" y2="24595"/>
                        <a14:foregroundMark x1="82105" y1="30097" x2="82105" y2="30097"/>
                        <a14:foregroundMark x1="88421" y1="32039" x2="88421" y2="32039"/>
                        <a14:foregroundMark x1="90526" y1="38835" x2="90526" y2="38835"/>
                        <a14:foregroundMark x1="94737" y1="39482" x2="94737" y2="39482"/>
                        <a14:foregroundMark x1="95526" y1="41100" x2="95526" y2="41100"/>
                        <a14:foregroundMark x1="90789" y1="46278" x2="90789" y2="46278"/>
                        <a14:foregroundMark x1="87895" y1="47573" x2="87895" y2="47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2010" y="5453309"/>
            <a:ext cx="1650914" cy="1085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0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9469" y="5709225"/>
            <a:ext cx="612199" cy="734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ular Callout 13"/>
          <p:cNvSpPr/>
          <p:nvPr/>
        </p:nvSpPr>
        <p:spPr>
          <a:xfrm>
            <a:off x="1157467" y="4741286"/>
            <a:ext cx="2662179" cy="960699"/>
          </a:xfrm>
          <a:prstGeom prst="wedgeRectCallout">
            <a:avLst>
              <a:gd name="adj1" fmla="val -37624"/>
              <a:gd name="adj2" fmla="val 793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RGB, RGB, RGB, RGB,</a:t>
            </a:r>
            <a:r>
              <a:rPr lang="en-US" dirty="0"/>
              <a:t> RGB, RGB, RGB, </a:t>
            </a:r>
            <a:r>
              <a:rPr lang="en-US" dirty="0" smtClean="0"/>
              <a:t>RGB,</a:t>
            </a:r>
            <a:r>
              <a:rPr lang="en-US" dirty="0"/>
              <a:t> RGB, RGB</a:t>
            </a:r>
            <a:r>
              <a:rPr lang="en-US" dirty="0" smtClean="0"/>
              <a:t>,</a:t>
            </a:r>
            <a:r>
              <a:rPr lang="en-US" dirty="0"/>
              <a:t> RGB, RGB, RGB, RGB, </a:t>
            </a:r>
            <a:r>
              <a:rPr lang="en-US" dirty="0" smtClean="0"/>
              <a:t>…  </a:t>
            </a:r>
            <a:endParaRPr lang="en-US" dirty="0"/>
          </a:p>
        </p:txBody>
      </p:sp>
      <p:sp>
        <p:nvSpPr>
          <p:cNvPr id="17" name="Rectangular Callout 16"/>
          <p:cNvSpPr/>
          <p:nvPr/>
        </p:nvSpPr>
        <p:spPr>
          <a:xfrm>
            <a:off x="5425569" y="4748526"/>
            <a:ext cx="2526239" cy="960699"/>
          </a:xfrm>
          <a:prstGeom prst="wedgeRectCallout">
            <a:avLst>
              <a:gd name="adj1" fmla="val -37624"/>
              <a:gd name="adj2" fmla="val 793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/>
              <a:t>Objects, spatial relations, semantic properties, 3d, actions, human pose,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38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30580"/>
            <a:ext cx="8516471" cy="5661660"/>
          </a:xfrm>
        </p:spPr>
        <p:txBody>
          <a:bodyPr/>
          <a:lstStyle/>
          <a:p>
            <a:r>
              <a:rPr lang="en-US" dirty="0" smtClean="0"/>
              <a:t>Normed gradients (NG) + Cascaded linear SVMs</a:t>
            </a:r>
          </a:p>
          <a:p>
            <a:pPr lvl="1"/>
            <a:r>
              <a:rPr lang="en-US" dirty="0" smtClean="0"/>
              <a:t>Detect at different scale and aspect ratio</a:t>
            </a:r>
          </a:p>
          <a:p>
            <a:pPr lvl="1"/>
            <a:r>
              <a:rPr lang="en-US" dirty="0" smtClean="0"/>
              <a:t>An 8x8 region in the normed gradient maps forms a 64D feature for an window in source image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161" y="2385690"/>
            <a:ext cx="3393771" cy="2882696"/>
          </a:xfrm>
          <a:prstGeom prst="rect">
            <a:avLst/>
          </a:prstGeom>
        </p:spPr>
      </p:pic>
      <p:sp>
        <p:nvSpPr>
          <p:cNvPr id="5" name="圆角矩形 7"/>
          <p:cNvSpPr/>
          <p:nvPr/>
        </p:nvSpPr>
        <p:spPr>
          <a:xfrm>
            <a:off x="295835" y="5362111"/>
            <a:ext cx="8624829" cy="112193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Simultaneous Object Detection and Ranking with Weak Supervision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NIPS 2010,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Blaschko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.</a:t>
            </a:r>
            <a:endParaRPr lang="en-US" sz="1600" dirty="0" smtClean="0">
              <a:solidFill>
                <a:schemeClr val="tx1"/>
              </a:solidFill>
              <a:latin typeface="Calibri Light" panose="020F0302020204030204" pitchFamily="34" charset="0"/>
              <a:hlinkClick r:id="rId5"/>
            </a:endParaRPr>
          </a:p>
          <a:p>
            <a:pPr marL="342900" lvl="1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Proposal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Generation for Object Detection using Cascaded Ranking SVMs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CVPR 2011, Zhang 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et. al.</a:t>
            </a:r>
          </a:p>
          <a:p>
            <a:pPr marL="342900" lvl="1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sz="1600" dirty="0" err="1" smtClean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LibLinear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: A library for large linear 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classiﬁcation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, JMLR 2008, Fan et. al.</a:t>
            </a:r>
          </a:p>
          <a:p>
            <a:pPr marL="342900" lvl="1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7"/>
              </a:rPr>
              <a:t>Learning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7"/>
              </a:rPr>
              <a:t>a Category Independent Object Detection Cascade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ICCV 2011, </a:t>
            </a:r>
            <a:r>
              <a:rPr lang="en-US" sz="1600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Rahtu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  <a:endParaRPr lang="en-US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45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95835" y="822960"/>
                <a:ext cx="8516471" cy="5133023"/>
              </a:xfrm>
            </p:spPr>
            <p:txBody>
              <a:bodyPr/>
              <a:lstStyle/>
              <a:p>
                <a:r>
                  <a:rPr lang="en-US" dirty="0" smtClean="0"/>
                  <a:t>Model weights can be binary approximated </a:t>
                </a:r>
              </a:p>
              <a:p>
                <a:pPr lvl="1"/>
                <a:r>
                  <a:rPr lang="en-US" dirty="0" smtClean="0"/>
                  <a:t>Binarized </a:t>
                </a:r>
                <a:r>
                  <a:rPr lang="en-US" dirty="0"/>
                  <a:t>feature </a:t>
                </a:r>
                <a:r>
                  <a:rPr lang="en-US" dirty="0" smtClean="0"/>
                  <a:t>could </a:t>
                </a:r>
                <a:r>
                  <a:rPr lang="en-US" dirty="0"/>
                  <a:t>be tested </a:t>
                </a:r>
                <a:r>
                  <a:rPr lang="en-US" dirty="0" smtClean="0"/>
                  <a:t>using fast </a:t>
                </a:r>
                <a:r>
                  <a:rPr lang="en-US" dirty="0"/>
                  <a:t>BITWISE AND </a:t>
                </a:r>
                <a:r>
                  <a:rPr lang="en-US" dirty="0" err="1"/>
                  <a:t>and</a:t>
                </a:r>
                <a:r>
                  <a:rPr lang="en-US" dirty="0"/>
                  <a:t> BIT COUNT </a:t>
                </a:r>
                <a:r>
                  <a:rPr lang="en-US" dirty="0" smtClean="0"/>
                  <a:t>operations</a:t>
                </a:r>
              </a:p>
              <a:p>
                <a:pPr lvl="2">
                  <a:buFont typeface="Wingdings" panose="05000000000000000000" pitchFamily="2" charset="2"/>
                  <a:buChar char="v"/>
                </a:pPr>
                <a:r>
                  <a:rPr lang="en-US" dirty="0" smtClean="0"/>
                  <a:t>Efficient </a:t>
                </a:r>
                <a:r>
                  <a:rPr lang="en-US" dirty="0"/>
                  <a:t>online </a:t>
                </a:r>
                <a:r>
                  <a:rPr lang="en-US" dirty="0" smtClean="0"/>
                  <a:t>structured output </a:t>
                </a:r>
                <a:r>
                  <a:rPr lang="en-US" dirty="0"/>
                  <a:t>learning for </a:t>
                </a:r>
                <a:r>
                  <a:rPr lang="en-US" dirty="0" err="1"/>
                  <a:t>keypoint</a:t>
                </a:r>
                <a:r>
                  <a:rPr lang="en-US" dirty="0"/>
                  <a:t>-based object tracking. </a:t>
                </a:r>
                <a:r>
                  <a:rPr lang="en-US" dirty="0" smtClean="0"/>
                  <a:t>CVPR 2012, Hare et. al.</a:t>
                </a:r>
              </a:p>
              <a:p>
                <a:r>
                  <a:rPr lang="en-US" dirty="0" smtClean="0"/>
                  <a:t>Binarized </a:t>
                </a:r>
                <a:r>
                  <a:rPr lang="en-US" dirty="0"/>
                  <a:t>normed gradients (BING)</a:t>
                </a:r>
              </a:p>
              <a:p>
                <a:pPr lvl="1"/>
                <a:r>
                  <a:rPr lang="en-US" dirty="0"/>
                  <a:t>Binary approximate of the NG feature (a BYTE value)</a:t>
                </a:r>
              </a:p>
              <a:p>
                <a:pPr lvl="1"/>
                <a:r>
                  <a:rPr lang="en-US" dirty="0"/>
                  <a:t>Using top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dirty="0"/>
                  <a:t> binary bits of a BYTE value.</a:t>
                </a:r>
              </a:p>
              <a:p>
                <a:pPr lvl="2"/>
                <a:r>
                  <a:rPr lang="en-US" dirty="0"/>
                  <a:t>E.g. Decimal: 210 </a:t>
                </a: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:r>
                  <a:rPr lang="en-US" dirty="0"/>
                  <a:t>Binary: </a:t>
                </a:r>
                <a:r>
                  <a:rPr lang="en-US" dirty="0">
                    <a:solidFill>
                      <a:srgbClr val="00B0F0"/>
                    </a:solidFill>
                  </a:rPr>
                  <a:t>1101</a:t>
                </a:r>
                <a:r>
                  <a:rPr lang="en-US" dirty="0"/>
                  <a:t>0010</a:t>
                </a:r>
                <a:r>
                  <a:rPr lang="en-US" dirty="0">
                    <a:sym typeface="Wingdings" panose="05000000000000000000" pitchFamily="2" charset="2"/>
                  </a:rPr>
                  <a:t>Top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g</m:t>
                        </m:r>
                      </m:sub>
                    </m:sSub>
                    <m:r>
                      <a:rPr lang="en-US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4</m:t>
                    </m:r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 bits: </a:t>
                </a:r>
                <a:r>
                  <a:rPr lang="en-US" dirty="0">
                    <a:solidFill>
                      <a:srgbClr val="00B0F0"/>
                    </a:solidFill>
                    <a:sym typeface="Wingdings" panose="05000000000000000000" pitchFamily="2" charset="2"/>
                  </a:rPr>
                  <a:t>1101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210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nary>
                      <m:naryPr>
                        <m:chr m:val="∑"/>
                        <m:limLoc m:val="subSup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sup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nary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8−1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8−2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8−3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8−4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5835" y="822960"/>
                <a:ext cx="8516471" cy="5133023"/>
              </a:xfrm>
              <a:blipFill rotWithShape="0">
                <a:blip r:embed="rId2"/>
                <a:stretch>
                  <a:fillRect l="-1288" t="-1900" r="-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778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99160"/>
            <a:ext cx="8516471" cy="5277803"/>
          </a:xfrm>
        </p:spPr>
        <p:txBody>
          <a:bodyPr/>
          <a:lstStyle/>
          <a:p>
            <a:r>
              <a:rPr lang="en-US" dirty="0" smtClean="0"/>
              <a:t>Getting BING feature: illustration of the representations</a:t>
            </a:r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Getting BING feature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504" y="1355570"/>
            <a:ext cx="4050683" cy="1833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466" y="3613931"/>
            <a:ext cx="5770874" cy="279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1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93774"/>
            <a:ext cx="8516471" cy="5283190"/>
          </a:xfrm>
        </p:spPr>
        <p:txBody>
          <a:bodyPr/>
          <a:lstStyle/>
          <a:p>
            <a:r>
              <a:rPr lang="en-US" dirty="0" smtClean="0"/>
              <a:t>Sample true positives on PASCAL VOC 2007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69" y="1500189"/>
            <a:ext cx="8229802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7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45820"/>
            <a:ext cx="8516471" cy="5331144"/>
          </a:xfrm>
        </p:spPr>
        <p:txBody>
          <a:bodyPr/>
          <a:lstStyle/>
          <a:p>
            <a:r>
              <a:rPr lang="en-US" dirty="0" smtClean="0"/>
              <a:t>Proposal quality on PASCAL VOC 2007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74" y="1339512"/>
            <a:ext cx="6285671" cy="501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4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61060"/>
            <a:ext cx="8516471" cy="5024359"/>
          </a:xfrm>
        </p:spPr>
        <p:txBody>
          <a:bodyPr/>
          <a:lstStyle/>
          <a:p>
            <a:r>
              <a:rPr lang="en-US" dirty="0" smtClean="0"/>
              <a:t>Computational time</a:t>
            </a:r>
          </a:p>
          <a:p>
            <a:pPr lvl="1"/>
            <a:r>
              <a:rPr lang="en-US" dirty="0" smtClean="0"/>
              <a:t>A laptop </a:t>
            </a:r>
            <a:r>
              <a:rPr lang="en-US" dirty="0"/>
              <a:t>with an Intel i7-3940XM </a:t>
            </a:r>
            <a:r>
              <a:rPr lang="en-US" dirty="0" smtClean="0"/>
              <a:t>CPU</a:t>
            </a:r>
          </a:p>
          <a:p>
            <a:pPr lvl="1"/>
            <a:r>
              <a:rPr lang="en-US" dirty="0" smtClean="0"/>
              <a:t>20 seconds for training on the PASCAL 2007 training set!!</a:t>
            </a:r>
          </a:p>
          <a:p>
            <a:pPr lvl="1"/>
            <a:r>
              <a:rPr lang="en-US" dirty="0" smtClean="0"/>
              <a:t>Testing time 300fps on VOC 2007 images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755060" y="2977676"/>
          <a:ext cx="783336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09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9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3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33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0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55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Method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[1]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OBN 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CSVM [3]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SEL [4]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Our</a:t>
                      </a:r>
                      <a:r>
                        <a:rPr lang="en-US" sz="2000" baseline="0" dirty="0" smtClean="0"/>
                        <a:t> BING</a:t>
                      </a:r>
                      <a:endParaRPr lang="en-US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Time (seconds)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89.2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3.14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1.32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11.2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0.003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圆角矩形 7"/>
          <p:cNvSpPr/>
          <p:nvPr/>
        </p:nvSpPr>
        <p:spPr>
          <a:xfrm>
            <a:off x="188258" y="4778845"/>
            <a:ext cx="8731623" cy="1298504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3"/>
              </a:rPr>
              <a:t>Category-Independent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3"/>
              </a:rPr>
              <a:t>Object Proposals With Diverse Ranking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PAMI 2014,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Endres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Measuring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the objectness of image windows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PAMI 2012,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Alexe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Proposal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Generation for Object Detection using Cascaded Ranking SVMs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CVPR 2011, Zhang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Selective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Search for Object Recognition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IJCV 2013,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Uijlings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.</a:t>
            </a:r>
            <a:endParaRPr lang="en-US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93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 and 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45820"/>
            <a:ext cx="8516471" cy="5577840"/>
          </a:xfrm>
        </p:spPr>
        <p:txBody>
          <a:bodyPr>
            <a:normAutofit/>
          </a:bodyPr>
          <a:lstStyle/>
          <a:p>
            <a:r>
              <a:rPr lang="en-US" dirty="0" smtClean="0"/>
              <a:t>Conclusions</a:t>
            </a:r>
          </a:p>
          <a:p>
            <a:pPr lvl="1"/>
            <a:r>
              <a:rPr lang="en-US" dirty="0" smtClean="0"/>
              <a:t>Surprisingly simple, fast, and high quality objectness measure</a:t>
            </a:r>
          </a:p>
          <a:p>
            <a:pPr lvl="2"/>
            <a:r>
              <a:rPr lang="en-US" dirty="0" smtClean="0"/>
              <a:t>Needs a few atomic operation (i.e. add, bitwise, etc.) per window</a:t>
            </a:r>
          </a:p>
          <a:p>
            <a:pPr lvl="3"/>
            <a:r>
              <a:rPr lang="en-US" dirty="0" smtClean="0"/>
              <a:t>Test time: 300fps! </a:t>
            </a:r>
          </a:p>
          <a:p>
            <a:pPr lvl="3"/>
            <a:r>
              <a:rPr lang="en-US" dirty="0" smtClean="0"/>
              <a:t>Training time on the entire VOC07 dataset takes 20 seconds!</a:t>
            </a:r>
          </a:p>
          <a:p>
            <a:pPr lvl="2"/>
            <a:r>
              <a:rPr lang="en-US" dirty="0" smtClean="0"/>
              <a:t>State of the art results on challenging VOC benchmark</a:t>
            </a:r>
          </a:p>
          <a:p>
            <a:pPr lvl="3"/>
            <a:r>
              <a:rPr lang="en-US" dirty="0" smtClean="0"/>
              <a:t>96.2% Detection rate (DR) @ 1K proposals, 99.5% DR @ 5K proposals</a:t>
            </a:r>
          </a:p>
          <a:p>
            <a:pPr lvl="2"/>
            <a:r>
              <a:rPr lang="en-US" dirty="0" smtClean="0"/>
              <a:t>Generic over classes, training on 6 classes and test on other classes</a:t>
            </a:r>
          </a:p>
          <a:p>
            <a:pPr lvl="2"/>
            <a:r>
              <a:rPr lang="en-US" dirty="0" smtClean="0"/>
              <a:t>100+ lines of C++ to implement the algorithm</a:t>
            </a:r>
          </a:p>
          <a:p>
            <a:r>
              <a:rPr lang="en-US" dirty="0" smtClean="0"/>
              <a:t>Resources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http://mmcheng.net/bing/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Source code, data, slides, links, online FAQs, </a:t>
            </a:r>
            <a:r>
              <a:rPr lang="en-US" dirty="0" smtClean="0"/>
              <a:t>etc.</a:t>
            </a:r>
            <a:endParaRPr lang="en-US" dirty="0"/>
          </a:p>
          <a:p>
            <a:pPr lvl="1"/>
            <a:r>
              <a:rPr lang="en-US" dirty="0"/>
              <a:t>1000+ source code downloads in 1 </a:t>
            </a:r>
            <a:r>
              <a:rPr lang="en-US" dirty="0" smtClean="0"/>
              <a:t>week</a:t>
            </a:r>
          </a:p>
          <a:p>
            <a:pPr lvl="1"/>
            <a:r>
              <a:rPr lang="en-US" dirty="0" smtClean="0"/>
              <a:t>Already got many feedbacks reporting detection speed up</a:t>
            </a:r>
            <a:endParaRPr lang="en-US" dirty="0"/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042886" y="3821654"/>
            <a:ext cx="1981541" cy="1263064"/>
            <a:chOff x="6515422" y="2175734"/>
            <a:chExt cx="1981541" cy="1263064"/>
          </a:xfrm>
        </p:grpSpPr>
        <p:pic>
          <p:nvPicPr>
            <p:cNvPr id="8" name="Picture 83" descr="C:\Users\KylinCheng\Desktop\捕获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5422" y="2175734"/>
              <a:ext cx="711517" cy="794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爆炸形 2 129"/>
            <p:cNvSpPr/>
            <p:nvPr/>
          </p:nvSpPr>
          <p:spPr>
            <a:xfrm>
              <a:off x="6642717" y="2502173"/>
              <a:ext cx="1854246" cy="936625"/>
            </a:xfrm>
            <a:prstGeom prst="irregularSeal2">
              <a:avLst/>
            </a:prstGeom>
            <a:gradFill flip="none" rotWithShape="1">
              <a:gsLst>
                <a:gs pos="0">
                  <a:srgbClr val="FFFF00">
                    <a:lumMod val="100000"/>
                  </a:srgbClr>
                </a:gs>
                <a:gs pos="100000">
                  <a:srgbClr val="FFFF00"/>
                </a:gs>
              </a:gsLst>
              <a:lin ang="5400000" scaled="0"/>
              <a:tileRect r="-100000" b="-10000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0" tIns="45711" rIns="91420" bIns="45711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400" b="1" dirty="0">
                  <a:ea typeface="宋体" panose="02010600030101010101" pitchFamily="2" charset="-122"/>
                </a:rPr>
                <a:t>free</a:t>
              </a:r>
              <a:endParaRPr lang="zh-CN" altLang="en-US" sz="2400" b="1" dirty="0"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03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39" y="1506071"/>
            <a:ext cx="7725160" cy="3076687"/>
          </a:xfrm>
          <a:prstGeom prst="rect">
            <a:avLst/>
          </a:prstGeom>
        </p:spPr>
      </p:pic>
      <p:sp>
        <p:nvSpPr>
          <p:cNvPr id="7" name="圆角矩形 7"/>
          <p:cNvSpPr/>
          <p:nvPr/>
        </p:nvSpPr>
        <p:spPr>
          <a:xfrm>
            <a:off x="370048" y="5419699"/>
            <a:ext cx="8446142" cy="5430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ImageSpirit: Verbal Guided Image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Parsing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, ACM TOG, 2014, M.M. Cheng et. al.</a:t>
            </a:r>
            <a:endParaRPr lang="en-US" altLang="zh-CN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36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altLang="zh-CN" dirty="0" smtClean="0"/>
              <a:t>Motivations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49" y="806823"/>
            <a:ext cx="5619077" cy="316073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7915" y="2061615"/>
            <a:ext cx="3080505" cy="361634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28" b="97636" l="12545" r="90000">
                        <a14:foregroundMark x1="37455" y1="9220" x2="37455" y2="9220"/>
                        <a14:foregroundMark x1="48545" y1="16076" x2="48545" y2="16076"/>
                        <a14:foregroundMark x1="25273" y1="79905" x2="25273" y2="79905"/>
                        <a14:foregroundMark x1="38909" y1="82033" x2="38909" y2="82033"/>
                        <a14:foregroundMark x1="39273" y1="68794" x2="39273" y2="68794"/>
                        <a14:foregroundMark x1="62364" y1="59102" x2="62364" y2="59102"/>
                        <a14:foregroundMark x1="72727" y1="50118" x2="72727" y2="50118"/>
                        <a14:foregroundMark x1="68000" y1="51064" x2="68000" y2="51064"/>
                        <a14:foregroundMark x1="67455" y1="62411" x2="67455" y2="62411"/>
                        <a14:foregroundMark x1="68909" y1="71395" x2="68909" y2="71395"/>
                        <a14:foregroundMark x1="76182" y1="74941" x2="76182" y2="74941"/>
                        <a14:foregroundMark x1="67636" y1="81324" x2="67636" y2="81324"/>
                        <a14:foregroundMark x1="70727" y1="84870" x2="70727" y2="84870"/>
                        <a14:foregroundMark x1="79091" y1="46572" x2="79091" y2="46572"/>
                        <a14:foregroundMark x1="68182" y1="53191" x2="68182" y2="53191"/>
                        <a14:foregroundMark x1="67636" y1="58156" x2="67636" y2="58156"/>
                        <a14:foregroundMark x1="69818" y1="55319" x2="69818" y2="55319"/>
                        <a14:foregroundMark x1="73273" y1="58629" x2="73273" y2="58629"/>
                        <a14:foregroundMark x1="72545" y1="65721" x2="72545" y2="65721"/>
                        <a14:foregroundMark x1="33273" y1="84870" x2="33273" y2="84870"/>
                        <a14:foregroundMark x1="39455" y1="87470" x2="39455" y2="87470"/>
                        <a14:foregroundMark x1="44909" y1="85343" x2="44909" y2="85343"/>
                        <a14:foregroundMark x1="47455" y1="82033" x2="47455" y2="82033"/>
                        <a14:foregroundMark x1="48909" y1="80851" x2="48909" y2="80851"/>
                        <a14:foregroundMark x1="28545" y1="83452" x2="28545" y2="83452"/>
                        <a14:foregroundMark x1="24909" y1="82979" x2="24909" y2="82979"/>
                        <a14:foregroundMark x1="21636" y1="80615" x2="20909" y2="80615"/>
                        <a14:foregroundMark x1="19091" y1="76832" x2="19091" y2="76832"/>
                        <a14:foregroundMark x1="31636" y1="8747" x2="31636" y2="8747"/>
                        <a14:foregroundMark x1="47636" y1="11584" x2="47636" y2="11584"/>
                        <a14:foregroundMark x1="41273" y1="16076" x2="41273" y2="16076"/>
                        <a14:foregroundMark x1="54000" y1="15130" x2="54000" y2="15130"/>
                        <a14:foregroundMark x1="32182" y1="13712" x2="32182" y2="13712"/>
                        <a14:foregroundMark x1="33455" y1="11584" x2="33455" y2="11584"/>
                        <a14:foregroundMark x1="25091" y1="21986" x2="25091" y2="21986"/>
                        <a14:foregroundMark x1="21455" y1="43499" x2="21455" y2="43499"/>
                        <a14:foregroundMark x1="20000" y1="56501" x2="20000" y2="56501"/>
                        <a14:foregroundMark x1="18545" y1="64775" x2="18545" y2="64775"/>
                        <a14:foregroundMark x1="23455" y1="33097" x2="23455" y2="33097"/>
                        <a14:foregroundMark x1="20364" y1="50118" x2="20364" y2="50118"/>
                        <a14:foregroundMark x1="69273" y1="34752" x2="69273" y2="34752"/>
                        <a14:foregroundMark x1="76364" y1="37589" x2="76364" y2="37589"/>
                        <a14:foregroundMark x1="84909" y1="71631" x2="84909" y2="71631"/>
                        <a14:foregroundMark x1="86727" y1="56974" x2="86727" y2="56974"/>
                        <a14:foregroundMark x1="82545" y1="44681" x2="82545" y2="44681"/>
                        <a14:foregroundMark x1="57455" y1="82270" x2="57455" y2="82270"/>
                        <a14:foregroundMark x1="63273" y1="84870" x2="63273" y2="84870"/>
                        <a14:foregroundMark x1="53091" y1="76832" x2="53091" y2="76832"/>
                        <a14:foregroundMark x1="61091" y1="36407" x2="61091" y2="36407"/>
                        <a14:foregroundMark x1="57455" y1="38771" x2="57455" y2="38771"/>
                        <a14:foregroundMark x1="65091" y1="35934" x2="65091" y2="35934"/>
                        <a14:foregroundMark x1="73818" y1="36879" x2="73818" y2="36879"/>
                        <a14:foregroundMark x1="78909" y1="40426" x2="78909" y2="40426"/>
                        <a14:foregroundMark x1="84364" y1="47991" x2="84364" y2="47991"/>
                        <a14:foregroundMark x1="86000" y1="53191" x2="86000" y2="53191"/>
                        <a14:foregroundMark x1="86727" y1="63121" x2="86727" y2="63121"/>
                        <a14:foregroundMark x1="86727" y1="59338" x2="86727" y2="59338"/>
                        <a14:foregroundMark x1="71455" y1="35697" x2="71455" y2="35697"/>
                        <a14:foregroundMark x1="66727" y1="34752" x2="66727" y2="34752"/>
                        <a14:foregroundMark x1="22364" y1="37825" x2="22364" y2="378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57" y="2954628"/>
            <a:ext cx="4355169" cy="334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4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Verbal guided image parsing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图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79" y="1230143"/>
            <a:ext cx="1152128" cy="11521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8674" y="1294679"/>
            <a:ext cx="7380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</a:rPr>
              <a:t>Make</a:t>
            </a:r>
            <a:r>
              <a:rPr lang="en-US" altLang="zh-CN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/>
              <a:t>the</a:t>
            </a:r>
            <a:r>
              <a:rPr lang="en-US" altLang="zh-CN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rgbClr val="00B0F0"/>
                </a:solidFill>
              </a:rPr>
              <a:t>wood</a:t>
            </a:r>
            <a:r>
              <a:rPr lang="en-US" altLang="zh-CN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rgbClr val="0000FF"/>
                </a:solidFill>
              </a:rPr>
              <a:t>cabinet</a:t>
            </a:r>
            <a:r>
              <a:rPr lang="en-US" altLang="zh-CN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/>
              <a:t>in</a:t>
            </a:r>
            <a:r>
              <a:rPr lang="en-US" altLang="zh-CN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rgbClr val="00B0F0"/>
                </a:solidFill>
              </a:rPr>
              <a:t>bottom-middle</a:t>
            </a:r>
            <a:r>
              <a:rPr lang="en-US" altLang="zh-CN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lower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4778" y="2008244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0000FF"/>
                </a:solidFill>
              </a:rPr>
              <a:t>nouns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0901" y="2008244"/>
            <a:ext cx="1768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00B0F0"/>
                </a:solidFill>
              </a:rPr>
              <a:t>Adjective</a:t>
            </a:r>
            <a:endParaRPr lang="zh-CN" altLang="en-US" sz="2800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1610" y="2008244"/>
            <a:ext cx="2699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FF0000"/>
                </a:solidFill>
              </a:rPr>
              <a:t>Verb/Adverb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  <p:pic>
        <p:nvPicPr>
          <p:cNvPr id="10" name="Picture 2" descr="D:\publications\siggraph2013\paperdraft\Imgs\Teaser\6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0" y="4625044"/>
            <a:ext cx="1464595" cy="108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:\publications\siggraph2013\paperdraft\Imgs\Teaser\68_2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106" y="4847275"/>
            <a:ext cx="832085" cy="617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publications\siggraph2013\paperdraft\Imgs\Teaser\68_5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106" y="4168484"/>
            <a:ext cx="832085" cy="617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publications\siggraph2013\paperdraft\Imgs\Teaser\68_OA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106" y="5495347"/>
            <a:ext cx="842760" cy="617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D:\publications\siggraph2013\paperdraft\Imgs\Teaser\68_Res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695" y="4594017"/>
            <a:ext cx="1464596" cy="108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圆角矩形 3"/>
          <p:cNvSpPr/>
          <p:nvPr/>
        </p:nvSpPr>
        <p:spPr>
          <a:xfrm>
            <a:off x="2598834" y="4625044"/>
            <a:ext cx="1728192" cy="1055608"/>
          </a:xfrm>
          <a:prstGeom prst="roundRect">
            <a:avLst/>
          </a:prstGeom>
          <a:solidFill>
            <a:schemeClr val="tx2">
              <a:lumMod val="75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bg1"/>
                </a:solidFill>
              </a:rPr>
              <a:t>Multi </a:t>
            </a:r>
            <a:r>
              <a:rPr lang="en-US" altLang="zh-CN" sz="2800" dirty="0">
                <a:solidFill>
                  <a:schemeClr val="bg1"/>
                </a:solidFill>
              </a:rPr>
              <a:t>label </a:t>
            </a:r>
            <a:r>
              <a:rPr lang="en-US" altLang="zh-CN" sz="2800" dirty="0" smtClean="0">
                <a:solidFill>
                  <a:schemeClr val="bg1"/>
                </a:solidFill>
              </a:rPr>
              <a:t>CRF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16" name="圆角矩形 45"/>
          <p:cNvSpPr/>
          <p:nvPr/>
        </p:nvSpPr>
        <p:spPr>
          <a:xfrm>
            <a:off x="2172559" y="3249083"/>
            <a:ext cx="2580627" cy="510778"/>
          </a:xfrm>
          <a:prstGeom prst="round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0000FF"/>
                </a:solidFill>
              </a:rPr>
              <a:t>Object </a:t>
            </a:r>
            <a:r>
              <a:rPr lang="en-US" altLang="zh-CN" sz="2400" dirty="0" smtClean="0">
                <a:solidFill>
                  <a:srgbClr val="00B0F0"/>
                </a:solidFill>
              </a:rPr>
              <a:t>Attributes</a:t>
            </a:r>
            <a:endParaRPr lang="zh-CN" altLang="en-US" sz="2400" dirty="0">
              <a:solidFill>
                <a:srgbClr val="00B0F0"/>
              </a:solidFill>
            </a:endParaRPr>
          </a:p>
        </p:txBody>
      </p:sp>
      <p:sp>
        <p:nvSpPr>
          <p:cNvPr id="17" name="圆角矩形 47"/>
          <p:cNvSpPr/>
          <p:nvPr/>
        </p:nvSpPr>
        <p:spPr>
          <a:xfrm>
            <a:off x="5474008" y="3244438"/>
            <a:ext cx="1778876" cy="510778"/>
          </a:xfrm>
          <a:prstGeom prst="round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0000FF"/>
                </a:solidFill>
              </a:rPr>
              <a:t>Commands</a:t>
            </a:r>
            <a:endParaRPr lang="en-GB" altLang="zh-CN" sz="2400" dirty="0">
              <a:solidFill>
                <a:srgbClr val="0000FF"/>
              </a:solidFill>
            </a:endParaRPr>
          </a:p>
        </p:txBody>
      </p:sp>
      <p:cxnSp>
        <p:nvCxnSpPr>
          <p:cNvPr id="18" name="直接箭头连接符 6"/>
          <p:cNvCxnSpPr>
            <a:stCxn id="7" idx="2"/>
            <a:endCxn id="16" idx="0"/>
          </p:cNvCxnSpPr>
          <p:nvPr/>
        </p:nvCxnSpPr>
        <p:spPr>
          <a:xfrm>
            <a:off x="2706846" y="2531464"/>
            <a:ext cx="756027" cy="717619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6"/>
          <p:cNvCxnSpPr>
            <a:stCxn id="8" idx="2"/>
            <a:endCxn id="16" idx="0"/>
          </p:cNvCxnSpPr>
          <p:nvPr/>
        </p:nvCxnSpPr>
        <p:spPr>
          <a:xfrm flipH="1">
            <a:off x="3462873" y="2531464"/>
            <a:ext cx="772135" cy="717619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6"/>
          <p:cNvCxnSpPr>
            <a:stCxn id="9" idx="2"/>
            <a:endCxn id="17" idx="0"/>
          </p:cNvCxnSpPr>
          <p:nvPr/>
        </p:nvCxnSpPr>
        <p:spPr>
          <a:xfrm>
            <a:off x="6361506" y="2531464"/>
            <a:ext cx="1940" cy="712974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6"/>
          <p:cNvCxnSpPr>
            <a:stCxn id="11" idx="3"/>
            <a:endCxn id="14" idx="1"/>
          </p:cNvCxnSpPr>
          <p:nvPr/>
        </p:nvCxnSpPr>
        <p:spPr>
          <a:xfrm flipV="1">
            <a:off x="5879191" y="5137335"/>
            <a:ext cx="1158504" cy="18617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6"/>
          <p:cNvCxnSpPr>
            <a:stCxn id="15" idx="3"/>
            <a:endCxn id="11" idx="1"/>
          </p:cNvCxnSpPr>
          <p:nvPr/>
        </p:nvCxnSpPr>
        <p:spPr>
          <a:xfrm>
            <a:off x="4327026" y="5152848"/>
            <a:ext cx="720080" cy="3104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6"/>
          <p:cNvCxnSpPr>
            <a:stCxn id="10" idx="3"/>
            <a:endCxn id="15" idx="1"/>
          </p:cNvCxnSpPr>
          <p:nvPr/>
        </p:nvCxnSpPr>
        <p:spPr>
          <a:xfrm flipV="1">
            <a:off x="2047205" y="5152848"/>
            <a:ext cx="551629" cy="15514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6"/>
          <p:cNvCxnSpPr>
            <a:stCxn id="17" idx="2"/>
          </p:cNvCxnSpPr>
          <p:nvPr/>
        </p:nvCxnSpPr>
        <p:spPr>
          <a:xfrm>
            <a:off x="6363446" y="3755216"/>
            <a:ext cx="18802" cy="1382119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6"/>
          <p:cNvCxnSpPr>
            <a:stCxn id="16" idx="2"/>
            <a:endCxn id="15" idx="0"/>
          </p:cNvCxnSpPr>
          <p:nvPr/>
        </p:nvCxnSpPr>
        <p:spPr>
          <a:xfrm>
            <a:off x="3462873" y="3759861"/>
            <a:ext cx="57" cy="865183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48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Motivation: Generic </a:t>
            </a:r>
            <a:r>
              <a:rPr lang="en-US" dirty="0"/>
              <a:t>object detection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Content Placeholder 5"/>
          <p:cNvGraphicFramePr>
            <a:graphicFrameLocks noChangeAspect="1"/>
          </p:cNvGraphicFramePr>
          <p:nvPr>
            <p:extLst/>
          </p:nvPr>
        </p:nvGraphicFramePr>
        <p:xfrm>
          <a:off x="1206523" y="1053720"/>
          <a:ext cx="6656348" cy="4988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1" name="Visio" r:id="rId4" imgW="4886155" imgH="3667225" progId="Visio.Drawing.15">
                  <p:embed/>
                </p:oleObj>
              </mc:Choice>
              <mc:Fallback>
                <p:oleObj name="Visio" r:id="rId4" imgW="4886155" imgH="3667225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6523" y="1053720"/>
                        <a:ext cx="6656348" cy="498826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1305752" y="1165593"/>
            <a:ext cx="1040180" cy="206632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04205" y="1165593"/>
            <a:ext cx="780071" cy="164366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304206" y="1165594"/>
            <a:ext cx="2834098" cy="931018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23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0.58056 0.00278 L 0.58056 0.06621 L 0.00174 0.06204 C 0.00157 0.0845 0.00139 0.10718 0.00104 0.12963 L 0.57848 0.13125 L 0.57848 0.19885 L 0.00243 0.19283 L 0.00243 0.25556 L 0.00313 0.26528 L 0.57778 0.27755 L 0.57778 0.35417 L 0.00382 0.34491 L 0.00452 0.4125 L 0.57778 0.41852 L 0.57778 0.41875 " pathEditMode="relative" rAng="0" ptsTypes="AAAAAAAAAAAAAA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28" y="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85185E-6 L 0.55261 0.00023 C 0.55226 0.01921 0.55209 0.0382 0.55191 0.05695 L 0.00018 0.05301 L 0.00087 0.11343 L 0.54913 0.11343 L 0.55052 0.1757 L 0.00226 0.16921 L 0.00157 0.22917 L 0.54861 0.2419 C 0.54861 0.26227 0.54879 0.28287 0.54913 0.30347 L 0.00157 0.29699 L 0.00295 0.36158 L 0.54913 0.36736 " pathEditMode="relative" rAng="0" ptsTypes="AAAAAAAAAAAA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22" y="1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36771 0.00162 L 0.3684 0.08889 L 0.00451 0.08796 L 0.0066 0.175 L 0.36701 0.17408 L 0.36771 0.25926 L 0.0066 0.25718 L 0.00868 0.34421 L 0.36701 0.35023 L 0.36701 0.44468 L 0.01076 0.43542 L 0.01146 0.51759 L 0.36979 0.52153 L 0.36979 0.52199 " pathEditMode="relative" rAng="0" ptsTypes="AAAAAAAAA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0" y="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Multi-Label Factorial </a:t>
            </a:r>
            <a:r>
              <a:rPr lang="en-US" dirty="0" smtClean="0"/>
              <a:t>CRF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67641" y="1561356"/>
                <a:ext cx="4828479" cy="1397808"/>
              </a:xfrm>
              <a:prstGeom prst="rect">
                <a:avLst/>
              </a:prstGeom>
              <a:noFill/>
            </p:spPr>
            <p:txBody>
              <a:bodyPr wrap="none" lIns="91429" tIns="45715" rIns="91429" bIns="45715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𝑬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𝒛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limUpp>
                        <m:limUppPr>
                          <m:ctrlP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∈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𝐼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𝑈𝑛𝑎𝑟𝑦</m:t>
                          </m:r>
                        </m:lim>
                      </m:limUpp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limUpp>
                        <m:limUppPr>
                          <m:ctrlP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≠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∈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𝐼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𝑃𝑎𝑖𝑟𝑤𝑖𝑠𝑒</m:t>
                          </m:r>
                        </m:lim>
                      </m:limUpp>
                    </m:oMath>
                  </m:oMathPara>
                </a14:m>
                <a:endParaRPr lang="en-US" altLang="zh-CN" sz="2400" b="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641" y="1561356"/>
                <a:ext cx="4828479" cy="139780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84937" y="2993373"/>
                <a:ext cx="8388424" cy="1335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limUpp>
                        <m:limUpp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𝑂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groupChr>
                        </m:e>
                        <m:lim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𝑂𝑏𝑗𝑒𝑐𝑡</m:t>
                          </m:r>
                        </m:lim>
                      </m:limUpp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limUpp>
                        <m:limUpp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  <m:sup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𝐴</m:t>
                                      </m:r>
                                    </m:sup>
                                  </m:sSubSup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𝐴𝑡𝑡𝑟𝑖𝑏𝑢𝑡𝑒𝑠</m:t>
                          </m:r>
                        </m:lim>
                      </m:limUpp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limUpp>
                        <m:limUpp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o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  <m:sup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𝑂𝐴</m:t>
                                      </m:r>
                                    </m:sup>
                                  </m:sSubSup>
                                </m:e>
                              </m:nary>
                              <m:d>
                                <m:dPr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groupChr>
                        </m:e>
                        <m:lim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𝐽𝑜𝑖𝑛𝑡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𝑂𝑏𝑗𝑒𝑐𝑡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𝐴𝑡𝑡𝑟𝑖𝑏𝑢𝑡𝑒</m:t>
                          </m:r>
                        </m:lim>
                      </m:limUpp>
                      <m:r>
                        <a:rPr lang="en-US" altLang="zh-CN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limUpp>
                        <m:limUpp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≠</m:t>
                                  </m:r>
                                  <m:sSup>
                                    <m:sSup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altLang="zh-CN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p>
                                          <m:r>
                                            <a:rPr lang="en-US" altLang="zh-CN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  <m:sup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𝐴</m:t>
                                      </m:r>
                                    </m:sup>
                                  </m:sSubSup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altLang="zh-CN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p>
                                          <m:r>
                                            <a:rPr lang="en-US" altLang="zh-CN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𝐽𝑜𝑖𝑛𝑡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𝐴𝑡𝑡𝑟𝑖𝑏𝑢𝑡𝑒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𝐴𝑡𝑡𝑟𝑖𝑏𝑢𝑡𝑒</m:t>
                          </m:r>
                        </m:lim>
                      </m:limUpp>
                    </m:oMath>
                  </m:oMathPara>
                </a14:m>
                <a:endParaRPr lang="en-US" altLang="zh-CN" b="0" dirty="0" smtClean="0">
                  <a:solidFill>
                    <a:schemeClr val="tx1"/>
                  </a:solidFill>
                </a:endParaRPr>
              </a:p>
              <a:p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937" y="2993373"/>
                <a:ext cx="8388424" cy="133517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905017" y="1986739"/>
            <a:ext cx="2232248" cy="97242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01361" y="1582056"/>
            <a:ext cx="2394758" cy="146229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15850" y="1582056"/>
            <a:ext cx="1589790" cy="404682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矩形标注 2"/>
          <p:cNvSpPr/>
          <p:nvPr/>
        </p:nvSpPr>
        <p:spPr>
          <a:xfrm>
            <a:off x="472969" y="4176378"/>
            <a:ext cx="1872208" cy="609042"/>
          </a:xfrm>
          <a:prstGeom prst="wedgeRectCallout">
            <a:avLst>
              <a:gd name="adj1" fmla="val 10002"/>
              <a:gd name="adj2" fmla="val -12614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Object classifiers: table, chair, etc.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1" name="矩形标注 9"/>
          <p:cNvSpPr/>
          <p:nvPr/>
        </p:nvSpPr>
        <p:spPr>
          <a:xfrm>
            <a:off x="1935631" y="4906984"/>
            <a:ext cx="2403267" cy="609042"/>
          </a:xfrm>
          <a:prstGeom prst="wedgeRectCallout">
            <a:avLst>
              <a:gd name="adj1" fmla="val -5065"/>
              <a:gd name="adj2" fmla="val -23976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Attributes classifiers: wood, plastic, red, etc.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2" name="矩形标注 10"/>
          <p:cNvSpPr/>
          <p:nvPr/>
        </p:nvSpPr>
        <p:spPr>
          <a:xfrm>
            <a:off x="6641431" y="4159492"/>
            <a:ext cx="2109063" cy="633760"/>
          </a:xfrm>
          <a:prstGeom prst="wedgeRectCallout">
            <a:avLst>
              <a:gd name="adj1" fmla="val -14758"/>
              <a:gd name="adj2" fmla="val -1039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Correlation between attributes.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标注 11"/>
          <p:cNvSpPr/>
          <p:nvPr/>
        </p:nvSpPr>
        <p:spPr>
          <a:xfrm>
            <a:off x="4073369" y="4159492"/>
            <a:ext cx="2160240" cy="633760"/>
          </a:xfrm>
          <a:prstGeom prst="wedgeRectCallout">
            <a:avLst>
              <a:gd name="adj1" fmla="val -28157"/>
              <a:gd name="adj2" fmla="val -11301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Object and attributes correlation.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20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Joint inference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7079" y="979224"/>
            <a:ext cx="6677987" cy="22299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953" y="3519245"/>
            <a:ext cx="6494237" cy="261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7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Verbal guided image parsing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5" y="1899015"/>
            <a:ext cx="8516938" cy="210305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95835" y="4620126"/>
            <a:ext cx="8516471" cy="1556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 code</a:t>
            </a:r>
          </a:p>
          <a:p>
            <a:pPr lvl="1"/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mmcheng.net/imagespirit/</a:t>
            </a:r>
            <a:endParaRPr lang="en-US" dirty="0" smtClean="0"/>
          </a:p>
          <a:p>
            <a:r>
              <a:rPr lang="en-US" dirty="0" smtClean="0">
                <a:hlinkClick r:id="rId4" invalidUrl="file://localhost\Users\Ming\百度云同步盘\BaiduYun\Share\[14TOG]ImageSpirit.mp4" action="ppaction://hlinkfile"/>
              </a:rPr>
              <a:t>Demo video </a:t>
            </a:r>
            <a:endParaRPr lang="en-US" dirty="0"/>
          </a:p>
        </p:txBody>
      </p:sp>
      <p:grpSp>
        <p:nvGrpSpPr>
          <p:cNvPr id="6" name="Group 6"/>
          <p:cNvGrpSpPr/>
          <p:nvPr/>
        </p:nvGrpSpPr>
        <p:grpSpPr>
          <a:xfrm>
            <a:off x="6831871" y="5040853"/>
            <a:ext cx="1981541" cy="1263064"/>
            <a:chOff x="6515422" y="2175734"/>
            <a:chExt cx="1981541" cy="1263064"/>
          </a:xfrm>
        </p:grpSpPr>
        <p:pic>
          <p:nvPicPr>
            <p:cNvPr id="7" name="Picture 83" descr="C:\Users\KylinCheng\Desktop\捕获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5422" y="2175734"/>
              <a:ext cx="711517" cy="794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爆炸形 2 129"/>
            <p:cNvSpPr/>
            <p:nvPr/>
          </p:nvSpPr>
          <p:spPr>
            <a:xfrm>
              <a:off x="6642717" y="2502173"/>
              <a:ext cx="1854246" cy="936625"/>
            </a:xfrm>
            <a:prstGeom prst="irregularSeal2">
              <a:avLst/>
            </a:prstGeom>
            <a:gradFill flip="none" rotWithShape="1">
              <a:gsLst>
                <a:gs pos="0">
                  <a:srgbClr val="FFFF00">
                    <a:lumMod val="100000"/>
                  </a:srgbClr>
                </a:gs>
                <a:gs pos="100000">
                  <a:srgbClr val="FFFF00"/>
                </a:gs>
              </a:gsLst>
              <a:lin ang="5400000" scaled="0"/>
              <a:tileRect r="-100000" b="-10000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0" tIns="45711" rIns="91420" bIns="45711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400" b="1" dirty="0">
                  <a:ea typeface="宋体" panose="02010600030101010101" pitchFamily="2" charset="-122"/>
                </a:rPr>
                <a:t>free</a:t>
              </a:r>
              <a:endParaRPr lang="zh-CN" altLang="en-US" sz="2400" b="1" dirty="0"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690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SemanticPaint</a:t>
            </a:r>
            <a:endParaRPr lang="en-US" dirty="0"/>
          </a:p>
        </p:txBody>
      </p:sp>
      <p:pic>
        <p:nvPicPr>
          <p:cNvPr id="6" name="Content Placeholder 3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9" y="788988"/>
            <a:ext cx="7990861" cy="5574618"/>
          </a:xfrm>
        </p:spPr>
      </p:pic>
    </p:spTree>
    <p:extLst>
      <p:ext uri="{BB962C8B-B14F-4D97-AF65-F5344CB8AC3E}">
        <p14:creationId xmlns:p14="http://schemas.microsoft.com/office/powerpoint/2010/main" val="4511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5" name="20150424_01_White_Nonblurred.png"/>
          <p:cNvPicPr>
            <a:picLocks noGrp="1"/>
          </p:cNvPicPr>
          <p:nvPr>
            <p:ph idx="1"/>
          </p:nvPr>
        </p:nvPicPr>
        <p:blipFill rotWithShape="1">
          <a:blip r:embed="rId2">
            <a:extLst/>
          </a:blip>
          <a:srcRect t="21869"/>
          <a:stretch/>
        </p:blipFill>
        <p:spPr>
          <a:xfrm>
            <a:off x="36944" y="1366277"/>
            <a:ext cx="9070109" cy="52192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4137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Semantic</a:t>
            </a:r>
            <a:r>
              <a:rPr lang="en-US" altLang="zh-CN" dirty="0" smtClean="0"/>
              <a:t>Paint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62" y="1414816"/>
            <a:ext cx="8514041" cy="3516669"/>
          </a:xfrm>
          <a:prstGeom prst="rect">
            <a:avLst/>
          </a:prstGeom>
        </p:spPr>
      </p:pic>
      <p:sp>
        <p:nvSpPr>
          <p:cNvPr id="6" name="圆角矩形 7"/>
          <p:cNvSpPr/>
          <p:nvPr/>
        </p:nvSpPr>
        <p:spPr>
          <a:xfrm>
            <a:off x="400112" y="5677171"/>
            <a:ext cx="8446142" cy="5430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SemanticPaint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: Interactive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3D Labeling and Learning at your Fingertips,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ACM TOG 2015.</a:t>
            </a:r>
            <a:endParaRPr lang="en-US" altLang="zh-CN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72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SemanticPaint: Demo</a:t>
            </a:r>
            <a:endParaRPr lang="en-US" dirty="0"/>
          </a:p>
        </p:txBody>
      </p:sp>
      <p:pic>
        <p:nvPicPr>
          <p:cNvPr id="5" name="SemanticPaintFas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71" t="2364" r="985" b="2980"/>
          <a:stretch/>
        </p:blipFill>
        <p:spPr>
          <a:xfrm>
            <a:off x="0" y="1163782"/>
            <a:ext cx="9143999" cy="4960999"/>
          </a:xfrm>
        </p:spPr>
      </p:pic>
    </p:spTree>
    <p:extLst>
      <p:ext uri="{BB962C8B-B14F-4D97-AF65-F5344CB8AC3E}">
        <p14:creationId xmlns:p14="http://schemas.microsoft.com/office/powerpoint/2010/main" val="24503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Semantic</a:t>
            </a:r>
            <a:r>
              <a:rPr lang="en-US" altLang="zh-CN" dirty="0" smtClean="0"/>
              <a:t>Paint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368" y="956129"/>
            <a:ext cx="8516471" cy="3126344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Highlight</a:t>
            </a:r>
          </a:p>
          <a:p>
            <a:pPr lvl="1"/>
            <a:r>
              <a:rPr lang="en-US" altLang="zh-CN" dirty="0" smtClean="0"/>
              <a:t>Personalized</a:t>
            </a:r>
          </a:p>
          <a:p>
            <a:pPr lvl="1"/>
            <a:r>
              <a:rPr lang="en-US" altLang="zh-CN" dirty="0" smtClean="0"/>
              <a:t>Recognition in 3D</a:t>
            </a:r>
            <a:endParaRPr lang="en-US" altLang="zh-CN" dirty="0"/>
          </a:p>
          <a:p>
            <a:pPr lvl="1"/>
            <a:r>
              <a:rPr lang="en-US" altLang="zh-CN" dirty="0" smtClean="0"/>
              <a:t>Learning in the</a:t>
            </a:r>
            <a:r>
              <a:rPr lang="zh-CN" altLang="en-US" dirty="0"/>
              <a:t> </a:t>
            </a:r>
            <a:r>
              <a:rPr lang="en-US" altLang="zh-CN" dirty="0" smtClean="0"/>
              <a:t>environment</a:t>
            </a:r>
          </a:p>
          <a:p>
            <a:pPr lvl="1"/>
            <a:r>
              <a:rPr lang="en-US" dirty="0" smtClean="0"/>
              <a:t>User in the loop</a:t>
            </a:r>
            <a:endParaRPr lang="en-US" dirty="0"/>
          </a:p>
          <a:p>
            <a:r>
              <a:rPr lang="en-US" dirty="0" smtClean="0"/>
              <a:t>Source code</a:t>
            </a:r>
          </a:p>
          <a:p>
            <a:pPr lvl="1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mmcheng.net/s-paint/</a:t>
            </a:r>
            <a:r>
              <a:rPr lang="en-US" dirty="0" smtClean="0"/>
              <a:t> 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8" y="4082473"/>
            <a:ext cx="8516938" cy="2226839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959466" y="2690113"/>
            <a:ext cx="3492155" cy="1353067"/>
            <a:chOff x="5319684" y="1239731"/>
            <a:chExt cx="3492155" cy="1353067"/>
          </a:xfrm>
        </p:grpSpPr>
        <p:pic>
          <p:nvPicPr>
            <p:cNvPr id="6" name="Picture 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4492" y="1437247"/>
              <a:ext cx="1557347" cy="943752"/>
            </a:xfrm>
            <a:prstGeom prst="rect">
              <a:avLst/>
            </a:prstGeom>
          </p:spPr>
        </p:pic>
        <p:pic>
          <p:nvPicPr>
            <p:cNvPr id="7" name="Picture 83" descr="C:\Users\KylinCheng\Desktop\捕获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9684" y="1239731"/>
              <a:ext cx="962995" cy="1075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爆炸形 2 129"/>
            <p:cNvSpPr/>
            <p:nvPr/>
          </p:nvSpPr>
          <p:spPr>
            <a:xfrm>
              <a:off x="5838942" y="1239731"/>
              <a:ext cx="2295259" cy="1353067"/>
            </a:xfrm>
            <a:prstGeom prst="irregularSeal2">
              <a:avLst/>
            </a:prstGeom>
            <a:gradFill flip="none" rotWithShape="1">
              <a:gsLst>
                <a:gs pos="0">
                  <a:srgbClr val="FFFF00">
                    <a:lumMod val="100000"/>
                  </a:srgbClr>
                </a:gs>
                <a:gs pos="100000">
                  <a:srgbClr val="FFFF00"/>
                </a:gs>
              </a:gsLst>
              <a:lin ang="5400000" scaled="0"/>
              <a:tileRect r="-100000" b="-10000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0" tIns="45711" rIns="91420" bIns="45711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800" b="1" dirty="0">
                  <a:ea typeface="宋体" panose="02010600030101010101" pitchFamily="2" charset="-122"/>
                </a:rPr>
                <a:t>free</a:t>
              </a:r>
              <a:endParaRPr lang="zh-CN" altLang="en-US" sz="2800" b="1" dirty="0"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61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C</a:t>
            </a:r>
            <a:r>
              <a:rPr lang="en-US" dirty="0" smtClean="0"/>
              <a:t>ollaborators</a:t>
            </a:r>
            <a:r>
              <a:rPr lang="zh-CN" altLang="en-US" dirty="0" smtClean="0"/>
              <a:t> </a:t>
            </a:r>
            <a:r>
              <a:rPr lang="en-US" altLang="zh-CN" dirty="0" smtClean="0"/>
              <a:t>(partial</a:t>
            </a:r>
            <a:r>
              <a:rPr lang="zh-CN" altLang="en-US" dirty="0" smtClean="0"/>
              <a:t> </a:t>
            </a:r>
            <a:r>
              <a:rPr lang="en-US" altLang="zh-CN" dirty="0" smtClean="0"/>
              <a:t>list)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1" name="Picture 40" descr="http://mftp.mmcheng.net/Photos/tor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386" y="1455178"/>
            <a:ext cx="1332470" cy="1776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http://mftp.mmcheng.net/Photos/Nilo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104" y="1455178"/>
            <a:ext cx="1348033" cy="1797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7762" y="1455178"/>
            <a:ext cx="1421407" cy="179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44" descr="http://pages.ucsd.edu/~ztu/ztu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794" y="1455178"/>
            <a:ext cx="1463373" cy="1776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sydney.edu.au/engineering/it/~cgi14/program/SMH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4045" y="1455178"/>
            <a:ext cx="1348093" cy="179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mftp.mmcheng.net/Photos/Carste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78" y="3773065"/>
            <a:ext cx="1330983" cy="177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7521" y="3774486"/>
            <a:ext cx="1331887" cy="1773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" name="AutoShape 8" descr="Image result for shuai zheng"/>
          <p:cNvSpPr>
            <a:spLocks noChangeAspect="1" noChangeArrowheads="1"/>
          </p:cNvSpPr>
          <p:nvPr/>
        </p:nvSpPr>
        <p:spPr bwMode="auto">
          <a:xfrm>
            <a:off x="6466220" y="7104538"/>
            <a:ext cx="70759" cy="7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9226" name="Picture 10" descr="http://kylezheng.org/wp-content/uploads/2012/02/shuai_zheng_london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37761" y="3773065"/>
            <a:ext cx="1421407" cy="177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://www.icme2015.ieee-icme.org/images/tutorials/Wen-YanLin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"/>
          <a:stretch/>
        </p:blipFill>
        <p:spPr bwMode="auto">
          <a:xfrm>
            <a:off x="2212386" y="3773064"/>
            <a:ext cx="1326168" cy="177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s://media.licdn.com/mpr/mpr/shrinknp_200_200/p/5/000/1d9/265/218158c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23794" y="3773064"/>
            <a:ext cx="1462531" cy="177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94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-15695"/>
            <a:ext cx="9162176" cy="6910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 </a:t>
            </a:r>
            <a:endParaRPr lang="zh-CN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425" y="-12666"/>
            <a:ext cx="6907574" cy="690757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20" y="4142209"/>
            <a:ext cx="2034434" cy="1232867"/>
          </a:xfrm>
          <a:prstGeom prst="rect">
            <a:avLst/>
          </a:prstGeom>
        </p:spPr>
      </p:pic>
      <p:pic>
        <p:nvPicPr>
          <p:cNvPr id="6" name="Picture 83" descr="C:\Users\KylinCheng\Desktop\捕获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6" y="1332336"/>
            <a:ext cx="1316300" cy="147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爆炸形 2 129"/>
          <p:cNvSpPr/>
          <p:nvPr/>
        </p:nvSpPr>
        <p:spPr>
          <a:xfrm>
            <a:off x="-1" y="2663721"/>
            <a:ext cx="2696901" cy="1630487"/>
          </a:xfrm>
          <a:prstGeom prst="irregularSeal2">
            <a:avLst/>
          </a:prstGeom>
          <a:gradFill flip="none" rotWithShape="1">
            <a:gsLst>
              <a:gs pos="0">
                <a:srgbClr val="FFFF00">
                  <a:lumMod val="100000"/>
                </a:srgbClr>
              </a:gs>
              <a:gs pos="100000">
                <a:srgbClr val="FFFF00"/>
              </a:gs>
            </a:gsLst>
            <a:lin ang="5400000" scaled="0"/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zh-CN" sz="4000" b="1" dirty="0">
                <a:ea typeface="宋体" panose="02010600030101010101" pitchFamily="2" charset="-122"/>
              </a:rPr>
              <a:t>free</a:t>
            </a:r>
            <a:endParaRPr lang="zh-CN" altLang="en-US" sz="4000" b="1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965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圆角矩形 7"/>
          <p:cNvSpPr/>
          <p:nvPr/>
        </p:nvSpPr>
        <p:spPr>
          <a:xfrm>
            <a:off x="366164" y="5754532"/>
            <a:ext cx="8446142" cy="5430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3"/>
              </a:rPr>
              <a:t>Global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  <a:hlinkClick r:id="rId3"/>
              </a:rPr>
              <a:t>Contrast based Salient Region Detection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IEEE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TPAMI, 2015,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MM Cheng, et.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al. (</a:t>
            </a:r>
            <a:r>
              <a:rPr lang="en-US" altLang="zh-CN" sz="16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CVPR </a:t>
            </a:r>
            <a:r>
              <a:rPr lang="en-US" altLang="zh-CN" sz="1600" b="1" dirty="0">
                <a:solidFill>
                  <a:schemeClr val="tx1"/>
                </a:solidFill>
                <a:latin typeface="Calibri Light" panose="020F0302020204030204" pitchFamily="34" charset="0"/>
              </a:rPr>
              <a:t>2011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902" y="1301002"/>
            <a:ext cx="6580666" cy="378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8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4088" y="1667455"/>
            <a:ext cx="873996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Thanks</a:t>
            </a:r>
            <a:endParaRPr lang="en-US" altLang="zh-CN" sz="115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zh-CN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Q&amp;A</a:t>
            </a:r>
            <a:endParaRPr 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488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8258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VALSE &amp; VALSE Webinar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4294967295"/>
          </p:nvPr>
        </p:nvSpPr>
        <p:spPr>
          <a:xfrm>
            <a:off x="344129" y="796413"/>
            <a:ext cx="8377084" cy="574203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altLang="zh-CN" dirty="0" smtClean="0"/>
              <a:t>VALSE: </a:t>
            </a:r>
            <a:r>
              <a:rPr lang="en-US" altLang="zh-CN" b="1" dirty="0" smtClean="0">
                <a:solidFill>
                  <a:srgbClr val="0000FF"/>
                </a:solidFill>
              </a:rPr>
              <a:t>V</a:t>
            </a:r>
            <a:r>
              <a:rPr lang="en-US" altLang="zh-CN" dirty="0" smtClean="0"/>
              <a:t>ision </a:t>
            </a:r>
            <a:r>
              <a:rPr lang="en-US" altLang="zh-CN" b="1" dirty="0" smtClean="0">
                <a:solidFill>
                  <a:srgbClr val="0000FF"/>
                </a:solidFill>
              </a:rPr>
              <a:t>A</a:t>
            </a:r>
            <a:r>
              <a:rPr lang="en-US" altLang="zh-CN" dirty="0" smtClean="0"/>
              <a:t>nd </a:t>
            </a:r>
            <a:r>
              <a:rPr lang="en-US" altLang="zh-CN" b="1" dirty="0" smtClean="0">
                <a:solidFill>
                  <a:srgbClr val="0000FF"/>
                </a:solidFill>
              </a:rPr>
              <a:t>L</a:t>
            </a:r>
            <a:r>
              <a:rPr lang="en-US" altLang="zh-CN" dirty="0" smtClean="0"/>
              <a:t>earning </a:t>
            </a:r>
            <a:r>
              <a:rPr lang="en-US" altLang="zh-CN" b="1" dirty="0" err="1" smtClean="0">
                <a:solidFill>
                  <a:srgbClr val="0000FF"/>
                </a:solidFill>
              </a:rPr>
              <a:t>SE</a:t>
            </a:r>
            <a:r>
              <a:rPr lang="en-US" altLang="zh-CN" dirty="0" err="1" smtClean="0"/>
              <a:t>minar</a:t>
            </a:r>
            <a:endParaRPr lang="en-US" altLang="zh-CN" dirty="0" smtClean="0"/>
          </a:p>
          <a:p>
            <a:r>
              <a:rPr lang="en-US" altLang="zh-CN" dirty="0"/>
              <a:t>VALSE </a:t>
            </a:r>
            <a:r>
              <a:rPr lang="en-US" altLang="zh-CN" dirty="0" smtClean="0"/>
              <a:t>Annual </a:t>
            </a:r>
            <a:r>
              <a:rPr lang="en-US" altLang="zh-CN" dirty="0"/>
              <a:t>Conference</a:t>
            </a:r>
            <a:endParaRPr lang="en-US" altLang="zh-CN" dirty="0" smtClean="0"/>
          </a:p>
          <a:p>
            <a:pPr lvl="1"/>
            <a:r>
              <a:rPr lang="en-US" altLang="zh-CN" b="1" dirty="0" smtClean="0">
                <a:solidFill>
                  <a:srgbClr val="0000FF"/>
                </a:solidFill>
              </a:rPr>
              <a:t>No submission, no registration fee</a:t>
            </a:r>
            <a:r>
              <a:rPr lang="en-US" altLang="zh-CN" dirty="0" smtClean="0"/>
              <a:t>, end of April</a:t>
            </a:r>
          </a:p>
          <a:p>
            <a:pPr lvl="1"/>
            <a:r>
              <a:rPr lang="en-US" altLang="zh-CN" dirty="0" smtClean="0"/>
              <a:t>Expected 1000 attendees this year.</a:t>
            </a:r>
          </a:p>
          <a:p>
            <a:pPr lvl="1"/>
            <a:r>
              <a:rPr lang="en-US" altLang="zh-CN" dirty="0" smtClean="0"/>
              <a:t>Invited talks &amp; poster of published CVPR, ICCV, PAMI papers</a:t>
            </a:r>
          </a:p>
          <a:p>
            <a:pPr lvl="1"/>
            <a:r>
              <a:rPr lang="en-US" altLang="zh-CN" dirty="0" smtClean="0"/>
              <a:t>Tutorial, Panel </a:t>
            </a:r>
            <a:r>
              <a:rPr lang="is-IS" altLang="zh-CN" dirty="0" smtClean="0"/>
              <a:t>…</a:t>
            </a:r>
            <a:endParaRPr lang="en-US" altLang="zh-CN" dirty="0" smtClean="0"/>
          </a:p>
          <a:p>
            <a:r>
              <a:rPr lang="en-US" altLang="zh-CN" dirty="0" smtClean="0"/>
              <a:t>VALSE QQ group (about </a:t>
            </a:r>
            <a:r>
              <a:rPr lang="en-US" altLang="zh-CN" b="1" dirty="0" smtClean="0">
                <a:solidFill>
                  <a:srgbClr val="0000FF"/>
                </a:solidFill>
              </a:rPr>
              <a:t>6000</a:t>
            </a:r>
            <a:r>
              <a:rPr lang="en-US" altLang="zh-CN" dirty="0" smtClean="0">
                <a:solidFill>
                  <a:srgbClr val="0000FF"/>
                </a:solidFill>
              </a:rPr>
              <a:t>+</a:t>
            </a:r>
            <a:r>
              <a:rPr lang="en-US" altLang="zh-CN" dirty="0" smtClean="0"/>
              <a:t> faculties and research students)</a:t>
            </a:r>
          </a:p>
          <a:p>
            <a:pPr lvl="1"/>
            <a:r>
              <a:rPr lang="en-US" altLang="zh-CN" dirty="0" smtClean="0"/>
              <a:t>Interested? Group NO. 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480822477</a:t>
            </a:r>
            <a:endParaRPr lang="en-US" altLang="zh-CN" sz="2800" dirty="0" smtClean="0"/>
          </a:p>
          <a:p>
            <a:r>
              <a:rPr lang="en-US" altLang="zh-CN" dirty="0" smtClean="0"/>
              <a:t>VALSE weakly Webinar (online)</a:t>
            </a:r>
          </a:p>
          <a:p>
            <a:pPr lvl="1"/>
            <a:r>
              <a:rPr lang="en-US" altLang="zh-CN" b="1" dirty="0" smtClean="0">
                <a:solidFill>
                  <a:srgbClr val="0000FF"/>
                </a:solidFill>
              </a:rPr>
              <a:t>Wednesday</a:t>
            </a:r>
            <a:r>
              <a:rPr lang="en-US" altLang="zh-CN" dirty="0" smtClean="0"/>
              <a:t>, </a:t>
            </a:r>
          </a:p>
          <a:p>
            <a:pPr lvl="1"/>
            <a:r>
              <a:rPr lang="en-US" altLang="zh-CN" dirty="0" smtClean="0"/>
              <a:t>Any where there is internet</a:t>
            </a:r>
          </a:p>
          <a:p>
            <a:pPr lvl="1"/>
            <a:r>
              <a:rPr lang="en-US" dirty="0" smtClean="0"/>
              <a:t>Attendees NO.: 600+</a:t>
            </a:r>
          </a:p>
          <a:p>
            <a:r>
              <a:rPr lang="en-US" altLang="zh-CN" sz="3200" dirty="0" smtClean="0"/>
              <a:t>More information: </a:t>
            </a:r>
            <a:r>
              <a:rPr lang="en-US" altLang="zh-CN" sz="3200" dirty="0" smtClean="0">
                <a:solidFill>
                  <a:srgbClr val="0000FF"/>
                </a:solidFill>
                <a:hlinkClick r:id="rId2"/>
              </a:rPr>
              <a:t>http://valser.org</a:t>
            </a:r>
            <a:r>
              <a:rPr lang="en-US" altLang="zh-CN" sz="3200" dirty="0" smtClean="0">
                <a:solidFill>
                  <a:srgbClr val="0000FF"/>
                </a:solidFill>
              </a:rPr>
              <a:t>  </a:t>
            </a:r>
          </a:p>
          <a:p>
            <a:endParaRPr lang="en-US" altLang="zh-CN" sz="1800" dirty="0" smtClean="0"/>
          </a:p>
          <a:p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7155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68594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VALSE</a:t>
            </a:r>
            <a:r>
              <a:rPr lang="zh-CN" altLang="en-US" dirty="0" smtClean="0"/>
              <a:t>主要组织者和参与者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4294967295"/>
          </p:nvPr>
        </p:nvSpPr>
        <p:spPr>
          <a:xfrm>
            <a:off x="88492" y="796413"/>
            <a:ext cx="8967018" cy="5692877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zh-CN" sz="3800" dirty="0" smtClean="0"/>
              <a:t>VALSE</a:t>
            </a:r>
            <a:r>
              <a:rPr lang="zh-CN" altLang="en-US" sz="3800" dirty="0" smtClean="0"/>
              <a:t>主要组织者</a:t>
            </a:r>
            <a:endParaRPr lang="en-US" altLang="zh-CN" sz="3800" dirty="0" smtClean="0"/>
          </a:p>
          <a:p>
            <a:pPr lvl="1">
              <a:lnSpc>
                <a:spcPct val="120000"/>
              </a:lnSpc>
            </a:pPr>
            <a:r>
              <a:rPr lang="zh-CN" altLang="en-US" sz="3300" dirty="0" smtClean="0"/>
              <a:t>联合发起人</a:t>
            </a:r>
            <a:endParaRPr lang="en-US" altLang="zh-CN" sz="3300" dirty="0" smtClean="0"/>
          </a:p>
          <a:p>
            <a:pPr lvl="2">
              <a:lnSpc>
                <a:spcPct val="120000"/>
              </a:lnSpc>
            </a:pPr>
            <a:r>
              <a:rPr lang="zh-CN" altLang="en-US" sz="3300" dirty="0" smtClean="0"/>
              <a:t>山世光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潘纲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刘青山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颜水成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李学龙</a:t>
            </a:r>
            <a:endParaRPr lang="en-US" altLang="zh-CN" sz="3300" dirty="0" smtClean="0"/>
          </a:p>
          <a:p>
            <a:pPr lvl="1">
              <a:lnSpc>
                <a:spcPct val="120000"/>
              </a:lnSpc>
            </a:pPr>
            <a:r>
              <a:rPr lang="zh-CN" altLang="en-US" sz="3300" dirty="0" smtClean="0"/>
              <a:t>指导委员会（拼音序）</a:t>
            </a:r>
            <a:endParaRPr lang="en-US" altLang="zh-CN" sz="3300" dirty="0" smtClean="0"/>
          </a:p>
          <a:p>
            <a:pPr lvl="2">
              <a:lnSpc>
                <a:spcPct val="120000"/>
              </a:lnSpc>
            </a:pPr>
            <a:r>
              <a:rPr lang="zh-CN" altLang="en-US" sz="3300" dirty="0" smtClean="0"/>
              <a:t>白翔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高新波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何晓飞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黄华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李学龙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刘青山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马毅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潘纲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山世光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徐东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颜水成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杨健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余凯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周昆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周志华</a:t>
            </a:r>
            <a:endParaRPr lang="en-US" altLang="zh-CN" sz="3300" dirty="0" smtClean="0"/>
          </a:p>
          <a:p>
            <a:pPr>
              <a:lnSpc>
                <a:spcPct val="120000"/>
              </a:lnSpc>
            </a:pPr>
            <a:r>
              <a:rPr lang="en-US" altLang="zh-CN" sz="3800" dirty="0" smtClean="0"/>
              <a:t>VALSE</a:t>
            </a:r>
            <a:r>
              <a:rPr lang="zh-CN" altLang="en-US" sz="3800" dirty="0"/>
              <a:t> </a:t>
            </a:r>
            <a:r>
              <a:rPr lang="en-US" altLang="zh-CN" sz="3800" dirty="0" smtClean="0"/>
              <a:t>Online</a:t>
            </a:r>
            <a:r>
              <a:rPr lang="zh-CN" altLang="en-US" sz="3800" dirty="0" smtClean="0"/>
              <a:t>主要组织者</a:t>
            </a:r>
            <a:endParaRPr lang="en-US" altLang="zh-CN" sz="3800" dirty="0" smtClean="0"/>
          </a:p>
          <a:p>
            <a:pPr lvl="1">
              <a:lnSpc>
                <a:spcPct val="120000"/>
              </a:lnSpc>
            </a:pPr>
            <a:r>
              <a:rPr lang="zh-CN" altLang="en-US" sz="3300" dirty="0" smtClean="0"/>
              <a:t>主要发起人</a:t>
            </a:r>
            <a:endParaRPr lang="en-US" altLang="zh-CN" sz="3300" dirty="0" smtClean="0"/>
          </a:p>
          <a:p>
            <a:pPr lvl="2">
              <a:lnSpc>
                <a:spcPct val="120000"/>
              </a:lnSpc>
            </a:pPr>
            <a:r>
              <a:rPr lang="zh-CN" altLang="en-US" sz="3300" dirty="0" smtClean="0"/>
              <a:t>山世光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白翔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程</a:t>
            </a:r>
            <a:r>
              <a:rPr lang="zh-CN" altLang="en-US" sz="3300" dirty="0"/>
              <a:t>明</a:t>
            </a:r>
            <a:r>
              <a:rPr lang="zh-CN" altLang="en-US" sz="3300" dirty="0" smtClean="0"/>
              <a:t>明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孟德宇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彭玺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禹之鼎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贾伟</a:t>
            </a:r>
            <a:endParaRPr lang="en-US" altLang="zh-CN" sz="3300" dirty="0" smtClean="0"/>
          </a:p>
          <a:p>
            <a:pPr lvl="1">
              <a:lnSpc>
                <a:spcPct val="120000"/>
              </a:lnSpc>
            </a:pPr>
            <a:r>
              <a:rPr lang="zh-CN" altLang="en-US" sz="3300" dirty="0" smtClean="0"/>
              <a:t>首届</a:t>
            </a:r>
            <a:r>
              <a:rPr lang="en-US" altLang="zh-CN" sz="3300" dirty="0" smtClean="0"/>
              <a:t>VALSE</a:t>
            </a:r>
            <a:r>
              <a:rPr lang="zh-CN" altLang="en-US" sz="3300" dirty="0"/>
              <a:t> </a:t>
            </a:r>
            <a:r>
              <a:rPr lang="en-US" altLang="zh-CN" sz="3300" dirty="0" smtClean="0"/>
              <a:t>Online</a:t>
            </a:r>
            <a:r>
              <a:rPr lang="zh-CN" altLang="en-US" sz="3300" dirty="0" smtClean="0"/>
              <a:t>理事会（拼音序）</a:t>
            </a:r>
            <a:endParaRPr lang="en-US" altLang="zh-CN" sz="3300" dirty="0" smtClean="0"/>
          </a:p>
          <a:p>
            <a:pPr lvl="2">
              <a:lnSpc>
                <a:spcPct val="120000"/>
              </a:lnSpc>
            </a:pPr>
            <a:r>
              <a:rPr lang="zh-CN" altLang="en-US" sz="3300" dirty="0" smtClean="0"/>
              <a:t>白翔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程明明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邓成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董乐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董伟生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纪荣嵘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贾伟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林倞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鲁继文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孟德宇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彭玺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山</a:t>
            </a:r>
            <a:r>
              <a:rPr lang="zh-CN" altLang="en-US" sz="3300" dirty="0"/>
              <a:t>世</a:t>
            </a:r>
            <a:r>
              <a:rPr lang="zh-CN" altLang="en-US" sz="3300" dirty="0" smtClean="0"/>
              <a:t>光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王乃岩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王瑞平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禹之鼎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章国锋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张利军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张兆翔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郑海永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郑伟诗</a:t>
            </a:r>
            <a:r>
              <a:rPr lang="en-US" altLang="zh-CN" sz="3300" dirty="0" smtClean="0"/>
              <a:t>, </a:t>
            </a:r>
            <a:r>
              <a:rPr lang="zh-CN" altLang="en-US" sz="3300" dirty="0" smtClean="0"/>
              <a:t>左</a:t>
            </a:r>
            <a:r>
              <a:rPr lang="zh-CN" altLang="en-US" sz="3300" dirty="0"/>
              <a:t>旺孟</a:t>
            </a:r>
          </a:p>
          <a:p>
            <a:pPr lvl="2"/>
            <a:endParaRPr lang="en-US" altLang="zh-CN" sz="2000" dirty="0" smtClean="0"/>
          </a:p>
          <a:p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287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Related works: saliency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39702"/>
            <a:ext cx="8516471" cy="5337261"/>
          </a:xfrm>
        </p:spPr>
        <p:txBody>
          <a:bodyPr/>
          <a:lstStyle/>
          <a:p>
            <a:r>
              <a:rPr lang="en-US" dirty="0" smtClean="0"/>
              <a:t>Fixation prediction</a:t>
            </a:r>
          </a:p>
          <a:p>
            <a:pPr lvl="1"/>
            <a:r>
              <a:rPr lang="en-US" dirty="0" smtClean="0"/>
              <a:t>Predicting saliency points of human eye movement</a:t>
            </a:r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215615" y="1716077"/>
            <a:ext cx="6658984" cy="2718037"/>
            <a:chOff x="1228725" y="2593421"/>
            <a:chExt cx="1976290" cy="7309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725" y="2593421"/>
              <a:ext cx="975360" cy="73097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0388" y="2593421"/>
              <a:ext cx="974627" cy="730970"/>
            </a:xfrm>
            <a:prstGeom prst="rect">
              <a:avLst/>
            </a:prstGeom>
          </p:spPr>
        </p:pic>
      </p:grpSp>
      <p:sp>
        <p:nvSpPr>
          <p:cNvPr id="10" name="圆角矩形 7"/>
          <p:cNvSpPr/>
          <p:nvPr/>
        </p:nvSpPr>
        <p:spPr>
          <a:xfrm>
            <a:off x="222227" y="4604686"/>
            <a:ext cx="8736856" cy="1742849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5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A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model of saliency-based visual attention for rapid scene analysis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PAMI 1998,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Itti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5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7"/>
              </a:rPr>
              <a:t>Saliency detection: A spectral residual approach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CVPR 2007,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Hou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5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8"/>
              </a:rPr>
              <a:t>Graph-based visual saliency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NIPS,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Harel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5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9" invalidUrl="http://www.macs.hw.ac.uk/~xd25/Perception based Evaluation/TIP/Quantitative Analysis of Human-Model Agreement in Visual Saliency Modeling-- A Comparative Study.pdf"/>
              </a:rPr>
              <a:t>Quantitative analysis of human-model agreement in visual saliency modeling: A comparative study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IEEE TIP 2012,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Borji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5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10"/>
              </a:rPr>
              <a:t>A benchmark of computational models of saliency to predict human fixations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TR 2012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.</a:t>
            </a:r>
            <a:endParaRPr lang="en-US" altLang="zh-CN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49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Related works: saliency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Salient object detection</a:t>
            </a:r>
          </a:p>
          <a:p>
            <a:pPr lvl="1"/>
            <a:r>
              <a:rPr lang="en-US" dirty="0"/>
              <a:t>Detect the most attention-grabbing object in the scene</a:t>
            </a:r>
          </a:p>
          <a:p>
            <a:endParaRPr lang="en-US" dirty="0"/>
          </a:p>
        </p:txBody>
      </p:sp>
      <p:sp>
        <p:nvSpPr>
          <p:cNvPr id="5" name="圆角矩形 7"/>
          <p:cNvSpPr/>
          <p:nvPr/>
        </p:nvSpPr>
        <p:spPr>
          <a:xfrm>
            <a:off x="775855" y="5029200"/>
            <a:ext cx="7342909" cy="1318335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3"/>
              </a:rPr>
              <a:t>Learning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3"/>
              </a:rPr>
              <a:t>to detect a salient object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CVPR 2007, Liu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Frequency-tuned salient region detection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CVPR 2009,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Achanta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Global contrast based salient region detection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CVPR 2011, Cheng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Salient object detection: a benchmark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Ali et. al.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963" y="1731135"/>
            <a:ext cx="6766214" cy="31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3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Related works: </a:t>
            </a:r>
            <a:r>
              <a:rPr lang="en-US" dirty="0"/>
              <a:t>saliency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altLang="zh-CN" dirty="0"/>
              <a:t>Observations</a:t>
            </a:r>
          </a:p>
          <a:p>
            <a:pPr lvl="1"/>
            <a:r>
              <a:rPr lang="en-US" altLang="zh-CN" dirty="0"/>
              <a:t>In order to uniformly highlight entire object regions, global contrast based method is preferred over local contrast based methods. </a:t>
            </a:r>
          </a:p>
          <a:p>
            <a:pPr lvl="1"/>
            <a:r>
              <a:rPr lang="en-US" altLang="zh-CN" dirty="0"/>
              <a:t>Contrast to near by regions contributes more than far away regions.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45" y="1444587"/>
            <a:ext cx="8426761" cy="418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04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22222E-6 L -0.00226 -0.19236 " pathEditMode="relative" rAng="0" ptsTypes="AA">
                                      <p:cBhvr>
                                        <p:cTn id="6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963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Core idea: region contrast </a:t>
            </a:r>
            <a:r>
              <a:rPr lang="en-US" dirty="0"/>
              <a:t>(RC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圆角矩形标注 131"/>
          <p:cNvSpPr/>
          <p:nvPr/>
        </p:nvSpPr>
        <p:spPr>
          <a:xfrm>
            <a:off x="5027256" y="4067432"/>
            <a:ext cx="2493992" cy="386817"/>
          </a:xfrm>
          <a:prstGeom prst="wedgeRoundRectCallout">
            <a:avLst>
              <a:gd name="adj1" fmla="val -12876"/>
              <a:gd name="adj2" fmla="val 103852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lvl="1" indent="0" algn="ctr">
              <a:spcBef>
                <a:spcPts val="1200"/>
              </a:spcBef>
              <a:defRPr/>
            </a:pPr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  <a:cs typeface="Arial" charset="0"/>
              </a:rPr>
              <a:t>Region size</a:t>
            </a:r>
          </a:p>
        </p:txBody>
      </p:sp>
      <p:pic>
        <p:nvPicPr>
          <p:cNvPr id="9" name="Picture 21" descr="E:\Synchronize\Research Projects\2010 Saliency\Paper\figures\region_contrast\NRC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203" y="1229316"/>
            <a:ext cx="1498502" cy="199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 descr="E:\Synchronize\Research Projects\2010 Saliency\Paper\figures\region_contrast\segmentation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219" y="1229316"/>
            <a:ext cx="1498501" cy="199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3" descr="E:\Synchronize\Research Projects\2010 Saliency\Paper\figures\region_contrast\RC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187" y="1225624"/>
            <a:ext cx="1488061" cy="198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643572" y="3198110"/>
                <a:ext cx="5877676" cy="400091"/>
              </a:xfrm>
              <a:prstGeom prst="rect">
                <a:avLst/>
              </a:prstGeom>
              <a:noFill/>
            </p:spPr>
            <p:txBody>
              <a:bodyPr wrap="square" lIns="0" tIns="45711" rIns="0" bIns="45711" rtlCol="0">
                <a:spAutoFit/>
              </a:bodyPr>
              <a:lstStyle/>
              <a:p>
                <a:pPr marL="0" lvl="1" indent="0">
                  <a:spcBef>
                    <a:spcPts val="1200"/>
                  </a:spcBef>
                  <a:defRPr/>
                </a:pPr>
                <a:r>
                  <a:rPr lang="en-US" altLang="zh-CN" sz="2000" dirty="0" smtClean="0">
                    <a:solidFill>
                      <a:srgbClr val="000000"/>
                    </a:solidFill>
                    <a:cs typeface="Arial" charset="0"/>
                  </a:rPr>
                  <a:t>Image           Segmentation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zh-CN" altLang="en-US" sz="2000" i="1" smtClean="0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2</m:t>
                        </m:r>
                      </m:sup>
                    </m:sSubSup>
                    <m:r>
                      <a:rPr lang="en-US" altLang="zh-CN" sz="2000" b="0" i="1" smtClean="0">
                        <a:solidFill>
                          <a:srgbClr val="000000"/>
                        </a:solidFill>
                        <a:latin typeface="Cambria Math"/>
                        <a:cs typeface="Arial" charset="0"/>
                      </a:rPr>
                      <m:t>→</m:t>
                    </m:r>
                    <m:r>
                      <a:rPr lang="en-US" altLang="zh-CN" sz="20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Arial" charset="0"/>
                      </a:rPr>
                      <m:t>∞</m:t>
                    </m:r>
                  </m:oMath>
                </a14:m>
                <a:r>
                  <a:rPr lang="en-US" altLang="zh-CN" sz="2000" dirty="0" smtClean="0">
                    <a:solidFill>
                      <a:srgbClr val="000000"/>
                    </a:solidFill>
                    <a:cs typeface="Arial" charset="0"/>
                  </a:rPr>
                  <a:t>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zh-CN" altLang="en-US" sz="2000" i="1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2</m:t>
                        </m:r>
                      </m:sup>
                    </m:sSubSup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/>
                        <a:cs typeface="Arial" charset="0"/>
                      </a:rPr>
                      <m:t>→</m:t>
                    </m:r>
                    <m:r>
                      <a:rPr lang="en-US" altLang="zh-CN" sz="20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Arial" charset="0"/>
                      </a:rPr>
                      <m:t>0.4</m:t>
                    </m:r>
                  </m:oMath>
                </a14:m>
                <a:r>
                  <a:rPr lang="en-US" altLang="zh-CN" sz="2000" dirty="0" smtClean="0">
                    <a:solidFill>
                      <a:srgbClr val="000000"/>
                    </a:solidFill>
                    <a:cs typeface="Arial" charset="0"/>
                  </a:rPr>
                  <a:t>   </a:t>
                </a:r>
                <a:endParaRPr lang="en-US" altLang="zh-CN" sz="20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572" y="3198110"/>
                <a:ext cx="5877676" cy="400091"/>
              </a:xfrm>
              <a:prstGeom prst="rect">
                <a:avLst/>
              </a:prstGeom>
              <a:blipFill rotWithShape="0">
                <a:blip r:embed="rId5"/>
                <a:stretch>
                  <a:fillRect l="-2697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圆角矩形标注 126"/>
          <p:cNvSpPr/>
          <p:nvPr/>
        </p:nvSpPr>
        <p:spPr>
          <a:xfrm>
            <a:off x="1295101" y="4064010"/>
            <a:ext cx="2732889" cy="390239"/>
          </a:xfrm>
          <a:prstGeom prst="wedgeRoundRectCallout">
            <a:avLst>
              <a:gd name="adj1" fmla="val 33642"/>
              <a:gd name="adj2" fmla="val 121026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lvl="1" indent="0" algn="ctr">
              <a:spcBef>
                <a:spcPts val="1200"/>
              </a:spcBef>
              <a:defRPr/>
            </a:pPr>
            <a:r>
              <a:rPr lang="en-US" altLang="zh-CN" sz="2000" dirty="0">
                <a:solidFill>
                  <a:srgbClr val="0070C0"/>
                </a:solidFill>
                <a:latin typeface="Arial" charset="0"/>
                <a:ea typeface="ＭＳ Ｐゴシック" charset="-128"/>
                <a:cs typeface="Arial" charset="0"/>
              </a:rPr>
              <a:t>Spatial weighting</a:t>
            </a:r>
          </a:p>
        </p:txBody>
      </p:sp>
      <p:pic>
        <p:nvPicPr>
          <p:cNvPr id="14" name="Picture 10" descr="C:\SVNs\Niloy\SaliencyPAMI\Imgs\histogram\inputImg.jpg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101" y="1225328"/>
            <a:ext cx="1540629" cy="197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71351" y="4531448"/>
                <a:ext cx="7445718" cy="854255"/>
              </a:xfrm>
              <a:prstGeom prst="rect">
                <a:avLst/>
              </a:prstGeom>
              <a:noFill/>
            </p:spPr>
            <p:txBody>
              <a:bodyPr wrap="square" lIns="0" tIns="45711" rIns="0" bIns="45711" rtlCol="0">
                <a:spAutoFit/>
              </a:bodyPr>
              <a:lstStyle/>
              <a:p>
                <a:pPr marL="0" lvl="1" indent="0" algn="ctr">
                  <a:spcBef>
                    <a:spcPts val="1200"/>
                  </a:spcBef>
                  <a:defRPr/>
                </a:pPr>
                <a:r>
                  <a:rPr lang="en-US" altLang="zh-CN" sz="2800" dirty="0" smtClean="0">
                    <a:solidFill>
                      <a:srgbClr val="000000"/>
                    </a:solidFill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solidFill>
                          <a:srgbClr val="000000"/>
                        </a:solidFill>
                        <a:latin typeface="Cambria Math"/>
                        <a:cs typeface="Arial" charset="0"/>
                      </a:rPr>
                      <m:t>𝑆</m:t>
                    </m:r>
                    <m:d>
                      <m:dPr>
                        <m:ctrlPr>
                          <a:rPr lang="en-US" altLang="zh-CN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i="1" dirty="0" err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 dirty="0" err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sz="2800" i="1" dirty="0" err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altLang="zh-CN" sz="2800" b="0" i="1" dirty="0" smtClean="0">
                        <a:solidFill>
                          <a:schemeClr val="tx1"/>
                        </a:solidFill>
                        <a:latin typeface="Cambria Math"/>
                        <a:cs typeface="Arial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zh-CN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9"/>
                              </m:rPr>
                              <a:rPr lang="en-US" altLang="zh-CN" sz="2800" b="0" i="1" dirty="0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charset="0"/>
                              </a:rPr>
                              <m:t>𝑟</m:t>
                            </m:r>
                          </m:e>
                          <m:sub>
                            <m:r>
                              <m:rPr>
                                <m:brk m:alnAt="9"/>
                              </m:rPr>
                              <a:rPr lang="en-US" altLang="zh-CN" sz="2800" b="0" i="1" dirty="0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/>
                            <a:cs typeface="Arial" charset="0"/>
                          </a:rPr>
                          <m:t>≠</m:t>
                        </m:r>
                        <m:sSub>
                          <m:sSubPr>
                            <m:ctrlPr>
                              <a:rPr lang="en-US" altLang="zh-CN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dirty="0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sz="2800" b="0" i="1" dirty="0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charset="0"/>
                              </a:rPr>
                              <m:t>𝑖</m:t>
                            </m:r>
                          </m:sub>
                        </m:sSub>
                      </m:sub>
                      <m:sup/>
                      <m:e>
                        <m:func>
                          <m:funcPr>
                            <m:ctrlPr>
                              <a:rPr lang="en-US" altLang="zh-CN" sz="280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sz="2800" dirty="0">
                                <a:solidFill>
                                  <a:srgbClr val="0070C0"/>
                                </a:solidFill>
                                <a:latin typeface="Cambria Math"/>
                                <a:cs typeface="Arial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zh-CN" sz="2800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800" i="1" dirty="0">
                                    <a:solidFill>
                                      <a:srgbClr val="0070C0"/>
                                    </a:solidFill>
                                    <a:latin typeface="Cambria Math"/>
                                    <a:cs typeface="Arial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altLang="zh-CN" sz="2800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zh-CN" sz="2800" i="1" dirty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800" i="1" dirty="0">
                                            <a:solidFill>
                                              <a:srgbClr val="0070C0"/>
                                            </a:solidFill>
                                            <a:latin typeface="Cambria Math"/>
                                            <a:cs typeface="Arial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altLang="zh-CN" sz="2800" i="1" dirty="0">
                                            <a:solidFill>
                                              <a:srgbClr val="0070C0"/>
                                            </a:solidFill>
                                            <a:latin typeface="Cambria Math"/>
                                            <a:cs typeface="Arial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altLang="zh-CN" sz="2800" i="1" dirty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CN" sz="2800" i="1" dirty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800" i="1" dirty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/>
                                                <a:cs typeface="Arial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800" i="1" dirty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/>
                                                <a:cs typeface="Arial" charset="0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  <m:r>
                                          <a:rPr lang="en-US" altLang="zh-CN" sz="2800" i="1" dirty="0">
                                            <a:solidFill>
                                              <a:srgbClr val="0070C0"/>
                                            </a:solidFill>
                                            <a:latin typeface="Cambria Math"/>
                                            <a:cs typeface="Arial" charset="0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CN" sz="2800" i="1" dirty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800" i="1" dirty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/>
                                                <a:cs typeface="Arial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800" i="1" dirty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/>
                                                <a:cs typeface="Arial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US" altLang="zh-CN" sz="2800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zh-CN" altLang="en-US" sz="2800" i="1">
                                            <a:solidFill>
                                              <a:srgbClr val="0070C0"/>
                                            </a:solidFill>
                                            <a:latin typeface="Cambria Math"/>
                                            <a:cs typeface="Arial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altLang="zh-CN" sz="2800" i="1">
                                            <a:solidFill>
                                              <a:srgbClr val="0070C0"/>
                                            </a:solidFill>
                                            <a:latin typeface="Cambria Math"/>
                                            <a:cs typeface="Arial" charset="0"/>
                                          </a:rPr>
                                          <m:t>𝑠</m:t>
                                        </m:r>
                                      </m:sub>
                                      <m:sup>
                                        <m:r>
                                          <a:rPr lang="en-US" altLang="zh-CN" sz="2800" i="1">
                                            <a:solidFill>
                                              <a:srgbClr val="0070C0"/>
                                            </a:solidFill>
                                            <a:latin typeface="Cambria Math"/>
                                            <a:cs typeface="Arial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den>
                                </m:f>
                              </m:e>
                            </m:d>
                          </m:e>
                        </m:func>
                      </m:e>
                    </m:nary>
                    <m:r>
                      <a:rPr lang="zh-CN" altLang="en-US" sz="28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  <a:cs typeface="Arial" charset="0"/>
                      </a:rPr>
                      <m:t>𝜔</m:t>
                    </m:r>
                    <m:d>
                      <m:dPr>
                        <m:ctrlPr>
                          <a:rPr lang="en-US" altLang="zh-CN" sz="2800" b="0" i="1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b="0" i="1" dirty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dirty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/>
                                <a:cs typeface="Arial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sz="2800" b="0" i="1" dirty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/>
                                <a:cs typeface="Arial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Arial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Arial" charset="0"/>
                          </a:rPr>
                          <m:t>𝑟</m:t>
                        </m:r>
                      </m:sub>
                    </m:sSub>
                    <m:r>
                      <a:rPr lang="en-US" altLang="zh-CN" sz="2800" b="0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  <a:cs typeface="Arial" charset="0"/>
                      </a:rPr>
                      <m:t>(</m:t>
                    </m:r>
                    <m:sSub>
                      <m:sSubPr>
                        <m:ctrlP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Arial" charset="0"/>
                          </a:rPr>
                          <m:t>𝑟</m:t>
                        </m:r>
                      </m:e>
                      <m:sub>
                        <m: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Arial" charset="0"/>
                          </a:rPr>
                          <m:t>𝑘</m:t>
                        </m:r>
                      </m:sub>
                    </m:sSub>
                    <m:r>
                      <a:rPr lang="en-US" altLang="zh-CN" sz="2800" b="0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  <a:cs typeface="Arial" charset="0"/>
                      </a:rPr>
                      <m:t>,</m:t>
                    </m:r>
                    <m:sSub>
                      <m:sSubPr>
                        <m:ctrlP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Arial" charset="0"/>
                          </a:rPr>
                          <m:t>𝑟</m:t>
                        </m:r>
                      </m:e>
                      <m:sub>
                        <m: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Arial" charset="0"/>
                          </a:rPr>
                          <m:t>𝑖</m:t>
                        </m:r>
                      </m:sub>
                    </m:sSub>
                    <m:r>
                      <a:rPr lang="en-US" altLang="zh-CN" sz="2800" b="0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  <a:cs typeface="Arial" charset="0"/>
                      </a:rPr>
                      <m:t>)</m:t>
                    </m:r>
                  </m:oMath>
                </a14:m>
                <a:r>
                  <a:rPr lang="en-US" altLang="zh-CN" sz="2800" dirty="0" smtClean="0">
                    <a:solidFill>
                      <a:schemeClr val="accent6">
                        <a:lumMod val="75000"/>
                      </a:schemeClr>
                    </a:solidFill>
                    <a:cs typeface="Arial" charset="0"/>
                  </a:rPr>
                  <a:t> </a:t>
                </a:r>
                <a:endParaRPr lang="en-US" altLang="zh-CN" sz="2800" dirty="0">
                  <a:solidFill>
                    <a:schemeClr val="tx1"/>
                  </a:solidFill>
                  <a:cs typeface="Arial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351" y="4531448"/>
                <a:ext cx="7445718" cy="85425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圆角矩形标注 138"/>
          <p:cNvSpPr/>
          <p:nvPr/>
        </p:nvSpPr>
        <p:spPr>
          <a:xfrm>
            <a:off x="1295100" y="5566751"/>
            <a:ext cx="6226147" cy="385073"/>
          </a:xfrm>
          <a:prstGeom prst="wedgeRoundRectCallout">
            <a:avLst>
              <a:gd name="adj1" fmla="val 37113"/>
              <a:gd name="adj2" fmla="val -157750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lvl="1" indent="0" algn="ctr">
              <a:spcBef>
                <a:spcPts val="1200"/>
              </a:spcBef>
              <a:defRPr/>
            </a:pPr>
            <a:r>
              <a:rPr lang="en-US" altLang="zh-CN" sz="20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Region contrast by sparse histogram comparison.</a:t>
            </a:r>
            <a:endParaRPr lang="en-US" altLang="zh-CN" sz="2000" dirty="0">
              <a:solidFill>
                <a:schemeClr val="accent6">
                  <a:lumMod val="75000"/>
                </a:schemeClr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63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6368</TotalTime>
  <Words>2302</Words>
  <Application>Microsoft Office PowerPoint</Application>
  <PresentationFormat>全屏显示(4:3)</PresentationFormat>
  <Paragraphs>312</Paragraphs>
  <Slides>52</Slides>
  <Notes>10</Notes>
  <HiddenSlides>2</HiddenSlides>
  <MMClips>1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64" baseType="lpstr">
      <vt:lpstr>ＭＳ Ｐゴシック</vt:lpstr>
      <vt:lpstr>华文楷体</vt:lpstr>
      <vt:lpstr>SimSun</vt:lpstr>
      <vt:lpstr>SimSun</vt:lpstr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Visio</vt:lpstr>
      <vt:lpstr>Perceiving and Interacting with Images</vt:lpstr>
      <vt:lpstr>Images change the way we live</vt:lpstr>
      <vt:lpstr>Motivation</vt:lpstr>
      <vt:lpstr>Motivation: Generic object detection</vt:lpstr>
      <vt:lpstr> </vt:lpstr>
      <vt:lpstr>Related works: saliency detection</vt:lpstr>
      <vt:lpstr>Related works: saliency detection</vt:lpstr>
      <vt:lpstr>Related works: saliency detection</vt:lpstr>
      <vt:lpstr>Core idea: region contrast (RC)</vt:lpstr>
      <vt:lpstr>Experimental results</vt:lpstr>
      <vt:lpstr>SaliencyCut</vt:lpstr>
      <vt:lpstr>Experimental results</vt:lpstr>
      <vt:lpstr>Applications</vt:lpstr>
      <vt:lpstr>Applications</vt:lpstr>
      <vt:lpstr>Applications</vt:lpstr>
      <vt:lpstr>Applications</vt:lpstr>
      <vt:lpstr>Applications</vt:lpstr>
      <vt:lpstr>Applications</vt:lpstr>
      <vt:lpstr>Applications</vt:lpstr>
      <vt:lpstr>Applications</vt:lpstr>
      <vt:lpstr>Additional resources</vt:lpstr>
      <vt:lpstr> </vt:lpstr>
      <vt:lpstr>Motivation: What is an object?</vt:lpstr>
      <vt:lpstr>PASCAL VOC detection history</vt:lpstr>
      <vt:lpstr>Motivation: What is an object?</vt:lpstr>
      <vt:lpstr>Related works: saliency detection</vt:lpstr>
      <vt:lpstr>Methodology: observation</vt:lpstr>
      <vt:lpstr>Methodology: observation</vt:lpstr>
      <vt:lpstr>Methodology</vt:lpstr>
      <vt:lpstr>Methodology</vt:lpstr>
      <vt:lpstr>Methodology</vt:lpstr>
      <vt:lpstr>Methodology</vt:lpstr>
      <vt:lpstr>Experimental results</vt:lpstr>
      <vt:lpstr>Experimental results</vt:lpstr>
      <vt:lpstr>Experimental results</vt:lpstr>
      <vt:lpstr>Conclusion and Future Work</vt:lpstr>
      <vt:lpstr> </vt:lpstr>
      <vt:lpstr> Motivations</vt:lpstr>
      <vt:lpstr>Verbal guided image parsing</vt:lpstr>
      <vt:lpstr>Multi-Label Factorial CRF</vt:lpstr>
      <vt:lpstr>Joint inference</vt:lpstr>
      <vt:lpstr>Verbal guided image parsing</vt:lpstr>
      <vt:lpstr>SemanticPaint</vt:lpstr>
      <vt:lpstr>Motivation</vt:lpstr>
      <vt:lpstr>SemanticPaint</vt:lpstr>
      <vt:lpstr>SemanticPaint: Demo</vt:lpstr>
      <vt:lpstr>SemanticPaint</vt:lpstr>
      <vt:lpstr>Collaborators (partial list)</vt:lpstr>
      <vt:lpstr> </vt:lpstr>
      <vt:lpstr> </vt:lpstr>
      <vt:lpstr>VALSE &amp; VALSE Webinar</vt:lpstr>
      <vt:lpstr>VALSE主要组织者和参与者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BING: Binarized Normed Gradients for Objectness Estimation at 300fps</dc:title>
  <dc:creator>MingMing Cheng</dc:creator>
  <cp:lastModifiedBy>MingMing Cheng</cp:lastModifiedBy>
  <cp:revision>286</cp:revision>
  <dcterms:created xsi:type="dcterms:W3CDTF">2014-04-15T14:23:17Z</dcterms:created>
  <dcterms:modified xsi:type="dcterms:W3CDTF">2018-03-27T03:53:55Z</dcterms:modified>
</cp:coreProperties>
</file>