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21.svg" ContentType="image/svg+xml"/>
  <Override PartName="/ppt/media/image9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6"/>
  </p:handoutMasterIdLst>
  <p:sldIdLst>
    <p:sldId id="439" r:id="rId3"/>
    <p:sldId id="3199" r:id="rId5"/>
    <p:sldId id="3172" r:id="rId6"/>
    <p:sldId id="3288" r:id="rId7"/>
    <p:sldId id="3289" r:id="rId8"/>
    <p:sldId id="3290" r:id="rId9"/>
    <p:sldId id="3291" r:id="rId10"/>
    <p:sldId id="3292" r:id="rId11"/>
    <p:sldId id="3206" r:id="rId12"/>
    <p:sldId id="3207" r:id="rId13"/>
    <p:sldId id="3208" r:id="rId14"/>
    <p:sldId id="3209" r:id="rId15"/>
    <p:sldId id="3210" r:id="rId16"/>
    <p:sldId id="3212" r:id="rId17"/>
    <p:sldId id="3214" r:id="rId18"/>
    <p:sldId id="3215" r:id="rId19"/>
    <p:sldId id="3217" r:id="rId20"/>
    <p:sldId id="3219" r:id="rId21"/>
    <p:sldId id="3287" r:id="rId22"/>
    <p:sldId id="3228" r:id="rId23"/>
    <p:sldId id="3229" r:id="rId24"/>
    <p:sldId id="3231" r:id="rId25"/>
    <p:sldId id="3232" r:id="rId26"/>
    <p:sldId id="3233" r:id="rId27"/>
    <p:sldId id="3234" r:id="rId28"/>
    <p:sldId id="3235" r:id="rId29"/>
    <p:sldId id="3236" r:id="rId30"/>
    <p:sldId id="3237" r:id="rId31"/>
    <p:sldId id="3238" r:id="rId32"/>
    <p:sldId id="3239" r:id="rId33"/>
    <p:sldId id="3286" r:id="rId34"/>
    <p:sldId id="3241" r:id="rId35"/>
    <p:sldId id="3242" r:id="rId36"/>
    <p:sldId id="3243" r:id="rId37"/>
    <p:sldId id="3244" r:id="rId38"/>
    <p:sldId id="3245" r:id="rId39"/>
    <p:sldId id="3246" r:id="rId40"/>
    <p:sldId id="3247" r:id="rId41"/>
    <p:sldId id="3248" r:id="rId42"/>
    <p:sldId id="3249" r:id="rId43"/>
    <p:sldId id="3252" r:id="rId44"/>
    <p:sldId id="3253" r:id="rId45"/>
    <p:sldId id="3254" r:id="rId46"/>
    <p:sldId id="3255" r:id="rId47"/>
    <p:sldId id="3256" r:id="rId48"/>
    <p:sldId id="3257" r:id="rId49"/>
    <p:sldId id="3258" r:id="rId50"/>
    <p:sldId id="3259" r:id="rId51"/>
    <p:sldId id="3261" r:id="rId52"/>
    <p:sldId id="3262" r:id="rId53"/>
    <p:sldId id="3269" r:id="rId54"/>
    <p:sldId id="3270" r:id="rId55"/>
    <p:sldId id="3271" r:id="rId56"/>
    <p:sldId id="3272" r:id="rId57"/>
    <p:sldId id="3273" r:id="rId58"/>
    <p:sldId id="3274" r:id="rId59"/>
    <p:sldId id="3275" r:id="rId60"/>
    <p:sldId id="3276" r:id="rId61"/>
    <p:sldId id="3277" r:id="rId62"/>
    <p:sldId id="3278" r:id="rId63"/>
    <p:sldId id="3279" r:id="rId64"/>
    <p:sldId id="3280" r:id="rId65"/>
    <p:sldId id="3281" r:id="rId66"/>
    <p:sldId id="3282" r:id="rId67"/>
    <p:sldId id="3283" r:id="rId68"/>
    <p:sldId id="3284" r:id="rId69"/>
    <p:sldId id="3293" r:id="rId70"/>
    <p:sldId id="3297" r:id="rId71"/>
    <p:sldId id="3298" r:id="rId72"/>
    <p:sldId id="3299" r:id="rId73"/>
    <p:sldId id="3300" r:id="rId74"/>
    <p:sldId id="3193" r:id="rId75"/>
  </p:sldIdLst>
  <p:sldSz cx="12192000" cy="6858000"/>
  <p:notesSz cx="6858000" cy="9144000"/>
  <p:custDataLst>
    <p:tags r:id="rId8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sh" initials="" lastIdx="0" clrIdx="0"/>
  <p:cmAuthor id="7" name="zhaolihai" initials="z" lastIdx="1" clrIdx="6"/>
  <p:cmAuthor id="1" name="Luo Jie" initials="" lastIdx="10" clrIdx="2"/>
  <p:cmAuthor id="8" name="Yan Y Yang" initials="YYY" lastIdx="1" clrIdx="7"/>
  <p:cmAuthor id="2" name="王冰" initials="王" lastIdx="1" clrIdx="1"/>
  <p:cmAuthor id="3" name="J" initials="J" lastIdx="2" clrIdx="4"/>
  <p:cmAuthor id="10" name="admin" initials="a" lastIdx="1" clrIdx="9"/>
  <p:cmAuthor id="4" name="ddppqq" initials="d" lastIdx="0" clrIdx="3"/>
  <p:cmAuthor id="5" name="Cherry XH Li" initials="CXL" lastIdx="11" clrIdx="4"/>
  <p:cmAuthor id="75" name="作者" initials="A" lastIdx="0" clrIdx="24"/>
  <p:cmAuthor id="6" name="吴永建" initials="吴永建" lastIdx="19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0000"/>
    <a:srgbClr val="4472C4"/>
    <a:srgbClr val="E5C398"/>
    <a:srgbClr val="003192"/>
    <a:srgbClr val="1F3B8F"/>
    <a:srgbClr val="2F5597"/>
    <a:srgbClr val="2E75B6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5" autoAdjust="0"/>
    <p:restoredTop sz="77933" autoAdjust="0"/>
  </p:normalViewPr>
  <p:slideViewPr>
    <p:cSldViewPr snapToGrid="0">
      <p:cViewPr varScale="1">
        <p:scale>
          <a:sx n="97" d="100"/>
          <a:sy n="97" d="100"/>
        </p:scale>
        <p:origin x="99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11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1" Type="http://schemas.openxmlformats.org/officeDocument/2006/relationships/tags" Target="tags/tag12.xml"/><Relationship Id="rId80" Type="http://schemas.openxmlformats.org/officeDocument/2006/relationships/commentAuthors" Target="commentAuthors.xml"/><Relationship Id="rId8" Type="http://schemas.openxmlformats.org/officeDocument/2006/relationships/slide" Target="slides/slide5.xml"/><Relationship Id="rId79" Type="http://schemas.openxmlformats.org/officeDocument/2006/relationships/tableStyles" Target="tableStyles.xml"/><Relationship Id="rId78" Type="http://schemas.openxmlformats.org/officeDocument/2006/relationships/viewProps" Target="viewProps.xml"/><Relationship Id="rId77" Type="http://schemas.openxmlformats.org/officeDocument/2006/relationships/presProps" Target="presProps.xml"/><Relationship Id="rId76" Type="http://schemas.openxmlformats.org/officeDocument/2006/relationships/handoutMaster" Target="handoutMasters/handoutMaster1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1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Omit the text embedding for simplicity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(a) </a:t>
            </a:r>
            <a:r>
              <a:rPr lang="zh-CN" altLang="en-US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量化反映了引入</a:t>
            </a:r>
            <a:r>
              <a:rPr lang="en-US" altLang="zh-CN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GQL</a:t>
            </a:r>
            <a:r>
              <a:rPr lang="zh-CN" altLang="en-US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后模型</a:t>
            </a:r>
            <a:r>
              <a:rPr lang="zh-CN" altLang="en-US" b="1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关注的区域更加准确</a:t>
            </a:r>
            <a:endParaRPr lang="en-US" altLang="zh-CN" b="1" dirty="0"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  <a:p>
            <a:pPr marL="0"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(b) </a:t>
            </a:r>
            <a:r>
              <a:rPr lang="zh-CN" altLang="en-US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反映了</a:t>
            </a:r>
            <a:r>
              <a:rPr lang="en-US" altLang="zh-CN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GQL</a:t>
            </a:r>
            <a:r>
              <a:rPr lang="zh-CN" altLang="en-US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权重在训练过程中对</a:t>
            </a:r>
            <a:r>
              <a:rPr lang="zh-CN" altLang="en-US" b="1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分支差异</a:t>
            </a:r>
            <a:r>
              <a:rPr lang="zh-CN" altLang="en-US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  <a:sym typeface="+mn-ea"/>
              </a:rPr>
              <a:t>存在正向影响</a:t>
            </a:r>
            <a:endParaRPr lang="en-US" altLang="zh-CN" dirty="0"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我们的方法可以将老照片或是艺术作品中的人物带入现实生活，而其他算法很难做到。比如</a:t>
            </a:r>
            <a:r>
              <a:rPr kumimoji="1" lang="en-US" altLang="zh-CN" dirty="0" err="1"/>
              <a:t>DreamBooth</a:t>
            </a:r>
            <a:r>
              <a:rPr kumimoji="1" lang="zh-CN" altLang="en-US" dirty="0"/>
              <a:t>在输入图像都为画作时并不能生产现实生活中的照片，哪怕我们加了很多让他生成现实照片的文本信息。</a:t>
            </a:r>
            <a:r>
              <a:rPr kumimoji="1" lang="en-GB" altLang="zh-CN" dirty="0"/>
              <a:t>SDXL</a:t>
            </a:r>
            <a:r>
              <a:rPr kumimoji="1" lang="zh-CN" altLang="en-US" dirty="0"/>
              <a:t>生成出来的也不够真实。至于输入图灵的老照片。</a:t>
            </a:r>
            <a:r>
              <a:rPr kumimoji="1" lang="en-GB" altLang="zh-CN" dirty="0" err="1"/>
              <a:t>DreamBooth</a:t>
            </a:r>
            <a:r>
              <a:rPr kumimoji="1" lang="zh-CN" altLang="en-US" dirty="0"/>
              <a:t>很容易把低质量照片中的退化学进去，致使生成质量不高。而</a:t>
            </a:r>
            <a:r>
              <a:rPr kumimoji="1" lang="en-GB" altLang="zh-CN" dirty="0"/>
              <a:t>SDXL</a:t>
            </a:r>
            <a:r>
              <a:rPr kumimoji="1" lang="zh-CN" altLang="en-US" dirty="0"/>
              <a:t>生成的不像图灵。而我们的方法可以生成逼真的人物照片，且很好地保留的输入</a:t>
            </a:r>
            <a:r>
              <a:rPr kumimoji="1" lang="en-US" altLang="zh-CN" dirty="0"/>
              <a:t>ID</a:t>
            </a:r>
            <a:r>
              <a:rPr kumimoji="1" lang="zh-CN" altLang="en-US" dirty="0"/>
              <a:t>的特点。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这是梵高的例子，我们的</a:t>
            </a:r>
            <a:r>
              <a:rPr kumimoji="1" lang="en-US" altLang="zh-CN" dirty="0" err="1"/>
              <a:t>PhotoMaker</a:t>
            </a:r>
            <a:r>
              <a:rPr kumimoji="1" lang="zh-CN" altLang="en-US" dirty="0"/>
              <a:t>还可以配合</a:t>
            </a:r>
            <a:r>
              <a:rPr kumimoji="1" lang="en-GB" altLang="zh-CN" dirty="0"/>
              <a:t>prompt</a:t>
            </a:r>
            <a:r>
              <a:rPr kumimoji="1" lang="zh-CN" altLang="en-US" dirty="0"/>
              <a:t>去生成不同的场景，不同的配饰以及不同的姿态。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6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3046D0-6A51-4483-A4FC-BF96FCC6AA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扩散模型生成时间往往需要几十秒，这使得基于扩散模型的很多任务都是离线的，这也大大限制了扩散模型的使用</a:t>
            </a:r>
            <a:r>
              <a:rPr lang="en-US" altLang="zh-CN" b="1" dirty="0"/>
              <a:t>, </a:t>
            </a:r>
            <a:r>
              <a:rPr lang="zh-CN" altLang="en-US" dirty="0"/>
              <a:t>而相比于</a:t>
            </a:r>
            <a:r>
              <a:rPr lang="en-US" altLang="zh-CN" dirty="0"/>
              <a:t>GANs</a:t>
            </a:r>
            <a:r>
              <a:rPr lang="zh-CN" altLang="en-US" dirty="0"/>
              <a:t>来说，只需要一步采样，生成一张</a:t>
            </a:r>
            <a:r>
              <a:rPr lang="en-US" altLang="zh-CN" dirty="0"/>
              <a:t>512</a:t>
            </a:r>
            <a:r>
              <a:rPr lang="zh-CN" altLang="en-US" dirty="0"/>
              <a:t>图像仅需要</a:t>
            </a:r>
            <a:r>
              <a:rPr lang="en-US" altLang="zh-CN" dirty="0"/>
              <a:t>0.02s</a:t>
            </a:r>
            <a:r>
              <a:rPr lang="zh-CN" altLang="en-US" dirty="0"/>
              <a:t>；所以我们也同样希望</a:t>
            </a:r>
            <a:r>
              <a:rPr lang="en-US" altLang="zh-CN" dirty="0"/>
              <a:t>Diffusion</a:t>
            </a:r>
            <a:r>
              <a:rPr lang="zh-CN" altLang="en-US" dirty="0"/>
              <a:t>像</a:t>
            </a:r>
            <a:r>
              <a:rPr lang="en-US" altLang="zh-CN" dirty="0"/>
              <a:t>GANs</a:t>
            </a:r>
            <a:r>
              <a:rPr lang="zh-CN" altLang="en-US" dirty="0"/>
              <a:t>一样，用尽量少的步数进行采样，生成图像，甚至希望</a:t>
            </a:r>
            <a:r>
              <a:rPr lang="en-US" altLang="zh-CN" dirty="0"/>
              <a:t>1</a:t>
            </a:r>
            <a:r>
              <a:rPr lang="zh-CN" altLang="en-US" dirty="0"/>
              <a:t>步生成图像；</a:t>
            </a:r>
            <a:endParaRPr lang="en-US" altLang="zh-CN" dirty="0"/>
          </a:p>
          <a:p>
            <a:endParaRPr lang="en-US" altLang="zh-CN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在</a:t>
            </a:r>
            <a:r>
              <a:rPr lang="en-US" altLang="zh-CN" dirty="0">
                <a:sym typeface="+mn-ea"/>
              </a:rPr>
              <a:t>SD</a:t>
            </a:r>
            <a:r>
              <a:rPr lang="zh-CN" altLang="en-US" dirty="0">
                <a:sym typeface="+mn-ea"/>
              </a:rPr>
              <a:t>多步采样时，选取关键时间步，非关键时间步的</a:t>
            </a:r>
            <a:r>
              <a:rPr lang="en-US" altLang="zh-CN" dirty="0">
                <a:sym typeface="+mn-ea"/>
              </a:rPr>
              <a:t>Decoder</a:t>
            </a:r>
            <a:r>
              <a:rPr lang="zh-CN" altLang="en-US" dirty="0">
                <a:sym typeface="+mn-ea"/>
              </a:rPr>
              <a:t>可以并行计算，实现无训练加速采样，加速</a:t>
            </a:r>
            <a:r>
              <a:rPr lang="en-US" altLang="zh-CN" dirty="0">
                <a:sym typeface="+mn-ea"/>
              </a:rPr>
              <a:t>1.8</a:t>
            </a:r>
            <a:r>
              <a:rPr lang="zh-CN" altLang="en-US" dirty="0">
                <a:sym typeface="+mn-ea"/>
              </a:rPr>
              <a:t>倍</a:t>
            </a:r>
            <a:endParaRPr lang="en-US" altLang="zh-CN" dirty="0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针对少步采样，采用</a:t>
            </a:r>
            <a:r>
              <a:rPr lang="en-US" altLang="zh-CN" dirty="0">
                <a:sym typeface="+mn-ea"/>
              </a:rPr>
              <a:t>1</a:t>
            </a:r>
            <a:r>
              <a:rPr lang="zh-CN" altLang="en-US" dirty="0">
                <a:sym typeface="+mn-ea"/>
              </a:rPr>
              <a:t>步</a:t>
            </a:r>
            <a:r>
              <a:rPr lang="en-US" altLang="zh-CN" dirty="0">
                <a:sym typeface="+mn-ea"/>
              </a:rPr>
              <a:t>Encoder</a:t>
            </a:r>
            <a:r>
              <a:rPr lang="zh-CN" altLang="en-US" dirty="0">
                <a:sym typeface="+mn-ea"/>
              </a:rPr>
              <a:t>和多步</a:t>
            </a:r>
            <a:r>
              <a:rPr lang="en-US" altLang="zh-CN" dirty="0">
                <a:sym typeface="+mn-ea"/>
              </a:rPr>
              <a:t>Decoder</a:t>
            </a:r>
            <a:r>
              <a:rPr lang="zh-CN" altLang="en-US" dirty="0">
                <a:sym typeface="+mn-ea"/>
              </a:rPr>
              <a:t>，进行蒸馏，实现了</a:t>
            </a:r>
            <a:r>
              <a:rPr lang="en-US" altLang="zh-CN" dirty="0">
                <a:sym typeface="+mn-ea"/>
              </a:rPr>
              <a:t>1</a:t>
            </a:r>
            <a:r>
              <a:rPr lang="zh-CN" altLang="en-US" dirty="0">
                <a:sym typeface="+mn-ea"/>
              </a:rPr>
              <a:t>步推理，且使生成质量与多步</a:t>
            </a:r>
            <a:r>
              <a:rPr lang="en-US" altLang="zh-CN" dirty="0">
                <a:sym typeface="+mn-ea"/>
              </a:rPr>
              <a:t>DM</a:t>
            </a:r>
            <a:r>
              <a:rPr lang="zh-CN" altLang="en-US" dirty="0">
                <a:sym typeface="+mn-ea"/>
              </a:rPr>
              <a:t>保持一致</a:t>
            </a:r>
            <a:endParaRPr lang="en-US" altLang="zh-CN" dirty="0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false positive</a:t>
            </a:r>
            <a:endParaRPr lang="en-US" altLang="zh-CN" dirty="0"/>
          </a:p>
          <a:p>
            <a:r>
              <a:rPr lang="en-US" altLang="zh-CN" dirty="0"/>
              <a:t>and false negative predictions often naturally occur in the </a:t>
            </a:r>
            <a:r>
              <a:rPr lang="en-US" altLang="zh-CN" dirty="0" err="1"/>
              <a:t>segmentation</a:t>
            </a:r>
            <a:r>
              <a:rPr lang="en-US" altLang="zh-CN" dirty="0"/>
              <a:t> results. To alleviate this, a distraction mining strategy</a:t>
            </a:r>
            <a:endParaRPr lang="en-US" altLang="zh-CN" dirty="0"/>
          </a:p>
          <a:p>
            <a:r>
              <a:rPr lang="en-US" altLang="zh-CN" dirty="0"/>
              <a:t>is developed in [51] to separately process the features of the</a:t>
            </a:r>
            <a:endParaRPr lang="en-US" altLang="zh-CN" dirty="0"/>
          </a:p>
          <a:p>
            <a:r>
              <a:rPr lang="en-US" altLang="zh-CN" dirty="0"/>
              <a:t>target and background so as to remove these false predictions.</a:t>
            </a:r>
            <a:endParaRPr lang="en-US" altLang="zh-CN" dirty="0"/>
          </a:p>
          <a:p>
            <a:r>
              <a:rPr lang="en-US" altLang="zh-CN" dirty="0"/>
              <a:t>Despite its good performance, </a:t>
            </a:r>
            <a:r>
              <a:rPr lang="en-US" altLang="zh-CN" dirty="0" err="1"/>
              <a:t>PFNet</a:t>
            </a:r>
            <a:r>
              <a:rPr lang="en-US" altLang="zh-CN" dirty="0"/>
              <a:t> only focuses on local</a:t>
            </a:r>
            <a:endParaRPr lang="en-US" altLang="zh-CN" dirty="0"/>
          </a:p>
          <a:p>
            <a:r>
              <a:rPr lang="en-US" altLang="zh-CN" dirty="0"/>
              <a:t>features for point-level refinement but neglects the importance</a:t>
            </a:r>
            <a:endParaRPr lang="en-US" altLang="zh-CN" dirty="0"/>
          </a:p>
          <a:p>
            <a:r>
              <a:rPr lang="en-US" altLang="zh-CN" dirty="0"/>
              <a:t>of building interactions between the foreground and background</a:t>
            </a:r>
            <a:endParaRPr lang="en-US" altLang="zh-CN" dirty="0"/>
          </a:p>
          <a:p>
            <a:r>
              <a:rPr lang="en-US" altLang="zh-CN" dirty="0"/>
              <a:t>features.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852551"/>
          </a:xfrm>
          <a:solidFill>
            <a:srgbClr val="1F3B8F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7" y="1"/>
            <a:ext cx="11797552" cy="669129"/>
          </a:xfrm>
          <a:noFill/>
        </p:spPr>
        <p:txBody>
          <a:bodyPr>
            <a:noAutofit/>
          </a:bodyPr>
          <a:lstStyle>
            <a:lvl1pPr>
              <a:defRPr sz="4000" b="1" baseline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47" y="789710"/>
            <a:ext cx="11355295" cy="5820093"/>
          </a:xfrm>
        </p:spPr>
        <p:txBody>
          <a:bodyPr/>
          <a:lstStyle>
            <a:lvl1pPr>
              <a:lnSpc>
                <a:spcPct val="120000"/>
              </a:lnSpc>
              <a:defRPr sz="3200" b="1" i="0" baseline="0">
                <a:ea typeface="黑体" panose="02010609060101010101" pitchFamily="49" charset="-122"/>
              </a:defRPr>
            </a:lvl1pPr>
            <a:lvl2pPr>
              <a:lnSpc>
                <a:spcPct val="120000"/>
              </a:lnSpc>
              <a:defRPr sz="3000" b="0" i="0" baseline="0">
                <a:ea typeface="华文楷体" panose="02010600040101010101" pitchFamily="2" charset="-122"/>
              </a:defRPr>
            </a:lvl2pPr>
            <a:lvl3pPr>
              <a:lnSpc>
                <a:spcPct val="120000"/>
              </a:lnSpc>
              <a:defRPr sz="2800" b="0" i="0" baseline="0">
                <a:ea typeface="华文新魏" panose="02010800040101010101" pitchFamily="2" charset="-122"/>
              </a:defRPr>
            </a:lvl3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0" y="669131"/>
            <a:ext cx="12192000" cy="0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</a:ln>
          <a:effectLst/>
        </p:spPr>
        <p:txBody>
          <a:bodyPr/>
          <a:lstStyle/>
          <a:p>
            <a:pPr>
              <a:buFont typeface="Times New Roman" panose="02020603050405020304" pitchFamily="16" charset="0"/>
              <a:buNone/>
              <a:defRPr/>
            </a:pPr>
            <a:endParaRPr lang="en-GB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7" y="1"/>
            <a:ext cx="11797552" cy="669129"/>
          </a:xfrm>
          <a:noFill/>
        </p:spPr>
        <p:txBody>
          <a:bodyPr>
            <a:noAutofit/>
          </a:bodyPr>
          <a:lstStyle>
            <a:lvl1pPr>
              <a:defRPr sz="4000" b="1" baseline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48" y="789710"/>
            <a:ext cx="5502658" cy="5820093"/>
          </a:xfrm>
        </p:spPr>
        <p:txBody>
          <a:bodyPr/>
          <a:lstStyle>
            <a:lvl1pPr>
              <a:lnSpc>
                <a:spcPct val="120000"/>
              </a:lnSpc>
              <a:defRPr sz="3200" b="1" i="0" baseline="0">
                <a:ea typeface="黑体" panose="02010609060101010101" pitchFamily="49" charset="-122"/>
              </a:defRPr>
            </a:lvl1pPr>
            <a:lvl2pPr>
              <a:lnSpc>
                <a:spcPct val="120000"/>
              </a:lnSpc>
              <a:defRPr sz="3000" b="0" i="0" baseline="0">
                <a:ea typeface="华文楷体" panose="02010600040101010101" pitchFamily="2" charset="-122"/>
              </a:defRPr>
            </a:lvl2pPr>
            <a:lvl3pPr>
              <a:lnSpc>
                <a:spcPct val="120000"/>
              </a:lnSpc>
              <a:defRPr sz="2800" b="0" i="0" baseline="0">
                <a:ea typeface="华文新魏" panose="02010800040101010101" pitchFamily="2" charset="-122"/>
              </a:defRPr>
            </a:lvl3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0" y="669131"/>
            <a:ext cx="12192000" cy="0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</a:ln>
          <a:effectLst/>
        </p:spPr>
        <p:txBody>
          <a:bodyPr/>
          <a:lstStyle/>
          <a:p>
            <a:pPr>
              <a:buFont typeface="Times New Roman" panose="02020603050405020304" pitchFamily="16" charset="0"/>
              <a:buNone/>
              <a:defRPr/>
            </a:pPr>
            <a:endParaRPr lang="en-GB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 userDrawn="1"/>
        </p:nvSpPr>
        <p:spPr bwMode="auto">
          <a:xfrm>
            <a:off x="0" y="0"/>
            <a:ext cx="2771775" cy="6889750"/>
          </a:xfrm>
          <a:prstGeom prst="rect">
            <a:avLst/>
          </a:prstGeom>
          <a:solidFill>
            <a:srgbClr val="1F3B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endParaRPr kumimoji="1" lang="zh-CN" altLang="en-US" sz="2400">
              <a:solidFill>
                <a:schemeClr val="tx1"/>
              </a:solidFill>
              <a:latin typeface="Times New Roman" panose="02020603050405020304" pitchFamily="16" charset="0"/>
              <a:ea typeface="宋体" panose="02010600030101010101" pitchFamily="2" charset="-122"/>
            </a:endParaRPr>
          </a:p>
        </p:txBody>
      </p:sp>
      <p:sp>
        <p:nvSpPr>
          <p:cNvPr id="26" name="圆角矩形 1"/>
          <p:cNvSpPr/>
          <p:nvPr userDrawn="1"/>
        </p:nvSpPr>
        <p:spPr>
          <a:xfrm>
            <a:off x="1605280" y="1212850"/>
            <a:ext cx="2809240" cy="4657725"/>
          </a:xfrm>
          <a:prstGeom prst="roundRect">
            <a:avLst>
              <a:gd name="adj" fmla="val 741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7" name="矩形 26"/>
          <p:cNvSpPr/>
          <p:nvPr userDrawn="1"/>
        </p:nvSpPr>
        <p:spPr bwMode="auto">
          <a:xfrm>
            <a:off x="2187418" y="2198153"/>
            <a:ext cx="1706880" cy="1938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000" b="1" kern="100" dirty="0">
                <a:solidFill>
                  <a:srgbClr val="1F3B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汇报</a:t>
            </a:r>
            <a:endParaRPr lang="en-US" altLang="zh-CN" sz="6000" b="1" kern="100" dirty="0">
              <a:solidFill>
                <a:srgbClr val="1F3B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6" charset="0"/>
            </a:endParaRPr>
          </a:p>
          <a:p>
            <a:pPr algn="ctr">
              <a:defRPr/>
            </a:pPr>
            <a:r>
              <a:rPr lang="zh-CN" altLang="en-US" sz="6000" b="1" kern="100" dirty="0">
                <a:solidFill>
                  <a:srgbClr val="1F3B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提纲</a:t>
            </a:r>
            <a:endParaRPr lang="zh-CN" altLang="en-US" sz="6000" b="1" kern="100" dirty="0">
              <a:solidFill>
                <a:srgbClr val="1F3B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sp>
        <p:nvSpPr>
          <p:cNvPr id="28" name="矩形 27"/>
          <p:cNvSpPr/>
          <p:nvPr userDrawn="1"/>
        </p:nvSpPr>
        <p:spPr bwMode="auto">
          <a:xfrm>
            <a:off x="1789232" y="4345948"/>
            <a:ext cx="250324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kern="100" dirty="0">
                <a:solidFill>
                  <a:srgbClr val="1F3B8F"/>
                </a:solidFill>
                <a:latin typeface="Calibri" panose="020F0502020204030204"/>
                <a:ea typeface="微软雅黑" panose="020B0503020204020204" pitchFamily="34" charset="-122"/>
                <a:cs typeface="Times New Roman" panose="02020603050405020304" pitchFamily="16" charset="0"/>
              </a:rPr>
              <a:t>CONTENTS </a:t>
            </a:r>
            <a:endParaRPr lang="zh-CN" altLang="en-US" sz="2000" b="1" kern="100" dirty="0">
              <a:solidFill>
                <a:srgbClr val="1F3B8F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cxnSp>
        <p:nvCxnSpPr>
          <p:cNvPr id="29" name="直接连接符 21"/>
          <p:cNvCxnSpPr/>
          <p:nvPr userDrawn="1"/>
        </p:nvCxnSpPr>
        <p:spPr>
          <a:xfrm>
            <a:off x="2823803" y="4263909"/>
            <a:ext cx="434109" cy="0"/>
          </a:xfrm>
          <a:prstGeom prst="line">
            <a:avLst/>
          </a:prstGeom>
          <a:ln w="28575">
            <a:solidFill>
              <a:srgbClr val="1F3B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4" r="60029"/>
          <a:stretch>
            <a:fillRect/>
          </a:stretch>
        </p:blipFill>
        <p:spPr>
          <a:xfrm>
            <a:off x="10846435" y="143510"/>
            <a:ext cx="1300480" cy="106934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771775" y="6511925"/>
            <a:ext cx="9420860" cy="37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293947" y="6580997"/>
            <a:ext cx="898052" cy="306705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1178636" cy="890648"/>
          </a:xfrm>
          <a:prstGeom prst="rect">
            <a:avLst/>
          </a:prstGeom>
          <a:solidFill>
            <a:srgbClr val="0062A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447" y="991590"/>
            <a:ext cx="11355295" cy="5708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528060" y="6581140"/>
            <a:ext cx="7370233" cy="30670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dirty="0">
                <a:solidFill>
                  <a:schemeClr val="bg1"/>
                </a:solidFill>
              </a:rPr>
              <a:t>天津市视觉计算与智能感知重点实验室</a:t>
            </a:r>
            <a:endParaRPr lang="zh-CN" altLang="en-US" sz="14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581140"/>
            <a:ext cx="3528060" cy="30670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程明明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http://mmcheng.net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98293" y="6581140"/>
            <a:ext cx="1292860" cy="30670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</a:fld>
            <a:endParaRPr 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1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3" Type="http://schemas.openxmlformats.org/officeDocument/2006/relationships/notesSlide" Target="../notesSlides/notesSlide2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5.png"/><Relationship Id="rId10" Type="http://schemas.openxmlformats.org/officeDocument/2006/relationships/image" Target="../media/image56.jpe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svg"/><Relationship Id="rId1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2.jpeg"/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image" Target="../media/image110.jpeg"/><Relationship Id="rId7" Type="http://schemas.openxmlformats.org/officeDocument/2006/relationships/image" Target="../media/image109.jpeg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1" Type="http://schemas.openxmlformats.org/officeDocument/2006/relationships/notesSlide" Target="../notesSlides/notesSlide3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7.jpeg"/><Relationship Id="rId7" Type="http://schemas.openxmlformats.org/officeDocument/2006/relationships/image" Target="../media/image126.jpeg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3" Type="http://schemas.openxmlformats.org/officeDocument/2006/relationships/image" Target="../media/image122.jpeg"/><Relationship Id="rId2" Type="http://schemas.openxmlformats.org/officeDocument/2006/relationships/image" Target="../media/image121.svg"/><Relationship Id="rId10" Type="http://schemas.openxmlformats.org/officeDocument/2006/relationships/notesSlide" Target="../notesSlides/notesSlide35.xml"/><Relationship Id="rId1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0.jpeg"/><Relationship Id="rId7" Type="http://schemas.openxmlformats.org/officeDocument/2006/relationships/image" Target="../media/image129.jpeg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28.jpeg"/><Relationship Id="rId3" Type="http://schemas.openxmlformats.org/officeDocument/2006/relationships/image" Target="../media/image123.jpeg"/><Relationship Id="rId2" Type="http://schemas.openxmlformats.org/officeDocument/2006/relationships/image" Target="../media/image121.svg"/><Relationship Id="rId10" Type="http://schemas.openxmlformats.org/officeDocument/2006/relationships/notesSlide" Target="../notesSlides/notesSlide36.xml"/><Relationship Id="rId1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png"/><Relationship Id="rId8" Type="http://schemas.openxmlformats.org/officeDocument/2006/relationships/image" Target="../media/image138.jpeg"/><Relationship Id="rId7" Type="http://schemas.openxmlformats.org/officeDocument/2006/relationships/image" Target="../media/image137.jpeg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41.png"/><Relationship Id="rId10" Type="http://schemas.openxmlformats.org/officeDocument/2006/relationships/image" Target="../media/image140.jpeg"/><Relationship Id="rId1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4.jpeg"/><Relationship Id="rId10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8.png"/><Relationship Id="rId8" Type="http://schemas.openxmlformats.org/officeDocument/2006/relationships/image" Target="../media/image157.png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tags" Target="../tags/tag11.xml"/><Relationship Id="rId4" Type="http://schemas.openxmlformats.org/officeDocument/2006/relationships/image" Target="../media/image15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1" Type="http://schemas.openxmlformats.org/officeDocument/2006/relationships/notesSlide" Target="../notesSlides/notesSlide4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4.png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3" Type="http://schemas.openxmlformats.org/officeDocument/2006/relationships/image" Target="../media/image16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9.jpeg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5.jpe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4.png"/><Relationship Id="rId8" Type="http://schemas.openxmlformats.org/officeDocument/2006/relationships/image" Target="../media/image173.png"/><Relationship Id="rId7" Type="http://schemas.openxmlformats.org/officeDocument/2006/relationships/image" Target="../media/image172.png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3" Type="http://schemas.openxmlformats.org/officeDocument/2006/relationships/image" Target="../media/image168.png"/><Relationship Id="rId20" Type="http://schemas.openxmlformats.org/officeDocument/2006/relationships/notesSlide" Target="../notesSlides/notesSlide48.xml"/><Relationship Id="rId2" Type="http://schemas.openxmlformats.org/officeDocument/2006/relationships/image" Target="../media/image167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83.png"/><Relationship Id="rId17" Type="http://schemas.openxmlformats.org/officeDocument/2006/relationships/image" Target="../media/image182.png"/><Relationship Id="rId16" Type="http://schemas.openxmlformats.org/officeDocument/2006/relationships/image" Target="../media/image181.png"/><Relationship Id="rId15" Type="http://schemas.openxmlformats.org/officeDocument/2006/relationships/image" Target="../media/image180.png"/><Relationship Id="rId14" Type="http://schemas.openxmlformats.org/officeDocument/2006/relationships/image" Target="../media/image179.png"/><Relationship Id="rId13" Type="http://schemas.openxmlformats.org/officeDocument/2006/relationships/image" Target="../media/image178.png"/><Relationship Id="rId12" Type="http://schemas.openxmlformats.org/officeDocument/2006/relationships/image" Target="../media/image177.png"/><Relationship Id="rId11" Type="http://schemas.openxmlformats.org/officeDocument/2006/relationships/image" Target="../media/image176.png"/><Relationship Id="rId10" Type="http://schemas.openxmlformats.org/officeDocument/2006/relationships/image" Target="../media/image175.png"/><Relationship Id="rId1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4.pn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3.png"/><Relationship Id="rId8" Type="http://schemas.openxmlformats.org/officeDocument/2006/relationships/image" Target="../media/image192.png"/><Relationship Id="rId7" Type="http://schemas.openxmlformats.org/officeDocument/2006/relationships/image" Target="../media/image191.png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97.png"/><Relationship Id="rId12" Type="http://schemas.openxmlformats.org/officeDocument/2006/relationships/image" Target="../media/image196.png"/><Relationship Id="rId11" Type="http://schemas.openxmlformats.org/officeDocument/2006/relationships/image" Target="../media/image195.png"/><Relationship Id="rId10" Type="http://schemas.openxmlformats.org/officeDocument/2006/relationships/image" Target="../media/image194.png"/><Relationship Id="rId1" Type="http://schemas.openxmlformats.org/officeDocument/2006/relationships/image" Target="../media/image185.jpe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image" Target="../media/image198.jpe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8.png"/><Relationship Id="rId7" Type="http://schemas.openxmlformats.org/officeDocument/2006/relationships/image" Target="../media/image207.png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0" Type="http://schemas.openxmlformats.org/officeDocument/2006/relationships/notesSlide" Target="../notesSlides/notesSlide50.xml"/><Relationship Id="rId1" Type="http://schemas.openxmlformats.org/officeDocument/2006/relationships/image" Target="../media/image20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image" Target="../media/image209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2.xml"/><Relationship Id="rId8" Type="http://schemas.openxmlformats.org/officeDocument/2006/relationships/slideLayout" Target="../slideLayouts/slideLayout2.xml"/><Relationship Id="rId7" Type="http://schemas.microsoft.com/office/2007/relationships/hdphoto" Target="../media/image221.wdp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microsoft.com/office/2007/relationships/hdphoto" Target="../media/image218.wdp"/><Relationship Id="rId3" Type="http://schemas.openxmlformats.org/officeDocument/2006/relationships/image" Target="../media/image217.png"/><Relationship Id="rId2" Type="http://schemas.openxmlformats.org/officeDocument/2006/relationships/image" Target="../media/image216.GIF"/><Relationship Id="rId1" Type="http://schemas.openxmlformats.org/officeDocument/2006/relationships/image" Target="../media/image21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2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4.png"/><Relationship Id="rId1" Type="http://schemas.openxmlformats.org/officeDocument/2006/relationships/image" Target="../media/image2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4128" y="0"/>
            <a:ext cx="12200255" cy="3218815"/>
          </a:xfrm>
        </p:spPr>
        <p:txBody>
          <a:bodyPr>
            <a:normAutofit/>
          </a:bodyPr>
          <a:lstStyle/>
          <a:p>
            <a:r>
              <a:rPr lang="zh-CN" altLang="en-US" sz="8000" b="1" dirty="0">
                <a:latin typeface="Calibri" panose="020F0502020204030204" pitchFamily="34" charset="0"/>
                <a:ea typeface="黑体" panose="02010609060101010101" pitchFamily="49" charset="-122"/>
              </a:rPr>
              <a:t>高效视觉感知与内容生成</a:t>
            </a:r>
            <a:endParaRPr lang="zh-CN" altLang="en-US" sz="8000" b="1" dirty="0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48485" y="3750945"/>
            <a:ext cx="8602980" cy="1088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1300"/>
              </a:spcBef>
              <a:spcAft>
                <a:spcPts val="1200"/>
              </a:spcAft>
            </a:pP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汇报人</a:t>
            </a:r>
            <a:r>
              <a:rPr lang="en-US" altLang="zh-CN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: </a:t>
            </a: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程明明</a:t>
            </a:r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</p:txBody>
      </p:sp>
      <p:pic>
        <p:nvPicPr>
          <p:cNvPr id="3" name="图片 2" descr="南开大学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910" y="5493385"/>
            <a:ext cx="2408555" cy="855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517933" y="5383943"/>
            <a:ext cx="73056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1.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即插即用</a:t>
            </a:r>
            <a:r>
              <a:rPr lang="zh-CN" altLang="en-US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，可以轻松迁移到不同的</a:t>
            </a:r>
            <a:r>
              <a:rPr lang="en-US" altLang="zh-CN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YOLO</a:t>
            </a:r>
            <a:r>
              <a:rPr lang="zh-CN" altLang="en-US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模型中</a:t>
            </a:r>
            <a:endParaRPr lang="en-US" altLang="zh-CN" sz="2400" dirty="0"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2.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在</a:t>
            </a:r>
            <a:r>
              <a:rPr lang="zh-CN" altLang="en-US" sz="24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保持检测速度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的同时，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大幅度提高检测器的精度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/>
              <p:cNvGraphicFramePr>
                <a:graphicFrameLocks noGrp="1"/>
              </p:cNvGraphicFramePr>
              <p:nvPr/>
            </p:nvGraphicFramePr>
            <p:xfrm>
              <a:off x="4517933" y="976531"/>
              <a:ext cx="7027635" cy="4186245"/>
            </p:xfrm>
            <a:graphic>
              <a:graphicData uri="http://schemas.openxmlformats.org/drawingml/2006/table">
                <a:tbl>
                  <a:tblPr/>
                  <a:tblGrid>
                    <a:gridCol w="59802"/>
                    <a:gridCol w="2627973"/>
                    <a:gridCol w="946782"/>
                    <a:gridCol w="598778"/>
                    <a:gridCol w="598778"/>
                    <a:gridCol w="1097761"/>
                    <a:gridCol w="1097761"/>
                  </a:tblGrid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zh-CN" alt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模型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u="none" strike="noStrike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6" charset="0"/>
                                  </a:rPr>
                                  <m:t>𝑨𝑷</m:t>
                                </m:r>
                              </m:oMath>
                            </m:oMathPara>
                          </a14:m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1" i="1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  <m:t>𝑨𝑷</m:t>
                                    </m:r>
                                  </m:e>
                                  <m:sub>
                                    <m:r>
                                      <a:rPr lang="en-US" altLang="zh-CN" sz="1600" b="1" i="1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  <m:t>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1" i="1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  <m:t>𝑨𝑷</m:t>
                                    </m:r>
                                  </m:e>
                                  <m:sub>
                                    <m:r>
                                      <a:rPr lang="en-US" altLang="zh-CN" sz="1600" b="1" i="1" u="none" strike="noStrike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Params (M)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FLOPs (G)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RTMDet</a:t>
                          </a: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-tiny (w pretrained)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41.0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20.7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58.0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YOLO-MS-XS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42.8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23.1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60.1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5.1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RTMDet</a:t>
                          </a: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-s (w pretrained)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44.6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24.2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61.8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14.8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YOLO-MS-S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45.4</a:t>
                          </a:r>
                          <a:endParaRPr lang="en-US" altLang="zh-CN" sz="1600" b="1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25.9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62.4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15.0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YOLOv8-n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37.2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18.9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52.5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YOLOv8-MS-n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40.2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20.9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55.5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2.9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4.4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43.9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59.5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11.2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14.4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YOLOv8-MS-s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46.2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27.0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62.7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9.5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13.3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49.8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32.6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65.9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39.6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YOLOv8-MS-m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50.6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33.6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65.7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25.9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35.2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YOLOv9-t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37.2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18.4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52.9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YOLOv9-MS-t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38.5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19.3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52.8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2.0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4.2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YOLOv10-s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46.2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26.8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63.6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12.4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YOLOv10-MS-s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46.8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27.7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62.5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7.1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11.5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/>
              <p:cNvGraphicFramePr>
                <a:graphicFrameLocks noGrp="1"/>
              </p:cNvGraphicFramePr>
              <p:nvPr/>
            </p:nvGraphicFramePr>
            <p:xfrm>
              <a:off x="4517933" y="976531"/>
              <a:ext cx="7027635" cy="4186245"/>
            </p:xfrm>
            <a:graphic>
              <a:graphicData uri="http://schemas.openxmlformats.org/drawingml/2006/table">
                <a:tbl>
                  <a:tblPr/>
                  <a:tblGrid>
                    <a:gridCol w="59802"/>
                    <a:gridCol w="2627973"/>
                    <a:gridCol w="946782"/>
                    <a:gridCol w="598778"/>
                    <a:gridCol w="598778"/>
                    <a:gridCol w="1097761"/>
                    <a:gridCol w="1097761"/>
                  </a:tblGrid>
                  <a:tr h="279400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zh-CN" alt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模型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Params (M)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FLOPs (G)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RTMDet</a:t>
                          </a: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-tiny (w pretrained)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41.0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20.7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58.0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YOLO-MS-XS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42.8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23.1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60.1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5.1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RTMDet</a:t>
                          </a: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-s (w pretrained)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44.6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24.2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61.8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14.8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YOLO-MS-S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45.4</a:t>
                          </a:r>
                          <a:endParaRPr lang="en-US" altLang="zh-CN" sz="1600" b="1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25.9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62.4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15.0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algn="l" fontAlgn="ctr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YOLOv8-n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37.2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18.9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52.5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YOLOv8-MS-n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40.2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20.9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55.5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2.9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4.4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43.9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59.5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11.2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14.4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YOLOv8-MS-s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46.2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27.0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62.7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9.5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13.3</a:t>
                          </a:r>
                          <a:endParaRPr lang="en-US" altLang="zh-CN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49.8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32.6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65.9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39.6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YOLOv8-MS-m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50.6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33.6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65.7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25.9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35.2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YOLOv9-t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37.2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18.4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52.9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YOLOv9-MS-t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38.5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19.3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52.8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2.0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4.2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69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YOLOv10-s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46.2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26.8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63.6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12.4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YOLOv10-MS-s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46.8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27.7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62.5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7.1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1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11.5</a:t>
                          </a:r>
                          <a:endParaRPr lang="en-US" altLang="zh-CN" sz="1600" b="1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3" name="图片 12" descr="图表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34" y="976531"/>
            <a:ext cx="3332708" cy="2666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表, 折线图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5" y="3705897"/>
            <a:ext cx="3332708" cy="2666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/>
              <a:t>YOLO-MS</a:t>
            </a:r>
            <a:r>
              <a:rPr lang="zh-CN" altLang="en-US" dirty="0"/>
              <a:t>）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5700"/>
          <a:stretch>
            <a:fillRect/>
          </a:stretch>
        </p:blipFill>
        <p:spPr>
          <a:xfrm>
            <a:off x="610235" y="913130"/>
            <a:ext cx="10838815" cy="556387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基于多粒度特征表达的高效目标感知（YOLO-MS）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 err="1"/>
              <a:t>CamoFormer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伪装场景下目标物体高效感知面临的挑战</a:t>
            </a:r>
            <a:endParaRPr lang="en-US" altLang="zh-CN" dirty="0"/>
          </a:p>
          <a:p>
            <a:pPr lvl="1"/>
            <a:r>
              <a:rPr lang="zh-CN" altLang="en-US" dirty="0"/>
              <a:t>前背景纹理及颜色难以区分</a:t>
            </a:r>
            <a:endParaRPr lang="en-US" altLang="zh-CN" dirty="0"/>
          </a:p>
          <a:p>
            <a:pPr lvl="1"/>
            <a:r>
              <a:rPr lang="zh-CN" altLang="en-US" dirty="0"/>
              <a:t>伪装物体大小变化不一</a:t>
            </a:r>
            <a:endParaRPr lang="en-US" altLang="zh-CN" dirty="0"/>
          </a:p>
          <a:p>
            <a:pPr lvl="1"/>
            <a:r>
              <a:rPr lang="zh-CN" altLang="en-US" dirty="0"/>
              <a:t>伪装物体形状多变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3538928"/>
            <a:ext cx="5483117" cy="22800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897" y="3538928"/>
            <a:ext cx="5477657" cy="22800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761826" y="6148153"/>
            <a:ext cx="3327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Yin et al.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CamoFormer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TPAMI24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 err="1"/>
              <a:t>CamoFormer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假阳性和假阴性预测在伪装检测任务中很常见</a:t>
            </a:r>
            <a:endParaRPr lang="en-US" altLang="zh-CN" dirty="0"/>
          </a:p>
          <a:p>
            <a:pPr lvl="0"/>
            <a:r>
              <a:rPr lang="zh-CN" altLang="en-US" dirty="0"/>
              <a:t>如何有效地分开处理目标和背景对伪装目标检测至关重要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8761826" y="6148153"/>
            <a:ext cx="26340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Mei et al.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PFNet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CVPR21</a:t>
            </a:r>
            <a:endParaRPr lang="zh-CN" altLang="en-US" sz="1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280" y="2958749"/>
            <a:ext cx="10363200" cy="2543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 err="1"/>
              <a:t>CamoFormer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将自注意力机制中的不同注意力组分配不同任务</a:t>
            </a:r>
            <a:endParaRPr lang="en-US" altLang="zh-CN" dirty="0"/>
          </a:p>
          <a:p>
            <a:r>
              <a:rPr lang="zh-CN" altLang="en-US" dirty="0"/>
              <a:t>分别处理目标区域、背景区域以及图像全局区域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2177415"/>
            <a:ext cx="7941945" cy="42767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761826" y="6148153"/>
            <a:ext cx="3327193" cy="33855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Yin et al.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CamoFormer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TPAMI24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 err="1"/>
              <a:t>CamoFormer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9620"/>
          <a:stretch>
            <a:fillRect/>
          </a:stretch>
        </p:blipFill>
        <p:spPr>
          <a:xfrm>
            <a:off x="718185" y="844550"/>
            <a:ext cx="10754995" cy="57042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 err="1"/>
              <a:t>CamoFormer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复杂形状物体实验对比图（边缘用白色线表示）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55" y="1758462"/>
            <a:ext cx="11226690" cy="45563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 err="1"/>
              <a:t>CamoFormer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与已有方法在</a:t>
            </a:r>
            <a:r>
              <a:rPr lang="en-US" altLang="zh-CN" dirty="0"/>
              <a:t>3</a:t>
            </a:r>
            <a:r>
              <a:rPr lang="zh-CN" altLang="en-US" dirty="0"/>
              <a:t>个广泛使用数据集上边缘处的分割结果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617855" y="1764665"/>
            <a:ext cx="11131550" cy="3202305"/>
            <a:chOff x="3145" y="2519"/>
            <a:chExt cx="12468" cy="362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b="85019"/>
            <a:stretch>
              <a:fillRect/>
            </a:stretch>
          </p:blipFill>
          <p:spPr>
            <a:xfrm>
              <a:off x="3145" y="2519"/>
              <a:ext cx="12469" cy="115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rcRect t="68775"/>
            <a:stretch>
              <a:fillRect/>
            </a:stretch>
          </p:blipFill>
          <p:spPr>
            <a:xfrm>
              <a:off x="3145" y="3750"/>
              <a:ext cx="12469" cy="239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710690" y="5502910"/>
            <a:ext cx="9075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CamoFormer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单卡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3090GPU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实现了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41.3 FPS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的推理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</a:t>
            </a:r>
            <a:r>
              <a:rPr lang="en-US" altLang="zh-CN" dirty="0" err="1"/>
              <a:t>CamoFormer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泛化性研究：提升其他伪装目标检测方法</a:t>
            </a:r>
            <a:r>
              <a:rPr lang="en-US" altLang="zh-CN" dirty="0" err="1"/>
              <a:t>SINet</a:t>
            </a:r>
            <a:r>
              <a:rPr lang="zh-CN" altLang="en-US" dirty="0"/>
              <a:t>和</a:t>
            </a:r>
            <a:r>
              <a:rPr lang="en-US" altLang="zh-CN" dirty="0" err="1"/>
              <a:t>ZoomNet</a:t>
            </a:r>
            <a:endParaRPr lang="en-US" altLang="zh-CN" dirty="0"/>
          </a:p>
          <a:p>
            <a:r>
              <a:rPr lang="zh-CN" altLang="en-US" dirty="0"/>
              <a:t>显著提升基线方法分割效果的完整性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5667" y="2400729"/>
            <a:ext cx="9941169" cy="40773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1"/>
          <p:cNvCxnSpPr/>
          <p:nvPr/>
        </p:nvCxnSpPr>
        <p:spPr>
          <a:xfrm>
            <a:off x="3098123" y="4263909"/>
            <a:ext cx="434109" cy="0"/>
          </a:xfrm>
          <a:prstGeom prst="line">
            <a:avLst/>
          </a:prstGeom>
          <a:ln w="28575">
            <a:solidFill>
              <a:srgbClr val="1F3B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>
            <p:custDataLst>
              <p:tags r:id="rId1"/>
            </p:custDataLst>
          </p:nvPr>
        </p:nvSpPr>
        <p:spPr>
          <a:xfrm>
            <a:off x="4772025" y="942340"/>
            <a:ext cx="5556885" cy="1447165"/>
          </a:xfrm>
          <a:prstGeom prst="parallelogram">
            <a:avLst>
              <a:gd name="adj" fmla="val 0"/>
            </a:avLst>
          </a:prstGeom>
          <a:solidFill>
            <a:srgbClr val="E4E0E0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基于多粒度特征表达的高效目标感知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平行四边形 13"/>
          <p:cNvSpPr/>
          <p:nvPr>
            <p:custDataLst>
              <p:tags r:id="rId2"/>
            </p:custDataLst>
          </p:nvPr>
        </p:nvSpPr>
        <p:spPr>
          <a:xfrm>
            <a:off x="4772025" y="2719705"/>
            <a:ext cx="5555615" cy="1447165"/>
          </a:xfrm>
          <a:prstGeom prst="parallelogram">
            <a:avLst>
              <a:gd name="adj" fmla="val 0"/>
            </a:avLst>
          </a:prstGeom>
          <a:solidFill>
            <a:srgbClr val="063398"/>
          </a:solidFill>
          <a:ln w="15875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高效多模态视觉表征学习与场景理解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平行四边形 17"/>
          <p:cNvSpPr/>
          <p:nvPr>
            <p:custDataLst>
              <p:tags r:id="rId3"/>
            </p:custDataLst>
          </p:nvPr>
        </p:nvSpPr>
        <p:spPr>
          <a:xfrm>
            <a:off x="4772025" y="4497070"/>
            <a:ext cx="5556885" cy="1447165"/>
          </a:xfrm>
          <a:prstGeom prst="parallelogram">
            <a:avLst>
              <a:gd name="adj" fmla="val 0"/>
            </a:avLst>
          </a:prstGeom>
          <a:solidFill>
            <a:srgbClr val="E4E0E0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高效个性化视觉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内容生成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研究目标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2"/>
                </a:solidFill>
              </a:rPr>
              <a:t>特征融合效率：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zh-CN" altLang="en-US" dirty="0"/>
              <a:t>如何高效整合多尺度特征等多粒度信息，提升模型特征丰富度</a:t>
            </a:r>
            <a:endParaRPr lang="en-US" altLang="zh-CN" dirty="0"/>
          </a:p>
          <a:p>
            <a:r>
              <a:rPr lang="zh-CN" altLang="en-US" dirty="0">
                <a:solidFill>
                  <a:schemeClr val="accent2"/>
                </a:solidFill>
              </a:rPr>
              <a:t>模型推理效率：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zh-CN" altLang="en-US" dirty="0"/>
              <a:t>在视觉应用中，模型需要轻量化处理</a:t>
            </a:r>
            <a:endParaRPr lang="en-US" altLang="zh-CN" dirty="0"/>
          </a:p>
          <a:p>
            <a:r>
              <a:rPr lang="zh-CN" altLang="en-US" dirty="0">
                <a:solidFill>
                  <a:schemeClr val="accent2"/>
                </a:solidFill>
              </a:rPr>
              <a:t>模态融合效率：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zh-CN" altLang="en-US" dirty="0"/>
              <a:t>有效整合异构传感器的数据，提升鲁棒性</a:t>
            </a:r>
            <a:endParaRPr lang="en-US" altLang="zh-CN" dirty="0"/>
          </a:p>
          <a:p>
            <a:r>
              <a:rPr lang="zh-CN" altLang="en-US" dirty="0">
                <a:solidFill>
                  <a:schemeClr val="accent2"/>
                </a:solidFill>
              </a:rPr>
              <a:t>内容生成效率：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zh-CN" altLang="en-US" dirty="0"/>
              <a:t>提高生成模型生成效率，降低推理成本</a:t>
            </a:r>
            <a:endParaRPr lang="en-US" altLang="zh-CN" dirty="0"/>
          </a:p>
          <a:p>
            <a:endParaRPr lang="en-US" altLang="zh-CN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 err="1"/>
              <a:t>DFormer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统一预训练策略初步尝试（以</a:t>
            </a:r>
            <a:r>
              <a:rPr lang="en-US" altLang="zh-CN" dirty="0">
                <a:solidFill>
                  <a:schemeClr val="accent2"/>
                </a:solidFill>
              </a:rPr>
              <a:t>RGB+</a:t>
            </a:r>
            <a:r>
              <a:rPr lang="zh-CN" altLang="en-US" dirty="0">
                <a:solidFill>
                  <a:schemeClr val="accent2"/>
                </a:solidFill>
              </a:rPr>
              <a:t>深度</a:t>
            </a:r>
            <a:r>
              <a:rPr lang="zh-CN" altLang="en-US" dirty="0"/>
              <a:t>为例）：</a:t>
            </a:r>
            <a:endParaRPr lang="en-US" altLang="zh-CN" dirty="0"/>
          </a:p>
        </p:txBody>
      </p:sp>
      <p:sp>
        <p:nvSpPr>
          <p:cNvPr id="3" name="矩形 2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Zhang X, Li Z, et al. </a:t>
            </a:r>
            <a:r>
              <a:rPr lang="en-US" altLang="zh-CN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DFormer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: Rethinking RGBD Representation Learning for Semantic Segmentation. In ICLR, 2024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302" y="1844555"/>
            <a:ext cx="10673395" cy="370228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rot="16200000">
            <a:off x="-377379" y="25286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传统预训练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16200000">
            <a:off x="-377379" y="437489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统一预训练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 err="1"/>
              <a:t>DFormer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RGB-X</a:t>
            </a:r>
            <a:r>
              <a:rPr lang="zh-CN" altLang="en-US" dirty="0"/>
              <a:t>基础模型（以</a:t>
            </a:r>
            <a:r>
              <a:rPr lang="en-US" altLang="zh-CN" dirty="0">
                <a:solidFill>
                  <a:schemeClr val="accent2"/>
                </a:solidFill>
              </a:rPr>
              <a:t>RGB+</a:t>
            </a:r>
            <a:r>
              <a:rPr lang="zh-CN" altLang="en-US" dirty="0">
                <a:solidFill>
                  <a:schemeClr val="accent2"/>
                </a:solidFill>
              </a:rPr>
              <a:t>深度</a:t>
            </a:r>
            <a:r>
              <a:rPr lang="zh-CN" altLang="en-US" dirty="0"/>
              <a:t>为例）：</a:t>
            </a:r>
            <a:endParaRPr lang="en-US" altLang="zh-CN" dirty="0"/>
          </a:p>
          <a:p>
            <a:pPr lvl="1"/>
            <a:r>
              <a:rPr lang="zh-CN" altLang="en-US" dirty="0"/>
              <a:t>采用经典</a:t>
            </a:r>
            <a:r>
              <a:rPr lang="zh-CN" altLang="en-US" dirty="0">
                <a:solidFill>
                  <a:schemeClr val="accent2"/>
                </a:solidFill>
              </a:rPr>
              <a:t>金字塔结构</a:t>
            </a:r>
            <a:r>
              <a:rPr lang="zh-CN" altLang="en-US" dirty="0"/>
              <a:t>基础网络</a:t>
            </a:r>
            <a:endParaRPr lang="en-US" altLang="zh-CN" dirty="0"/>
          </a:p>
          <a:p>
            <a:pPr lvl="1"/>
            <a:r>
              <a:rPr lang="zh-CN" altLang="en-US" dirty="0"/>
              <a:t>不同模态数据仅需</a:t>
            </a:r>
            <a:r>
              <a:rPr lang="en-US" altLang="zh-CN" dirty="0">
                <a:solidFill>
                  <a:schemeClr val="accent2"/>
                </a:solidFill>
              </a:rPr>
              <a:t>2</a:t>
            </a:r>
            <a:r>
              <a:rPr lang="zh-CN" altLang="en-US" dirty="0">
                <a:solidFill>
                  <a:schemeClr val="accent2"/>
                </a:solidFill>
              </a:rPr>
              <a:t>个卷积层</a:t>
            </a:r>
            <a:r>
              <a:rPr lang="zh-CN" altLang="en-US" dirty="0"/>
              <a:t>即可完成编码工作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chemeClr val="accent2"/>
                </a:solidFill>
              </a:rPr>
              <a:t>模态信息交互均在基础网络内部完成</a:t>
            </a:r>
            <a:endParaRPr lang="en-US" altLang="zh-CN" dirty="0">
              <a:solidFill>
                <a:schemeClr val="accent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21" y="3347356"/>
            <a:ext cx="11678014" cy="242547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Zhang X, Li Z, et al. </a:t>
            </a:r>
            <a:r>
              <a:rPr lang="en-US" altLang="zh-CN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DFormer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: Rethinking RGBD Representation Learning for Semantic Segmentation. In ICLR, 2024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61022" y="1437404"/>
            <a:ext cx="11464401" cy="4524703"/>
            <a:chOff x="1079938" y="1608083"/>
            <a:chExt cx="10383233" cy="380611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/>
            <a:srcRect t="424" b="86763"/>
            <a:stretch>
              <a:fillRect/>
            </a:stretch>
          </p:blipFill>
          <p:spPr>
            <a:xfrm>
              <a:off x="1079938" y="1608083"/>
              <a:ext cx="10383233" cy="72521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/>
            <a:srcRect t="46379"/>
            <a:stretch>
              <a:fillRect/>
            </a:stretch>
          </p:blipFill>
          <p:spPr>
            <a:xfrm>
              <a:off x="1079938" y="2379159"/>
              <a:ext cx="10383233" cy="303503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 err="1"/>
              <a:t>DFormer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RGBD</a:t>
            </a:r>
            <a:r>
              <a:rPr lang="zh-CN" altLang="en-US" dirty="0"/>
              <a:t>分割结果：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pSp>
        <p:nvGrpSpPr>
          <p:cNvPr id="11" name="组合 10"/>
          <p:cNvGrpSpPr/>
          <p:nvPr/>
        </p:nvGrpSpPr>
        <p:grpSpPr>
          <a:xfrm>
            <a:off x="8296416" y="5084241"/>
            <a:ext cx="875042" cy="537271"/>
            <a:chOff x="7500257" y="5117335"/>
            <a:chExt cx="875042" cy="537271"/>
          </a:xfrm>
        </p:grpSpPr>
        <p:sp>
          <p:nvSpPr>
            <p:cNvPr id="10" name="椭圆 9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57.2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11012218" y="5079531"/>
            <a:ext cx="875042" cy="537271"/>
            <a:chOff x="7500257" y="5117335"/>
            <a:chExt cx="875042" cy="537271"/>
          </a:xfrm>
        </p:grpSpPr>
        <p:sp>
          <p:nvSpPr>
            <p:cNvPr id="16" name="椭圆 15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52.5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5566295" y="5079531"/>
            <a:ext cx="905499" cy="537271"/>
            <a:chOff x="7500257" y="5117335"/>
            <a:chExt cx="905499" cy="537271"/>
          </a:xfrm>
        </p:grpSpPr>
        <p:sp>
          <p:nvSpPr>
            <p:cNvPr id="21" name="椭圆 20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7647215" y="5117335"/>
              <a:ext cx="758541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39M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8296416" y="3387054"/>
            <a:ext cx="875042" cy="537271"/>
            <a:chOff x="7500257" y="5117335"/>
            <a:chExt cx="875042" cy="537271"/>
          </a:xfrm>
        </p:grpSpPr>
        <p:sp>
          <p:nvSpPr>
            <p:cNvPr id="29" name="椭圆 28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6"/>
                  </a:solidFill>
                </a:rPr>
                <a:t>54.4</a:t>
              </a:r>
              <a:endParaRPr lang="zh-CN" alt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11012218" y="3392633"/>
            <a:ext cx="875042" cy="537271"/>
            <a:chOff x="7500257" y="5117335"/>
            <a:chExt cx="875042" cy="537271"/>
          </a:xfrm>
        </p:grpSpPr>
        <p:sp>
          <p:nvSpPr>
            <p:cNvPr id="33" name="椭圆 32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6"/>
                  </a:solidFill>
                </a:rPr>
                <a:t>49.7</a:t>
              </a:r>
              <a:endParaRPr lang="zh-CN" alt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5570909" y="3377928"/>
            <a:ext cx="905500" cy="537271"/>
            <a:chOff x="7500257" y="5117335"/>
            <a:chExt cx="905500" cy="537271"/>
          </a:xfrm>
        </p:grpSpPr>
        <p:sp>
          <p:nvSpPr>
            <p:cNvPr id="37" name="椭圆 36"/>
            <p:cNvSpPr/>
            <p:nvPr/>
          </p:nvSpPr>
          <p:spPr>
            <a:xfrm>
              <a:off x="7647215" y="5117335"/>
              <a:ext cx="758542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47215" y="5117335"/>
              <a:ext cx="75854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6"/>
                  </a:solidFill>
                </a:rPr>
                <a:t>67M</a:t>
              </a:r>
              <a:endParaRPr lang="zh-CN" alt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矩形 39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Zhang X, Li Z, et al. </a:t>
            </a:r>
            <a:r>
              <a:rPr lang="en-US" altLang="zh-CN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DFormer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: Rethinking RGBD Representation Learning for Semantic Segmentation. In ICLR, 2024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 err="1"/>
              <a:t>DFormer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RGB-X</a:t>
            </a:r>
            <a:r>
              <a:rPr lang="zh-CN" altLang="en-US" dirty="0"/>
              <a:t>（其它模态）分割结果：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aphicFrame>
        <p:nvGraphicFramePr>
          <p:cNvPr id="40" name="表格 39"/>
          <p:cNvGraphicFramePr>
            <a:graphicFrameLocks noGrp="1"/>
          </p:cNvGraphicFramePr>
          <p:nvPr/>
        </p:nvGraphicFramePr>
        <p:xfrm>
          <a:off x="6270324" y="2610881"/>
          <a:ext cx="4522863" cy="277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080"/>
                <a:gridCol w="1798283"/>
                <a:gridCol w="1333500"/>
              </a:tblGrid>
              <a:tr h="19217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Method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Backbone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/>
                        <a:t>mIoU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GMNet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ResNet-50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57.3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DooDLeNet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ResNet-101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57.3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CMX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MiT-B2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58.2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CMX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MiT-B4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59.7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CMNext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MiT-B4 (120M)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59.9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DFormer</a:t>
                      </a:r>
                      <a:r>
                        <a:rPr lang="en-US" altLang="zh-CN" sz="2000" dirty="0"/>
                        <a:t>-L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Ours (40M)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60.0</a:t>
                      </a:r>
                      <a:endParaRPr lang="zh-CN" altLang="en-US" sz="2000" b="1" dirty="0">
                        <a:solidFill>
                          <a:srgbClr val="EB641B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" name="表格 40"/>
          <p:cNvGraphicFramePr>
            <a:graphicFrameLocks noGrp="1"/>
          </p:cNvGraphicFramePr>
          <p:nvPr/>
        </p:nvGraphicFramePr>
        <p:xfrm>
          <a:off x="1227773" y="2610881"/>
          <a:ext cx="4421913" cy="277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73971"/>
                <a:gridCol w="1473971"/>
                <a:gridCol w="14739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Method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Backbone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/>
                        <a:t>mIoU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HRFuser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/>
                        <a:t>HRFormer</a:t>
                      </a:r>
                      <a:r>
                        <a:rPr lang="en-US" altLang="zh-CN" sz="2000" dirty="0"/>
                        <a:t>-T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48.7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PMF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/>
                        <a:t>SalsaNext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54.5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TokenFusion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MiT-B2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54.6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CMX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MiT-B2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64.3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CMNext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MiT-B2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65.3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DFormer</a:t>
                      </a:r>
                      <a:r>
                        <a:rPr lang="en-US" altLang="zh-CN" sz="2000" dirty="0"/>
                        <a:t>-L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ours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67.0</a:t>
                      </a:r>
                      <a:endParaRPr lang="zh-CN" altLang="en-US" sz="2000" b="1" dirty="0">
                        <a:solidFill>
                          <a:srgbClr val="EB641B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文本框 41"/>
          <p:cNvSpPr txBox="1"/>
          <p:nvPr/>
        </p:nvSpPr>
        <p:spPr>
          <a:xfrm>
            <a:off x="1292166" y="2133502"/>
            <a:ext cx="416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KITTI-360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上的结果（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RGB-Lidar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450108" y="2133502"/>
            <a:ext cx="430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MFNet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上的结果（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RGB-Thermal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Zhang X, Li Z, et al. </a:t>
            </a:r>
            <a:r>
              <a:rPr lang="en-US" altLang="zh-CN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DFormer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: Rethinking RGBD Representation Learning for Semantic Segmentation. In ICLR, 2024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/>
              <a:t>DFormerV2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当前主流的深度信息处理方法：</a:t>
            </a:r>
            <a:endParaRPr lang="en-US" altLang="zh-CN" dirty="0"/>
          </a:p>
          <a:p>
            <a:pPr lvl="1"/>
            <a:r>
              <a:rPr lang="zh-CN" altLang="en-US" dirty="0"/>
              <a:t>并行编码器分别处理深度和</a:t>
            </a:r>
            <a:r>
              <a:rPr lang="en-US" altLang="zh-CN" dirty="0"/>
              <a:t>RGB</a:t>
            </a:r>
            <a:r>
              <a:rPr lang="zh-CN" altLang="en-US" dirty="0"/>
              <a:t>，交互模块融合多模态信息</a:t>
            </a:r>
            <a:endParaRPr lang="en-US" altLang="zh-CN" dirty="0"/>
          </a:p>
          <a:p>
            <a:pPr lvl="1"/>
            <a:r>
              <a:rPr lang="zh-CN" altLang="en-US" dirty="0"/>
              <a:t>利用统一的深度图像编码器来联合编码多模态信息</a:t>
            </a:r>
            <a:endParaRPr lang="en-US" altLang="zh-CN" dirty="0"/>
          </a:p>
        </p:txBody>
      </p:sp>
      <p:sp>
        <p:nvSpPr>
          <p:cNvPr id="9" name="矩形 8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Cao J, et al. DFormerv2: Geometry Self-Attention for RGBD Semantic Segmentation. CVPR,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2025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3320433" y="3216838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12" name="直接箭头连接符 11"/>
          <p:cNvCxnSpPr>
            <a:endCxn id="11" idx="1"/>
          </p:cNvCxnSpPr>
          <p:nvPr/>
        </p:nvCxnSpPr>
        <p:spPr>
          <a:xfrm flipV="1">
            <a:off x="2892475" y="3412576"/>
            <a:ext cx="427958" cy="5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2886001" y="4552157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4377076" y="3611189"/>
            <a:ext cx="0" cy="754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3802054" y="3608313"/>
            <a:ext cx="0" cy="7324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/>
          <p:cNvSpPr/>
          <p:nvPr/>
        </p:nvSpPr>
        <p:spPr>
          <a:xfrm>
            <a:off x="3372619" y="3828429"/>
            <a:ext cx="1356608" cy="333087"/>
          </a:xfrm>
          <a:prstGeom prst="roundRect">
            <a:avLst>
              <a:gd name="adj" fmla="val 18337"/>
            </a:avLst>
          </a:prstGeom>
          <a:solidFill>
            <a:srgbClr val="E8F3E1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Fusion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734352" y="3976016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/>
          <p:cNvSpPr/>
          <p:nvPr/>
        </p:nvSpPr>
        <p:spPr>
          <a:xfrm>
            <a:off x="3320433" y="4356419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0" name="矩形: 圆角 19"/>
          <p:cNvSpPr/>
          <p:nvPr/>
        </p:nvSpPr>
        <p:spPr>
          <a:xfrm rot="5400000">
            <a:off x="4604290" y="3792862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5566466" y="3974534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/>
          <p:cNvSpPr/>
          <p:nvPr/>
        </p:nvSpPr>
        <p:spPr>
          <a:xfrm>
            <a:off x="1936264" y="3244749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98B8B"/>
              </a:gs>
              <a:gs pos="50000">
                <a:srgbClr val="50F486"/>
              </a:gs>
              <a:gs pos="22000">
                <a:srgbClr val="D7988A"/>
              </a:gs>
              <a:gs pos="81000">
                <a:srgbClr val="5FB0D5"/>
              </a:gs>
              <a:gs pos="100000">
                <a:srgbClr val="678DFE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1936264" y="4376900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727896" y="3666112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RGB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727896" y="4803428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Depth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8028909" y="3231158"/>
            <a:ext cx="1442235" cy="1389836"/>
          </a:xfrm>
          <a:prstGeom prst="roundRect">
            <a:avLst>
              <a:gd name="adj" fmla="val 8945"/>
            </a:avLst>
          </a:prstGeom>
          <a:solidFill>
            <a:srgbClr val="F1F8EC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Unified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RGBD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V="1">
            <a:off x="7592949" y="4402408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9454558" y="3864166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/>
          <p:cNvSpPr/>
          <p:nvPr/>
        </p:nvSpPr>
        <p:spPr>
          <a:xfrm rot="5400000">
            <a:off x="9319817" y="3664880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V="1">
            <a:off x="10280813" y="3859394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7581161" y="3497950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37"/>
          <p:cNvSpPr/>
          <p:nvPr/>
        </p:nvSpPr>
        <p:spPr>
          <a:xfrm>
            <a:off x="6643212" y="3315850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98B8B"/>
              </a:gs>
              <a:gs pos="50000">
                <a:srgbClr val="50F486"/>
              </a:gs>
              <a:gs pos="22000">
                <a:srgbClr val="D7988A"/>
              </a:gs>
              <a:gs pos="81000">
                <a:srgbClr val="5FB0D5"/>
              </a:gs>
              <a:gs pos="100000">
                <a:srgbClr val="678DFE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/>
          <p:cNvSpPr/>
          <p:nvPr/>
        </p:nvSpPr>
        <p:spPr>
          <a:xfrm>
            <a:off x="6643212" y="4211699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6434844" y="3737213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RGB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434844" y="4638227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Depth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/>
              <a:t>DFormerV2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当前主流深度信息处理方法的缺点：</a:t>
            </a:r>
            <a:endParaRPr lang="zh-CN" altLang="en-US" dirty="0"/>
          </a:p>
          <a:p>
            <a:pPr lvl="1"/>
            <a:r>
              <a:rPr lang="zh-CN" altLang="en-US" dirty="0"/>
              <a:t>没有有效挖掘深度的内在特性</a:t>
            </a:r>
            <a:endParaRPr lang="en-US" altLang="zh-CN" dirty="0"/>
          </a:p>
          <a:p>
            <a:pPr lvl="1"/>
            <a:r>
              <a:rPr lang="zh-CN" altLang="en-US" dirty="0"/>
              <a:t>深度信息的编码存在大量的计算冗余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9" name="矩形 8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Cao J, et al. DFormerv2: Geometry Self-Attention for RGBD Semantic Segmentation. CVPR,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2025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3214635" y="3340502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12" name="直接箭头连接符 11"/>
          <p:cNvCxnSpPr>
            <a:endCxn id="11" idx="1"/>
          </p:cNvCxnSpPr>
          <p:nvPr/>
        </p:nvCxnSpPr>
        <p:spPr>
          <a:xfrm flipV="1">
            <a:off x="2786677" y="3536240"/>
            <a:ext cx="427958" cy="5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2780203" y="4675821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4271278" y="3734853"/>
            <a:ext cx="0" cy="754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3696256" y="3731977"/>
            <a:ext cx="0" cy="7324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/>
          <p:cNvSpPr/>
          <p:nvPr/>
        </p:nvSpPr>
        <p:spPr>
          <a:xfrm>
            <a:off x="3266821" y="3952093"/>
            <a:ext cx="1356608" cy="333087"/>
          </a:xfrm>
          <a:prstGeom prst="roundRect">
            <a:avLst>
              <a:gd name="adj" fmla="val 18337"/>
            </a:avLst>
          </a:prstGeom>
          <a:solidFill>
            <a:srgbClr val="E8F3E1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Fusion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628554" y="4099680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/>
          <p:cNvSpPr/>
          <p:nvPr/>
        </p:nvSpPr>
        <p:spPr>
          <a:xfrm>
            <a:off x="3214635" y="4480083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0" name="矩形: 圆角 19"/>
          <p:cNvSpPr/>
          <p:nvPr/>
        </p:nvSpPr>
        <p:spPr>
          <a:xfrm rot="5400000">
            <a:off x="4498492" y="3916526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5460668" y="4098198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/>
          <p:cNvSpPr/>
          <p:nvPr/>
        </p:nvSpPr>
        <p:spPr>
          <a:xfrm>
            <a:off x="1830466" y="3368413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98B8B"/>
              </a:gs>
              <a:gs pos="50000">
                <a:srgbClr val="50F486"/>
              </a:gs>
              <a:gs pos="22000">
                <a:srgbClr val="D7988A"/>
              </a:gs>
              <a:gs pos="81000">
                <a:srgbClr val="5FB0D5"/>
              </a:gs>
              <a:gs pos="100000">
                <a:srgbClr val="678DFE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1830466" y="4500564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622098" y="3789776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RGB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22098" y="4927092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Depth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7923111" y="3354822"/>
            <a:ext cx="1442235" cy="1389836"/>
          </a:xfrm>
          <a:prstGeom prst="roundRect">
            <a:avLst>
              <a:gd name="adj" fmla="val 8945"/>
            </a:avLst>
          </a:prstGeom>
          <a:solidFill>
            <a:srgbClr val="F1F8EC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Unified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RGBD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V="1">
            <a:off x="7487151" y="4526072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9348760" y="3987830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/>
          <p:cNvSpPr/>
          <p:nvPr/>
        </p:nvSpPr>
        <p:spPr>
          <a:xfrm rot="5400000">
            <a:off x="9214019" y="3788544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V="1">
            <a:off x="10175015" y="3983058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7475363" y="3621614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37"/>
          <p:cNvSpPr/>
          <p:nvPr/>
        </p:nvSpPr>
        <p:spPr>
          <a:xfrm>
            <a:off x="6537414" y="3439514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98B8B"/>
              </a:gs>
              <a:gs pos="50000">
                <a:srgbClr val="50F486"/>
              </a:gs>
              <a:gs pos="22000">
                <a:srgbClr val="D7988A"/>
              </a:gs>
              <a:gs pos="81000">
                <a:srgbClr val="5FB0D5"/>
              </a:gs>
              <a:gs pos="100000">
                <a:srgbClr val="678DFE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/>
          <p:cNvSpPr/>
          <p:nvPr/>
        </p:nvSpPr>
        <p:spPr>
          <a:xfrm>
            <a:off x="6537414" y="4335363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6329046" y="3860877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RGB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329046" y="4761891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Depth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/>
              <a:t>DFormerV2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利用深度信息建模场景的几何关系：</a:t>
            </a:r>
            <a:endParaRPr lang="zh-CN" altLang="en-US" dirty="0"/>
          </a:p>
          <a:p>
            <a:pPr lvl="1"/>
            <a:endParaRPr lang="en-US" altLang="zh-CN" dirty="0"/>
          </a:p>
        </p:txBody>
      </p:sp>
      <p:sp>
        <p:nvSpPr>
          <p:cNvPr id="9" name="矩形 8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Cao J, et al. DFormerv2: Geometry Self-Attention for RGBD Semantic Segmentation. CVPR,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2025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3407857" y="3169206"/>
            <a:ext cx="0" cy="25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35"/>
          <p:cNvSpPr/>
          <p:nvPr/>
        </p:nvSpPr>
        <p:spPr>
          <a:xfrm>
            <a:off x="2572505" y="3429000"/>
            <a:ext cx="1676329" cy="1389836"/>
          </a:xfrm>
          <a:prstGeom prst="roundRect">
            <a:avLst>
              <a:gd name="adj" fmla="val 8945"/>
            </a:avLst>
          </a:prstGeom>
          <a:solidFill>
            <a:srgbClr val="F1F8EC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4122667" y="2980992"/>
            <a:ext cx="42795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4945423" y="2987166"/>
            <a:ext cx="346119" cy="29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V="1">
            <a:off x="2100448" y="2957171"/>
            <a:ext cx="4804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/>
          <p:cNvSpPr/>
          <p:nvPr/>
        </p:nvSpPr>
        <p:spPr>
          <a:xfrm>
            <a:off x="2588593" y="2776900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1150711" y="2786470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98B8B"/>
              </a:gs>
              <a:gs pos="50000">
                <a:srgbClr val="50F486"/>
              </a:gs>
              <a:gs pos="22000">
                <a:srgbClr val="D7988A"/>
              </a:gs>
              <a:gs pos="81000">
                <a:srgbClr val="5FB0D5"/>
              </a:gs>
              <a:gs pos="100000">
                <a:srgbClr val="678DFE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/>
          <p:cNvSpPr/>
          <p:nvPr/>
        </p:nvSpPr>
        <p:spPr>
          <a:xfrm>
            <a:off x="1150711" y="3939169"/>
            <a:ext cx="949737" cy="3914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942343" y="3207833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RGB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42343" y="4375971"/>
            <a:ext cx="196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Depth modality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603945" y="4407627"/>
            <a:ext cx="161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Geometry Prior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endParaRPr lang="zh-CN" altLang="en-US" dirty="0"/>
          </a:p>
        </p:txBody>
      </p:sp>
      <p:cxnSp>
        <p:nvCxnSpPr>
          <p:cNvPr id="53" name="直接箭头连接符 52"/>
          <p:cNvCxnSpPr>
            <a:endCxn id="36" idx="1"/>
          </p:cNvCxnSpPr>
          <p:nvPr/>
        </p:nvCxnSpPr>
        <p:spPr>
          <a:xfrm flipV="1">
            <a:off x="2079233" y="4123918"/>
            <a:ext cx="4932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: 圆角 53"/>
          <p:cNvSpPr/>
          <p:nvPr/>
        </p:nvSpPr>
        <p:spPr>
          <a:xfrm rot="5400000">
            <a:off x="3987926" y="2777208"/>
            <a:ext cx="1516872" cy="391475"/>
          </a:xfrm>
          <a:prstGeom prst="roundRect">
            <a:avLst>
              <a:gd name="adj" fmla="val 8945"/>
            </a:avLst>
          </a:prstGeom>
          <a:solidFill>
            <a:srgbClr val="FBE5D6">
              <a:alpha val="8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Decoder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58279" y="3571776"/>
            <a:ext cx="1054264" cy="889435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7738460" y="3022397"/>
            <a:ext cx="3967181" cy="1513761"/>
            <a:chOff x="5421472" y="1648701"/>
            <a:chExt cx="2794749" cy="1066395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1472" y="1652103"/>
              <a:ext cx="1334633" cy="1062993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0361" y="1648701"/>
              <a:ext cx="1335860" cy="1062993"/>
            </a:xfrm>
            <a:prstGeom prst="rect">
              <a:avLst/>
            </a:prstGeom>
          </p:spPr>
        </p:pic>
        <p:sp>
          <p:nvSpPr>
            <p:cNvPr id="59" name="星形: 五角 58"/>
            <p:cNvSpPr/>
            <p:nvPr/>
          </p:nvSpPr>
          <p:spPr>
            <a:xfrm>
              <a:off x="5446534" y="2538740"/>
              <a:ext cx="88900" cy="88900"/>
            </a:xfrm>
            <a:prstGeom prst="star5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星形: 五角 59"/>
            <p:cNvSpPr/>
            <p:nvPr/>
          </p:nvSpPr>
          <p:spPr>
            <a:xfrm>
              <a:off x="7211234" y="2297333"/>
              <a:ext cx="88900" cy="88900"/>
            </a:xfrm>
            <a:prstGeom prst="star5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7738460" y="4593050"/>
            <a:ext cx="3499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rPr>
              <a:t>部分几何关系可视化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sp>
        <p:nvSpPr>
          <p:cNvPr id="62" name="星形: 五角 61"/>
          <p:cNvSpPr/>
          <p:nvPr/>
        </p:nvSpPr>
        <p:spPr>
          <a:xfrm>
            <a:off x="9632988" y="2714221"/>
            <a:ext cx="120736" cy="120736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9809371" y="2575796"/>
            <a:ext cx="253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current query token</a:t>
            </a:r>
            <a:endParaRPr lang="zh-CN" altLang="en-US" sz="14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077" y="3027541"/>
            <a:ext cx="2011490" cy="150861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/>
              <a:t>DFormerV2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几何关系矩阵生成：</a:t>
            </a:r>
            <a:endParaRPr lang="en-US" altLang="zh-CN" dirty="0"/>
          </a:p>
          <a:p>
            <a:pPr lvl="1"/>
            <a:r>
              <a:rPr lang="zh-CN" altLang="en-US" dirty="0"/>
              <a:t>结合深度位置和平面位置捕捉图像之间的几何关系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Cao J, et al. DFormerv2: Geometry Self-Attention for RGBD Semantic Segmentation. CVPR,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2025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819200" y="2462244"/>
            <a:ext cx="10608024" cy="3273538"/>
            <a:chOff x="2125366" y="2688424"/>
            <a:chExt cx="5739122" cy="1576874"/>
          </a:xfrm>
        </p:grpSpPr>
        <p:sp>
          <p:nvSpPr>
            <p:cNvPr id="7" name="文本框 6"/>
            <p:cNvSpPr txBox="1"/>
            <p:nvPr/>
          </p:nvSpPr>
          <p:spPr>
            <a:xfrm>
              <a:off x="2551516" y="3990607"/>
              <a:ext cx="880135" cy="27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85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Depth map</a:t>
              </a:r>
              <a:endParaRPr lang="zh-CN" altLang="en-US" sz="1185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3573387" y="3968253"/>
              <a:ext cx="620202" cy="0"/>
            </a:xfrm>
            <a:prstGeom prst="straightConnector1">
              <a:avLst/>
            </a:prstGeom>
            <a:ln w="3492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/>
            <p:cNvSpPr/>
            <p:nvPr/>
          </p:nvSpPr>
          <p:spPr>
            <a:xfrm>
              <a:off x="4213637" y="3917275"/>
              <a:ext cx="74586" cy="879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4307510" y="3917275"/>
              <a:ext cx="74586" cy="879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4401383" y="3917275"/>
              <a:ext cx="74586" cy="879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4495256" y="3917275"/>
              <a:ext cx="74586" cy="879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823901" y="3916834"/>
              <a:ext cx="74586" cy="8797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4917773" y="3916834"/>
              <a:ext cx="74586" cy="8797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5011646" y="3916834"/>
              <a:ext cx="74586" cy="8797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105519" y="3916834"/>
              <a:ext cx="74586" cy="8797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493501" y="3916834"/>
              <a:ext cx="74586" cy="879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5587374" y="3916834"/>
              <a:ext cx="74586" cy="879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81246" y="3916834"/>
              <a:ext cx="74586" cy="879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5775119" y="3916834"/>
              <a:ext cx="74586" cy="879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22" name="矩形 21"/>
            <p:cNvSpPr/>
            <p:nvPr/>
          </p:nvSpPr>
          <p:spPr>
            <a:xfrm rot="5400000">
              <a:off x="4290604" y="3071864"/>
              <a:ext cx="524700" cy="73835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p:sp>
          <p:nvSpPr>
            <p:cNvPr id="23" name="矩形 22"/>
            <p:cNvSpPr/>
            <p:nvPr/>
          </p:nvSpPr>
          <p:spPr>
            <a:xfrm rot="5400000">
              <a:off x="5204879" y="3071863"/>
              <a:ext cx="524700" cy="73835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525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4007861" y="3164649"/>
                  <a:ext cx="148759" cy="15632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015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015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015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zh-CN" altLang="en-US" sz="1525" dirty="0"/>
                </a:p>
              </p:txBody>
            </p:sp>
          </mc:Choice>
          <mc:Fallback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7861" y="3164649"/>
                  <a:ext cx="148759" cy="156325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5853535" y="3155819"/>
                  <a:ext cx="167354" cy="15632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015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015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015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zh-CN" altLang="en-US" sz="1525" dirty="0"/>
                </a:p>
              </p:txBody>
            </p:sp>
          </mc:Choice>
          <mc:Fallback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535" y="3155819"/>
                  <a:ext cx="167354" cy="15632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/>
                <p:cNvSpPr txBox="1"/>
                <p:nvPr/>
              </p:nvSpPr>
              <p:spPr>
                <a:xfrm>
                  <a:off x="4339380" y="4010332"/>
                  <a:ext cx="122405" cy="15632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15" i="1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zh-CN" altLang="en-US" sz="1015" dirty="0"/>
                </a:p>
              </p:txBody>
            </p:sp>
          </mc:Choice>
          <mc:Fallback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380" y="4010332"/>
                  <a:ext cx="122405" cy="15632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文本框 26"/>
                <p:cNvSpPr txBox="1"/>
                <p:nvPr/>
              </p:nvSpPr>
              <p:spPr>
                <a:xfrm>
                  <a:off x="4944741" y="4012786"/>
                  <a:ext cx="142668" cy="15632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15" i="1"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zh-CN" altLang="en-US" sz="1015" dirty="0"/>
                </a:p>
              </p:txBody>
            </p:sp>
          </mc:Choice>
          <mc:Fallback>
            <p:sp>
              <p:nvSpPr>
                <p:cNvPr id="27" name="文本框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741" y="4012786"/>
                  <a:ext cx="142668" cy="156325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文本框 27"/>
                <p:cNvSpPr txBox="1"/>
                <p:nvPr/>
              </p:nvSpPr>
              <p:spPr>
                <a:xfrm>
                  <a:off x="5602878" y="4005768"/>
                  <a:ext cx="100347" cy="15632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15" i="1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zh-CN" altLang="en-US" sz="1015" dirty="0"/>
                </a:p>
              </p:txBody>
            </p:sp>
          </mc:Choice>
          <mc:Fallback>
            <p:sp>
              <p:nvSpPr>
                <p:cNvPr id="28" name="文本框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2878" y="4005768"/>
                  <a:ext cx="100347" cy="156325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直接箭头连接符 28"/>
            <p:cNvCxnSpPr>
              <a:stCxn id="11" idx="0"/>
            </p:cNvCxnSpPr>
            <p:nvPr/>
          </p:nvCxnSpPr>
          <p:spPr>
            <a:xfrm flipH="1" flipV="1">
              <a:off x="4394550" y="3612097"/>
              <a:ext cx="0" cy="3051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>
              <a:stCxn id="19" idx="0"/>
            </p:cNvCxnSpPr>
            <p:nvPr/>
          </p:nvCxnSpPr>
          <p:spPr>
            <a:xfrm flipV="1">
              <a:off x="5624667" y="3609952"/>
              <a:ext cx="0" cy="3068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V="1">
              <a:off x="5467228" y="3359849"/>
              <a:ext cx="0" cy="2068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31"/>
            <p:cNvSpPr/>
            <p:nvPr/>
          </p:nvSpPr>
          <p:spPr>
            <a:xfrm>
              <a:off x="5138338" y="3459257"/>
              <a:ext cx="636167" cy="1563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015" dirty="0" err="1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Matmul</a:t>
              </a:r>
              <a:endParaRPr lang="zh-CN" altLang="en-US" sz="1015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>
            <a:xfrm flipV="1">
              <a:off x="4543897" y="3359849"/>
              <a:ext cx="0" cy="2068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: 圆角 33"/>
            <p:cNvSpPr/>
            <p:nvPr/>
          </p:nvSpPr>
          <p:spPr>
            <a:xfrm>
              <a:off x="4225817" y="3455746"/>
              <a:ext cx="636167" cy="1563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015" dirty="0" err="1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Matmul</a:t>
              </a:r>
              <a:endParaRPr lang="zh-CN" altLang="en-US" sz="1015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V="1">
              <a:off x="4532548" y="3036512"/>
              <a:ext cx="0" cy="23574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: 圆角 35"/>
            <p:cNvSpPr/>
            <p:nvPr/>
          </p:nvSpPr>
          <p:spPr>
            <a:xfrm>
              <a:off x="4223183" y="3203502"/>
              <a:ext cx="629349" cy="15634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015" dirty="0" err="1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Softmax</a:t>
              </a:r>
              <a:endParaRPr lang="zh-CN" altLang="en-US" sz="1015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 flipV="1">
              <a:off x="5487128" y="3036510"/>
              <a:ext cx="0" cy="2402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: 圆角 37"/>
            <p:cNvSpPr/>
            <p:nvPr/>
          </p:nvSpPr>
          <p:spPr>
            <a:xfrm>
              <a:off x="5135704" y="3207013"/>
              <a:ext cx="629349" cy="15634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015" dirty="0" err="1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Softmax</a:t>
              </a:r>
              <a:endParaRPr lang="zh-CN" altLang="en-US" sz="1015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5035286" y="2724832"/>
              <a:ext cx="0" cy="1883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: 圆角 39"/>
            <p:cNvSpPr/>
            <p:nvPr/>
          </p:nvSpPr>
          <p:spPr>
            <a:xfrm>
              <a:off x="4362803" y="2866547"/>
              <a:ext cx="1329025" cy="16996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7418" tIns="38709" rIns="77418" bIns="38709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015" dirty="0" err="1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Matmul</a:t>
              </a:r>
              <a:endParaRPr lang="zh-CN" altLang="en-US" sz="1015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文本框 40"/>
                <p:cNvSpPr txBox="1"/>
                <p:nvPr/>
              </p:nvSpPr>
              <p:spPr>
                <a:xfrm>
                  <a:off x="4823048" y="2693549"/>
                  <a:ext cx="116314" cy="15632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15" i="1"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zh-CN" altLang="en-US" sz="1015" dirty="0"/>
                </a:p>
              </p:txBody>
            </p:sp>
          </mc:Choice>
          <mc:Fallback>
            <p:sp>
              <p:nvSpPr>
                <p:cNvPr id="41" name="文本框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3048" y="2693549"/>
                  <a:ext cx="116314" cy="156325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5097022" y="2688424"/>
                  <a:ext cx="496161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𝐻𝑊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𝐻𝑊</m:t>
                        </m:r>
                      </m:oMath>
                    </m:oMathPara>
                  </a14:m>
                  <a:endParaRPr lang="zh-CN" altLang="en-US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7022" y="2688424"/>
                  <a:ext cx="496161" cy="123111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文本框 42"/>
                <p:cNvSpPr txBox="1"/>
                <p:nvPr/>
              </p:nvSpPr>
              <p:spPr>
                <a:xfrm>
                  <a:off x="5724009" y="3733738"/>
                  <a:ext cx="496161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𝐻𝑊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𝐻𝑊</m:t>
                        </m:r>
                      </m:oMath>
                    </m:oMathPara>
                  </a14:m>
                  <a:endParaRPr lang="zh-CN" altLang="en-US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3" name="文本框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009" y="3733738"/>
                  <a:ext cx="496161" cy="123111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文本框 43"/>
                <p:cNvSpPr txBox="1"/>
                <p:nvPr/>
              </p:nvSpPr>
              <p:spPr>
                <a:xfrm>
                  <a:off x="3821010" y="3713609"/>
                  <a:ext cx="496161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𝐻𝑊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𝐻𝑊</m:t>
                        </m:r>
                      </m:oMath>
                    </m:oMathPara>
                  </a14:m>
                  <a:endParaRPr lang="zh-CN" altLang="en-US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4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1010" y="3713609"/>
                  <a:ext cx="496161" cy="123111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5043490" y="3982944"/>
                  <a:ext cx="381578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𝐻𝑊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zh-CN" altLang="en-US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490" y="3982944"/>
                  <a:ext cx="381578" cy="123111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矩形 45"/>
            <p:cNvSpPr/>
            <p:nvPr/>
          </p:nvSpPr>
          <p:spPr>
            <a:xfrm>
              <a:off x="5274838" y="3639064"/>
              <a:ext cx="264816" cy="248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15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T</a:t>
              </a:r>
              <a:endParaRPr lang="zh-CN" altLang="en-US" sz="1015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文本框 46"/>
                <p:cNvSpPr txBox="1"/>
                <p:nvPr/>
              </p:nvSpPr>
              <p:spPr>
                <a:xfrm>
                  <a:off x="4069382" y="3036525"/>
                  <a:ext cx="381578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𝐻𝑊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zh-CN" altLang="en-US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7" name="文本框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9382" y="3036525"/>
                  <a:ext cx="381578" cy="123111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文本框 47"/>
                <p:cNvSpPr txBox="1"/>
                <p:nvPr/>
              </p:nvSpPr>
              <p:spPr>
                <a:xfrm>
                  <a:off x="5561372" y="3039918"/>
                  <a:ext cx="381578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𝐻𝑊</m:t>
                        </m:r>
                      </m:oMath>
                    </m:oMathPara>
                  </a14:m>
                  <a:endParaRPr lang="zh-CN" altLang="en-US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8" name="文本框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372" y="3039918"/>
                  <a:ext cx="381578" cy="123111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25366" y="2940281"/>
              <a:ext cx="1451047" cy="1088285"/>
            </a:xfrm>
            <a:prstGeom prst="rect">
              <a:avLst/>
            </a:prstGeom>
          </p:spPr>
        </p:pic>
        <p:grpSp>
          <p:nvGrpSpPr>
            <p:cNvPr id="50" name="组合 49"/>
            <p:cNvGrpSpPr/>
            <p:nvPr/>
          </p:nvGrpSpPr>
          <p:grpSpPr>
            <a:xfrm>
              <a:off x="6410006" y="2948151"/>
              <a:ext cx="1454482" cy="1089660"/>
              <a:chOff x="4996604" y="4477527"/>
              <a:chExt cx="1454482" cy="1089660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4999815" y="4478902"/>
                <a:ext cx="1448021" cy="10882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4999815" y="455663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5004436" y="464106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5004435" y="472549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4996605" y="480992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5002600" y="489435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5012309" y="497878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5012308" y="506321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5012307" y="514764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5004434" y="523207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4996604" y="531650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5012306" y="5400932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5004433" y="5485366"/>
                <a:ext cx="1438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52286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56046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55294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51534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53038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59054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58302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57550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54542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50782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56798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53790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5980672" y="4487187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60558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6131072" y="4487187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6206272" y="4478902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6281472" y="4477527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6356674" y="4477527"/>
                <a:ext cx="0" cy="10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直接箭头连接符 81"/>
            <p:cNvCxnSpPr/>
            <p:nvPr/>
          </p:nvCxnSpPr>
          <p:spPr>
            <a:xfrm flipH="1">
              <a:off x="5849706" y="3955440"/>
              <a:ext cx="560300" cy="0"/>
            </a:xfrm>
            <a:prstGeom prst="straightConnector1">
              <a:avLst/>
            </a:prstGeom>
            <a:ln w="3492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5002862" y="3852018"/>
              <a:ext cx="0" cy="635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4722388" y="3846745"/>
              <a:ext cx="5557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箭头连接符 85"/>
            <p:cNvCxnSpPr/>
            <p:nvPr/>
          </p:nvCxnSpPr>
          <p:spPr>
            <a:xfrm flipV="1">
              <a:off x="5274838" y="3623565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箭头连接符 86"/>
            <p:cNvCxnSpPr/>
            <p:nvPr/>
          </p:nvCxnSpPr>
          <p:spPr>
            <a:xfrm flipV="1">
              <a:off x="4728738" y="3623565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文本框 87"/>
            <p:cNvSpPr txBox="1"/>
            <p:nvPr/>
          </p:nvSpPr>
          <p:spPr>
            <a:xfrm>
              <a:off x="6727478" y="4011546"/>
              <a:ext cx="1133761" cy="20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90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Spatial location</a:t>
              </a:r>
              <a:endParaRPr lang="zh-CN" altLang="en-US" sz="1190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/>
              <a:t>DFormerV2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将几何关系先验引入注意力机制：</a:t>
            </a:r>
            <a:endParaRPr lang="en-US" altLang="zh-CN" dirty="0"/>
          </a:p>
          <a:p>
            <a:pPr lvl="1"/>
            <a:r>
              <a:rPr lang="zh-CN" altLang="en-US" dirty="0"/>
              <a:t>在注意力机制建模每个图像块之间关系时，利用他们的几何关系来动态分配权重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Cao J, et al. DFormerv2: Geometry Self-Attention for RGBD Semantic Segmentation. CVPR,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2025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89" name="矩形: 圆角 88"/>
          <p:cNvSpPr/>
          <p:nvPr/>
        </p:nvSpPr>
        <p:spPr>
          <a:xfrm>
            <a:off x="787752" y="3392238"/>
            <a:ext cx="6380534" cy="1682651"/>
          </a:xfrm>
          <a:prstGeom prst="roundRect">
            <a:avLst>
              <a:gd name="adj" fmla="val 7083"/>
            </a:avLst>
          </a:prstGeom>
          <a:solidFill>
            <a:srgbClr val="FEF6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5"/>
          </a:p>
        </p:txBody>
      </p:sp>
      <p:sp>
        <p:nvSpPr>
          <p:cNvPr id="90" name="文本框 89"/>
          <p:cNvSpPr txBox="1"/>
          <p:nvPr/>
        </p:nvSpPr>
        <p:spPr>
          <a:xfrm>
            <a:off x="832359" y="4187662"/>
            <a:ext cx="1435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input feature</a:t>
            </a:r>
            <a:endParaRPr lang="zh-CN" altLang="en-US" sz="11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文本框 90"/>
              <p:cNvSpPr txBox="1"/>
              <p:nvPr/>
            </p:nvSpPr>
            <p:spPr>
              <a:xfrm>
                <a:off x="1692942" y="4303496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91" name="文本框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942" y="4303496"/>
                <a:ext cx="183319" cy="276999"/>
              </a:xfrm>
              <a:prstGeom prst="rect">
                <a:avLst/>
              </a:prstGeom>
              <a:blipFill rotWithShape="1">
                <a:blip r:embed="rId1"/>
                <a:stretch>
                  <a:fillRect l="-17" t="-36" r="-11867" b="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" name="文本框 91"/>
              <p:cNvSpPr txBox="1"/>
              <p:nvPr/>
            </p:nvSpPr>
            <p:spPr>
              <a:xfrm>
                <a:off x="1381837" y="4543788"/>
                <a:ext cx="4991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CN" altLang="en-US" sz="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2" name="文本框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837" y="4543788"/>
                <a:ext cx="499111" cy="123111"/>
              </a:xfrm>
              <a:prstGeom prst="rect">
                <a:avLst/>
              </a:prstGeom>
              <a:blipFill rotWithShape="1">
                <a:blip r:embed="rId2"/>
                <a:stretch>
                  <a:fillRect l="-15" t="-295" r="-1129" b="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文本框 95"/>
              <p:cNvSpPr txBox="1"/>
              <p:nvPr/>
            </p:nvSpPr>
            <p:spPr>
              <a:xfrm>
                <a:off x="2783046" y="3517489"/>
                <a:ext cx="49616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</m:oMath>
                  </m:oMathPara>
                </a14:m>
                <a:endParaRPr lang="zh-CN" altLang="en-US" sz="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6" name="文本框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046" y="3517489"/>
                <a:ext cx="496161" cy="123111"/>
              </a:xfrm>
              <a:prstGeom prst="rect">
                <a:avLst/>
              </a:prstGeom>
              <a:blipFill rotWithShape="1">
                <a:blip r:embed="rId3"/>
                <a:stretch>
                  <a:fillRect l="-96" t="-182" r="-754" b="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流程图: 汇总连接 96"/>
          <p:cNvSpPr/>
          <p:nvPr/>
        </p:nvSpPr>
        <p:spPr>
          <a:xfrm>
            <a:off x="3027211" y="4360914"/>
            <a:ext cx="150700" cy="1507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1" name="直接箭头连接符 100"/>
          <p:cNvCxnSpPr/>
          <p:nvPr/>
        </p:nvCxnSpPr>
        <p:spPr>
          <a:xfrm>
            <a:off x="2454783" y="4433642"/>
            <a:ext cx="56921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3667079" y="4367525"/>
            <a:ext cx="150700" cy="150700"/>
            <a:chOff x="6029501" y="5559278"/>
            <a:chExt cx="150700" cy="150700"/>
          </a:xfrm>
        </p:grpSpPr>
        <p:sp>
          <p:nvSpPr>
            <p:cNvPr id="106" name="椭圆 105"/>
            <p:cNvSpPr/>
            <p:nvPr/>
          </p:nvSpPr>
          <p:spPr>
            <a:xfrm>
              <a:off x="6029501" y="5559278"/>
              <a:ext cx="150700" cy="1507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6071220" y="5603378"/>
              <a:ext cx="62500" cy="62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09" name="连接符: 肘形 108"/>
          <p:cNvCxnSpPr>
            <a:stCxn id="168" idx="3"/>
            <a:endCxn id="106" idx="0"/>
          </p:cNvCxnSpPr>
          <p:nvPr/>
        </p:nvCxnSpPr>
        <p:spPr>
          <a:xfrm>
            <a:off x="2442449" y="3694461"/>
            <a:ext cx="1299980" cy="673064"/>
          </a:xfrm>
          <a:prstGeom prst="bentConnector2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箭头连接符 110"/>
          <p:cNvCxnSpPr/>
          <p:nvPr/>
        </p:nvCxnSpPr>
        <p:spPr>
          <a:xfrm flipV="1">
            <a:off x="3174612" y="4448702"/>
            <a:ext cx="484698" cy="4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连接符: 肘形 115"/>
          <p:cNvCxnSpPr>
            <a:endCxn id="97" idx="0"/>
          </p:cNvCxnSpPr>
          <p:nvPr/>
        </p:nvCxnSpPr>
        <p:spPr>
          <a:xfrm>
            <a:off x="2445903" y="4059966"/>
            <a:ext cx="656658" cy="300948"/>
          </a:xfrm>
          <a:prstGeom prst="bentConnector2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文本框 117"/>
              <p:cNvSpPr txBox="1"/>
              <p:nvPr/>
            </p:nvSpPr>
            <p:spPr>
              <a:xfrm>
                <a:off x="4246587" y="4230580"/>
                <a:ext cx="59894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m:rPr>
                          <m:sty m:val="p"/>
                        </m:rPr>
                        <a:rPr lang="en-US" altLang="zh-CN" sz="1200" i="1">
                          <a:latin typeface="Cambria Math" panose="02040503050406030204" pitchFamily="18" charset="0"/>
                        </a:rPr>
                        <m:t>eo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𝐴𝑡𝑡𝑛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18" name="文本框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587" y="4230580"/>
                <a:ext cx="598947" cy="184666"/>
              </a:xfrm>
              <a:prstGeom prst="rect">
                <a:avLst/>
              </a:prstGeom>
              <a:blipFill rotWithShape="1">
                <a:blip r:embed="rId4"/>
                <a:stretch>
                  <a:fillRect l="-57" t="-114" r="-3100" b="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直接箭头连接符 118"/>
          <p:cNvCxnSpPr>
            <a:endCxn id="120" idx="2"/>
          </p:cNvCxnSpPr>
          <p:nvPr/>
        </p:nvCxnSpPr>
        <p:spPr>
          <a:xfrm>
            <a:off x="2454783" y="4783435"/>
            <a:ext cx="253717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流程图: 汇总连接 119"/>
          <p:cNvSpPr/>
          <p:nvPr/>
        </p:nvSpPr>
        <p:spPr>
          <a:xfrm>
            <a:off x="4991957" y="4708085"/>
            <a:ext cx="150700" cy="1507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1" name="连接符: 肘形 120"/>
          <p:cNvCxnSpPr>
            <a:stCxn id="106" idx="6"/>
            <a:endCxn id="120" idx="0"/>
          </p:cNvCxnSpPr>
          <p:nvPr/>
        </p:nvCxnSpPr>
        <p:spPr>
          <a:xfrm>
            <a:off x="3817779" y="4442875"/>
            <a:ext cx="1249528" cy="265210"/>
          </a:xfrm>
          <a:prstGeom prst="bentConnector2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箭头连接符 121"/>
          <p:cNvCxnSpPr/>
          <p:nvPr/>
        </p:nvCxnSpPr>
        <p:spPr>
          <a:xfrm>
            <a:off x="5143044" y="4781941"/>
            <a:ext cx="26242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5" name="文本框 124"/>
              <p:cNvSpPr txBox="1"/>
              <p:nvPr/>
            </p:nvSpPr>
            <p:spPr>
              <a:xfrm>
                <a:off x="4179522" y="4132609"/>
                <a:ext cx="49616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𝐻𝑊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𝐻𝑊</m:t>
                      </m:r>
                    </m:oMath>
                  </m:oMathPara>
                </a14:m>
                <a:endParaRPr lang="zh-CN" altLang="en-US" sz="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5" name="文本框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22" y="4132609"/>
                <a:ext cx="496161" cy="123111"/>
              </a:xfrm>
              <a:prstGeom prst="rect">
                <a:avLst/>
              </a:prstGeom>
              <a:blipFill rotWithShape="1">
                <a:blip r:embed="rId3"/>
                <a:stretch>
                  <a:fillRect l="-118" t="-24" r="-732" b="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文本框 125"/>
              <p:cNvSpPr txBox="1"/>
              <p:nvPr/>
            </p:nvSpPr>
            <p:spPr>
              <a:xfrm>
                <a:off x="2842619" y="4784708"/>
                <a:ext cx="4991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CN" altLang="en-US" sz="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619" y="4784708"/>
                <a:ext cx="499111" cy="123111"/>
              </a:xfrm>
              <a:prstGeom prst="rect">
                <a:avLst/>
              </a:prstGeom>
              <a:blipFill rotWithShape="1">
                <a:blip r:embed="rId2"/>
                <a:stretch>
                  <a:fillRect l="-72" t="-502" r="-1073" b="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文本框 126"/>
              <p:cNvSpPr txBox="1"/>
              <p:nvPr/>
            </p:nvSpPr>
            <p:spPr>
              <a:xfrm>
                <a:off x="5253751" y="4552832"/>
                <a:ext cx="4991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CN" altLang="en-US" sz="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7" name="文本框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751" y="4552832"/>
                <a:ext cx="499111" cy="123111"/>
              </a:xfrm>
              <a:prstGeom prst="rect">
                <a:avLst/>
              </a:prstGeom>
              <a:blipFill rotWithShape="1">
                <a:blip r:embed="rId2"/>
                <a:stretch>
                  <a:fillRect l="-79" t="-420" r="-1065" b="3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文本框 127"/>
              <p:cNvSpPr txBox="1"/>
              <p:nvPr/>
            </p:nvSpPr>
            <p:spPr>
              <a:xfrm>
                <a:off x="5473837" y="4635669"/>
                <a:ext cx="43095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28" name="文本框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837" y="4635669"/>
                <a:ext cx="430952" cy="246221"/>
              </a:xfrm>
              <a:prstGeom prst="rect">
                <a:avLst/>
              </a:prstGeom>
              <a:blipFill rotWithShape="1">
                <a:blip r:embed="rId5"/>
                <a:stretch>
                  <a:fillRect l="-32" t="-69" r="-3849" b="-1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流程图: 汇总连接 129"/>
          <p:cNvSpPr/>
          <p:nvPr/>
        </p:nvSpPr>
        <p:spPr>
          <a:xfrm>
            <a:off x="5262456" y="3744608"/>
            <a:ext cx="150700" cy="1507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文本框 130"/>
          <p:cNvSpPr txBox="1"/>
          <p:nvPr/>
        </p:nvSpPr>
        <p:spPr>
          <a:xfrm>
            <a:off x="5402311" y="3675317"/>
            <a:ext cx="16109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Matrix multiplication</a:t>
            </a:r>
            <a:endParaRPr lang="zh-CN" altLang="en-US" sz="11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5265899" y="4003834"/>
            <a:ext cx="150700" cy="150700"/>
            <a:chOff x="6029501" y="5559278"/>
            <a:chExt cx="150700" cy="150700"/>
          </a:xfrm>
        </p:grpSpPr>
        <p:sp>
          <p:nvSpPr>
            <p:cNvPr id="133" name="椭圆 132"/>
            <p:cNvSpPr/>
            <p:nvPr/>
          </p:nvSpPr>
          <p:spPr>
            <a:xfrm>
              <a:off x="6029501" y="5559278"/>
              <a:ext cx="150700" cy="1507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>
              <a:off x="6071220" y="5603378"/>
              <a:ext cx="62500" cy="62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5" name="文本框 134"/>
          <p:cNvSpPr txBox="1"/>
          <p:nvPr/>
        </p:nvSpPr>
        <p:spPr>
          <a:xfrm>
            <a:off x="5381568" y="3947542"/>
            <a:ext cx="1893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Element-wise multiplication</a:t>
            </a:r>
            <a:endParaRPr lang="zh-CN" altLang="en-US" sz="11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165462" y="3459139"/>
            <a:ext cx="1199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geometry prior</a:t>
            </a:r>
            <a:endParaRPr lang="zh-CN" altLang="en-US" sz="11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grpSp>
        <p:nvGrpSpPr>
          <p:cNvPr id="158" name="组合 157"/>
          <p:cNvGrpSpPr/>
          <p:nvPr/>
        </p:nvGrpSpPr>
        <p:grpSpPr>
          <a:xfrm>
            <a:off x="1876258" y="4039148"/>
            <a:ext cx="335950" cy="757975"/>
            <a:chOff x="6554287" y="6210300"/>
            <a:chExt cx="348163" cy="640180"/>
          </a:xfrm>
        </p:grpSpPr>
        <p:cxnSp>
          <p:nvCxnSpPr>
            <p:cNvPr id="159" name="直接箭头连接符 158"/>
            <p:cNvCxnSpPr/>
            <p:nvPr/>
          </p:nvCxnSpPr>
          <p:spPr>
            <a:xfrm>
              <a:off x="6695791" y="6216650"/>
              <a:ext cx="20665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箭头连接符 159"/>
            <p:cNvCxnSpPr/>
            <p:nvPr/>
          </p:nvCxnSpPr>
          <p:spPr>
            <a:xfrm>
              <a:off x="6554287" y="6555906"/>
              <a:ext cx="34816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6695791" y="6210300"/>
              <a:ext cx="0" cy="640180"/>
            </a:xfrm>
            <a:prstGeom prst="line">
              <a:avLst/>
            </a:prstGeom>
            <a:ln w="12700">
              <a:solidFill>
                <a:schemeClr val="tx1"/>
              </a:solidFill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2" name="直接箭头连接符 161"/>
          <p:cNvCxnSpPr/>
          <p:nvPr/>
        </p:nvCxnSpPr>
        <p:spPr>
          <a:xfrm>
            <a:off x="2012802" y="4787954"/>
            <a:ext cx="19941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>
            <a:off x="882399" y="4461164"/>
            <a:ext cx="81857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163"/>
          <p:cNvCxnSpPr/>
          <p:nvPr/>
        </p:nvCxnSpPr>
        <p:spPr>
          <a:xfrm>
            <a:off x="1409505" y="3711682"/>
            <a:ext cx="8027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文本框 164"/>
          <p:cNvSpPr txBox="1"/>
          <p:nvPr/>
        </p:nvSpPr>
        <p:spPr>
          <a:xfrm>
            <a:off x="5953289" y="4520337"/>
            <a:ext cx="1435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output feature</a:t>
            </a:r>
            <a:endParaRPr lang="zh-CN" altLang="en-US" sz="11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166" name="直接箭头连接符 165"/>
          <p:cNvCxnSpPr/>
          <p:nvPr/>
        </p:nvCxnSpPr>
        <p:spPr>
          <a:xfrm>
            <a:off x="5868520" y="4774921"/>
            <a:ext cx="110023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组合 166"/>
          <p:cNvGrpSpPr/>
          <p:nvPr/>
        </p:nvGrpSpPr>
        <p:grpSpPr>
          <a:xfrm>
            <a:off x="2227005" y="3586739"/>
            <a:ext cx="215444" cy="215444"/>
            <a:chOff x="7292562" y="6167234"/>
            <a:chExt cx="215444" cy="215444"/>
          </a:xfrm>
        </p:grpSpPr>
        <p:sp>
          <p:nvSpPr>
            <p:cNvPr id="168" name="矩形: 圆角 167"/>
            <p:cNvSpPr/>
            <p:nvPr/>
          </p:nvSpPr>
          <p:spPr>
            <a:xfrm>
              <a:off x="7292562" y="6167234"/>
              <a:ext cx="215444" cy="21544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9" name="文本框 168"/>
                <p:cNvSpPr txBox="1"/>
                <p:nvPr/>
              </p:nvSpPr>
              <p:spPr>
                <a:xfrm>
                  <a:off x="7317962" y="6167234"/>
                  <a:ext cx="16177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169" name="文本框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7962" y="6167234"/>
                  <a:ext cx="161775" cy="215444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0" name="组合 169"/>
          <p:cNvGrpSpPr/>
          <p:nvPr/>
        </p:nvGrpSpPr>
        <p:grpSpPr>
          <a:xfrm>
            <a:off x="2227005" y="3954291"/>
            <a:ext cx="215444" cy="215444"/>
            <a:chOff x="7292562" y="6167234"/>
            <a:chExt cx="215444" cy="215444"/>
          </a:xfrm>
        </p:grpSpPr>
        <p:sp>
          <p:nvSpPr>
            <p:cNvPr id="171" name="矩形: 圆角 170"/>
            <p:cNvSpPr/>
            <p:nvPr/>
          </p:nvSpPr>
          <p:spPr>
            <a:xfrm>
              <a:off x="7292562" y="6167234"/>
              <a:ext cx="215444" cy="21544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2" name="文本框 171"/>
                <p:cNvSpPr txBox="1"/>
                <p:nvPr/>
              </p:nvSpPr>
              <p:spPr>
                <a:xfrm>
                  <a:off x="7317962" y="6167234"/>
                  <a:ext cx="16716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172" name="文本框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7962" y="6167234"/>
                  <a:ext cx="167161" cy="215444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3" name="组合 172"/>
          <p:cNvGrpSpPr/>
          <p:nvPr/>
        </p:nvGrpSpPr>
        <p:grpSpPr>
          <a:xfrm>
            <a:off x="2227005" y="4321843"/>
            <a:ext cx="215444" cy="215444"/>
            <a:chOff x="7292562" y="6167234"/>
            <a:chExt cx="215444" cy="215444"/>
          </a:xfrm>
        </p:grpSpPr>
        <p:sp>
          <p:nvSpPr>
            <p:cNvPr id="174" name="矩形: 圆角 173"/>
            <p:cNvSpPr/>
            <p:nvPr/>
          </p:nvSpPr>
          <p:spPr>
            <a:xfrm>
              <a:off x="7292562" y="6167234"/>
              <a:ext cx="215444" cy="21544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5" name="文本框 174"/>
                <p:cNvSpPr txBox="1"/>
                <p:nvPr/>
              </p:nvSpPr>
              <p:spPr>
                <a:xfrm>
                  <a:off x="7317962" y="6167234"/>
                  <a:ext cx="17056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175" name="文本框 1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7962" y="6167234"/>
                  <a:ext cx="170560" cy="215444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6" name="组合 175"/>
          <p:cNvGrpSpPr/>
          <p:nvPr/>
        </p:nvGrpSpPr>
        <p:grpSpPr>
          <a:xfrm>
            <a:off x="2227005" y="4689395"/>
            <a:ext cx="215444" cy="215444"/>
            <a:chOff x="7292562" y="6167234"/>
            <a:chExt cx="215444" cy="215444"/>
          </a:xfrm>
        </p:grpSpPr>
        <p:sp>
          <p:nvSpPr>
            <p:cNvPr id="177" name="矩形: 圆角 176"/>
            <p:cNvSpPr/>
            <p:nvPr/>
          </p:nvSpPr>
          <p:spPr>
            <a:xfrm>
              <a:off x="7292562" y="6167234"/>
              <a:ext cx="215444" cy="21544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8" name="文本框 177"/>
                <p:cNvSpPr txBox="1"/>
                <p:nvPr/>
              </p:nvSpPr>
              <p:spPr>
                <a:xfrm>
                  <a:off x="7317962" y="6167234"/>
                  <a:ext cx="15799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178" name="文本框 1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7962" y="6167234"/>
                  <a:ext cx="157992" cy="215444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3" name="矩形: 圆角 182"/>
          <p:cNvSpPr/>
          <p:nvPr/>
        </p:nvSpPr>
        <p:spPr>
          <a:xfrm rot="5400000">
            <a:off x="8391019" y="2658281"/>
            <a:ext cx="1656721" cy="3151609"/>
          </a:xfrm>
          <a:prstGeom prst="roundRect">
            <a:avLst>
              <a:gd name="adj" fmla="val 8435"/>
            </a:avLst>
          </a:prstGeom>
          <a:solidFill>
            <a:srgbClr val="FFF4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84" name="矩形: 圆角 183"/>
          <p:cNvSpPr/>
          <p:nvPr/>
        </p:nvSpPr>
        <p:spPr>
          <a:xfrm rot="5400000">
            <a:off x="7460002" y="4072316"/>
            <a:ext cx="1167973" cy="2843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Layer Norm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85" name="矩形: 圆角 184"/>
          <p:cNvSpPr/>
          <p:nvPr/>
        </p:nvSpPr>
        <p:spPr>
          <a:xfrm rot="5400000">
            <a:off x="7941002" y="4011400"/>
            <a:ext cx="1346428" cy="4061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Geometry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Self-Attention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86" name="矩形: 圆角 185"/>
          <p:cNvSpPr/>
          <p:nvPr/>
        </p:nvSpPr>
        <p:spPr>
          <a:xfrm rot="5400000">
            <a:off x="9071876" y="4081062"/>
            <a:ext cx="1167973" cy="2843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Layer Norm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87" name="矩形: 圆角 186"/>
          <p:cNvSpPr/>
          <p:nvPr/>
        </p:nvSpPr>
        <p:spPr>
          <a:xfrm rot="5400000">
            <a:off x="9595134" y="4070294"/>
            <a:ext cx="1149998" cy="3058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MLP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188" name="直接箭头连接符 187"/>
          <p:cNvCxnSpPr/>
          <p:nvPr/>
        </p:nvCxnSpPr>
        <p:spPr>
          <a:xfrm>
            <a:off x="7430364" y="4214470"/>
            <a:ext cx="47147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/>
          <p:cNvCxnSpPr/>
          <p:nvPr/>
        </p:nvCxnSpPr>
        <p:spPr>
          <a:xfrm rot="5400000" flipV="1">
            <a:off x="8296972" y="4109520"/>
            <a:ext cx="0" cy="209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箭头连接符 189"/>
          <p:cNvCxnSpPr/>
          <p:nvPr/>
        </p:nvCxnSpPr>
        <p:spPr>
          <a:xfrm rot="5400000" flipV="1">
            <a:off x="8922236" y="4109520"/>
            <a:ext cx="0" cy="209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接箭头连接符 190"/>
          <p:cNvCxnSpPr/>
          <p:nvPr/>
        </p:nvCxnSpPr>
        <p:spPr>
          <a:xfrm rot="5400000" flipV="1">
            <a:off x="9908896" y="4118266"/>
            <a:ext cx="0" cy="209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 rot="5400000" flipV="1">
            <a:off x="10428005" y="4118266"/>
            <a:ext cx="0" cy="209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流程图: 或者 192"/>
          <p:cNvSpPr/>
          <p:nvPr/>
        </p:nvSpPr>
        <p:spPr>
          <a:xfrm>
            <a:off x="9032247" y="4138314"/>
            <a:ext cx="148672" cy="148672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4" name="直接箭头连接符 193"/>
          <p:cNvCxnSpPr>
            <a:stCxn id="193" idx="6"/>
          </p:cNvCxnSpPr>
          <p:nvPr/>
        </p:nvCxnSpPr>
        <p:spPr>
          <a:xfrm>
            <a:off x="9180919" y="4212650"/>
            <a:ext cx="340528" cy="235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流程图: 或者 194"/>
          <p:cNvSpPr/>
          <p:nvPr/>
        </p:nvSpPr>
        <p:spPr>
          <a:xfrm>
            <a:off x="10521631" y="4138246"/>
            <a:ext cx="148672" cy="148672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6" name="连接符: 肘形 195"/>
          <p:cNvCxnSpPr>
            <a:endCxn id="193" idx="4"/>
          </p:cNvCxnSpPr>
          <p:nvPr/>
        </p:nvCxnSpPr>
        <p:spPr>
          <a:xfrm>
            <a:off x="7792246" y="4212650"/>
            <a:ext cx="1314337" cy="74336"/>
          </a:xfrm>
          <a:prstGeom prst="bentConnector4">
            <a:avLst>
              <a:gd name="adj1" fmla="val -1352"/>
              <a:gd name="adj2" fmla="val 965714"/>
            </a:avLst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连接符: 肘形 196"/>
          <p:cNvCxnSpPr/>
          <p:nvPr/>
        </p:nvCxnSpPr>
        <p:spPr>
          <a:xfrm>
            <a:off x="9374559" y="4219742"/>
            <a:ext cx="1224000" cy="74336"/>
          </a:xfrm>
          <a:prstGeom prst="bentConnector4">
            <a:avLst>
              <a:gd name="adj1" fmla="val -1352"/>
              <a:gd name="adj2" fmla="val 965714"/>
            </a:avLst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197"/>
          <p:cNvCxnSpPr/>
          <p:nvPr/>
        </p:nvCxnSpPr>
        <p:spPr>
          <a:xfrm>
            <a:off x="10681570" y="4212582"/>
            <a:ext cx="4065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文本框 198"/>
          <p:cNvSpPr txBox="1"/>
          <p:nvPr/>
        </p:nvSpPr>
        <p:spPr>
          <a:xfrm>
            <a:off x="2703571" y="5098178"/>
            <a:ext cx="257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Geometry Self-Attention</a:t>
            </a:r>
            <a:endParaRPr lang="zh-CN" altLang="en-US" dirty="0"/>
          </a:p>
        </p:txBody>
      </p:sp>
      <p:sp>
        <p:nvSpPr>
          <p:cNvPr id="200" name="文本框 199"/>
          <p:cNvSpPr txBox="1"/>
          <p:nvPr/>
        </p:nvSpPr>
        <p:spPr>
          <a:xfrm>
            <a:off x="8369733" y="5077298"/>
            <a:ext cx="257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Building  Block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/>
              <a:t>DFormerV2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DFormerv2</a:t>
            </a:r>
            <a:r>
              <a:rPr lang="zh-CN" altLang="en-US" dirty="0"/>
              <a:t>基础模型：</a:t>
            </a:r>
            <a:endParaRPr lang="en-US" altLang="zh-CN" dirty="0"/>
          </a:p>
          <a:p>
            <a:pPr lvl="1"/>
            <a:r>
              <a:rPr lang="zh-CN" altLang="en-US" dirty="0"/>
              <a:t>采用经典</a:t>
            </a:r>
            <a:r>
              <a:rPr lang="zh-CN" altLang="en-US" dirty="0">
                <a:solidFill>
                  <a:schemeClr val="accent2"/>
                </a:solidFill>
              </a:rPr>
              <a:t>金字塔结构</a:t>
            </a:r>
            <a:r>
              <a:rPr lang="zh-CN" altLang="en-US" dirty="0"/>
              <a:t>基础网络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chemeClr val="accent2"/>
                </a:solidFill>
              </a:rPr>
              <a:t>无需显式编码</a:t>
            </a:r>
            <a:r>
              <a:rPr lang="zh-CN" altLang="en-US" dirty="0"/>
              <a:t>深度信息</a:t>
            </a:r>
            <a:endParaRPr lang="en-US" altLang="zh-CN" dirty="0"/>
          </a:p>
          <a:p>
            <a:pPr lvl="1"/>
            <a:r>
              <a:rPr lang="zh-CN" altLang="en-US" dirty="0"/>
              <a:t>利用深度信息建模</a:t>
            </a:r>
            <a:r>
              <a:rPr lang="zh-CN" altLang="en-US" dirty="0">
                <a:solidFill>
                  <a:schemeClr val="accent2"/>
                </a:solidFill>
              </a:rPr>
              <a:t>几何关系</a:t>
            </a:r>
            <a:endParaRPr lang="en-US" altLang="zh-CN" dirty="0">
              <a:solidFill>
                <a:schemeClr val="accent2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512" y="59548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Cao J, et al. DFormerv2: Geometry Self-Attention for RGBD Semantic Segmentation. CVPR,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2025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连接符: 肘形 6"/>
          <p:cNvCxnSpPr/>
          <p:nvPr/>
        </p:nvCxnSpPr>
        <p:spPr>
          <a:xfrm flipV="1">
            <a:off x="7408393" y="4223679"/>
            <a:ext cx="1800000" cy="126351"/>
          </a:xfrm>
          <a:prstGeom prst="bentConnector3">
            <a:avLst>
              <a:gd name="adj1" fmla="val 404"/>
            </a:avLst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连接符: 肘形 7"/>
          <p:cNvCxnSpPr/>
          <p:nvPr/>
        </p:nvCxnSpPr>
        <p:spPr>
          <a:xfrm flipV="1">
            <a:off x="5716393" y="4081897"/>
            <a:ext cx="3492000" cy="269584"/>
          </a:xfrm>
          <a:prstGeom prst="bentConnector3">
            <a:avLst>
              <a:gd name="adj1" fmla="val 827"/>
            </a:avLst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7554749" y="3548345"/>
            <a:ext cx="1336619" cy="1649918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5895657" y="3545343"/>
            <a:ext cx="1307565" cy="1649918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31778" y="4809321"/>
            <a:ext cx="1227472" cy="27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85" dirty="0">
                <a:latin typeface="Times New Roman" panose="02020603050405020304" pitchFamily="16" charset="0"/>
                <a:cs typeface="Times New Roman" panose="02020603050405020304" pitchFamily="16" charset="0"/>
              </a:rPr>
              <a:t>RGB image</a:t>
            </a:r>
            <a:endParaRPr lang="zh-CN" altLang="en-US" sz="1185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561623" y="3631164"/>
                <a:ext cx="68403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ℎ</m:t>
                      </m:r>
                      <m:r>
                        <a:rPr lang="en-US" altLang="zh-CN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623" y="3631164"/>
                <a:ext cx="684033" cy="184666"/>
              </a:xfrm>
              <a:prstGeom prst="rect">
                <a:avLst/>
              </a:prstGeom>
              <a:blipFill rotWithShape="1">
                <a:blip r:embed="rId1"/>
                <a:stretch>
                  <a:fillRect l="-23" t="-127" r="-1535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: 圆角 12"/>
          <p:cNvSpPr/>
          <p:nvPr/>
        </p:nvSpPr>
        <p:spPr>
          <a:xfrm rot="5400000">
            <a:off x="2234125" y="4220674"/>
            <a:ext cx="1485550" cy="2931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Patch Embedding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3858720" y="5103631"/>
                <a:ext cx="561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720" y="5103631"/>
                <a:ext cx="561113" cy="307777"/>
              </a:xfrm>
              <a:prstGeom prst="rect">
                <a:avLst/>
              </a:prstGeom>
              <a:blipFill rotWithShape="1">
                <a:blip r:embed="rId2"/>
                <a:stretch>
                  <a:fillRect l="-82" t="-44" r="42" b="-5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2824770" y="3318619"/>
                <a:ext cx="108048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ℎ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770" y="3318619"/>
                <a:ext cx="1080489" cy="184666"/>
              </a:xfrm>
              <a:prstGeom prst="rect">
                <a:avLst/>
              </a:prstGeom>
              <a:blipFill rotWithShape="1">
                <a:blip r:embed="rId3"/>
                <a:stretch>
                  <a:fillRect l="-27" t="-59" r="1" b="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: 圆角 15"/>
          <p:cNvSpPr/>
          <p:nvPr/>
        </p:nvSpPr>
        <p:spPr>
          <a:xfrm>
            <a:off x="2671529" y="3561112"/>
            <a:ext cx="1333502" cy="1649918"/>
          </a:xfrm>
          <a:prstGeom prst="roundRect">
            <a:avLst>
              <a:gd name="adj" fmla="val 6403"/>
            </a:avLst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>
            <a:endCxn id="13" idx="2"/>
          </p:cNvCxnSpPr>
          <p:nvPr/>
        </p:nvCxnSpPr>
        <p:spPr>
          <a:xfrm>
            <a:off x="2129960" y="4354614"/>
            <a:ext cx="70036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0"/>
            <a:endCxn id="43" idx="2"/>
          </p:cNvCxnSpPr>
          <p:nvPr/>
        </p:nvCxnSpPr>
        <p:spPr>
          <a:xfrm>
            <a:off x="3123477" y="4367251"/>
            <a:ext cx="193109" cy="401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19"/>
          <p:cNvSpPr/>
          <p:nvPr/>
        </p:nvSpPr>
        <p:spPr>
          <a:xfrm rot="5400000">
            <a:off x="3807769" y="4210740"/>
            <a:ext cx="1485550" cy="2931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Patch Merging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1" name="矩形: 圆角 20"/>
          <p:cNvSpPr/>
          <p:nvPr/>
        </p:nvSpPr>
        <p:spPr>
          <a:xfrm rot="5400000">
            <a:off x="4431736" y="4073036"/>
            <a:ext cx="1493575" cy="576587"/>
          </a:xfrm>
          <a:prstGeom prst="roundRect">
            <a:avLst/>
          </a:prstGeom>
          <a:solidFill>
            <a:srgbClr val="FFE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RGB-D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Block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5468363" y="5059298"/>
                <a:ext cx="561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363" y="5059298"/>
                <a:ext cx="561113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67" t="-82" r="27" b="-53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4281677" y="3310608"/>
                <a:ext cx="1293453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ℎ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77" y="3310608"/>
                <a:ext cx="1293453" cy="184666"/>
              </a:xfrm>
              <a:prstGeom prst="rect">
                <a:avLst/>
              </a:prstGeom>
              <a:blipFill rotWithShape="1">
                <a:blip r:embed="rId5"/>
                <a:stretch>
                  <a:fillRect l="-39" t="-191" r="36" b="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: 圆角 23"/>
          <p:cNvSpPr/>
          <p:nvPr/>
        </p:nvSpPr>
        <p:spPr>
          <a:xfrm>
            <a:off x="4245173" y="3551178"/>
            <a:ext cx="1324899" cy="1649918"/>
          </a:xfrm>
          <a:prstGeom prst="roundRect">
            <a:avLst>
              <a:gd name="adj" fmla="val 6403"/>
            </a:avLst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>
            <a:endCxn id="20" idx="2"/>
          </p:cNvCxnSpPr>
          <p:nvPr/>
        </p:nvCxnSpPr>
        <p:spPr>
          <a:xfrm flipV="1">
            <a:off x="3724125" y="4357317"/>
            <a:ext cx="67984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20" idx="0"/>
            <a:endCxn id="21" idx="2"/>
          </p:cNvCxnSpPr>
          <p:nvPr/>
        </p:nvCxnSpPr>
        <p:spPr>
          <a:xfrm>
            <a:off x="4697121" y="4357317"/>
            <a:ext cx="19310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/>
          <p:cNvSpPr/>
          <p:nvPr/>
        </p:nvSpPr>
        <p:spPr>
          <a:xfrm rot="5400000">
            <a:off x="5458253" y="4204905"/>
            <a:ext cx="1485550" cy="2931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Patch Merging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8" name="矩形: 圆角 27"/>
          <p:cNvSpPr/>
          <p:nvPr/>
        </p:nvSpPr>
        <p:spPr>
          <a:xfrm rot="5400000">
            <a:off x="6082220" y="4067201"/>
            <a:ext cx="1493575" cy="576587"/>
          </a:xfrm>
          <a:prstGeom prst="roundRect">
            <a:avLst/>
          </a:prstGeom>
          <a:solidFill>
            <a:srgbClr val="FFE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RGB-D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Block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/>
            </p:nvSpPr>
            <p:spPr>
              <a:xfrm>
                <a:off x="7102347" y="5059298"/>
                <a:ext cx="561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7" y="5059298"/>
                <a:ext cx="561113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90" t="-82" r="50" b="-53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/>
              <p:cNvSpPr txBox="1"/>
              <p:nvPr/>
            </p:nvSpPr>
            <p:spPr>
              <a:xfrm>
                <a:off x="5894523" y="3294450"/>
                <a:ext cx="13624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ℎ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16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523" y="3294450"/>
                <a:ext cx="1362456" cy="184666"/>
              </a:xfrm>
              <a:prstGeom prst="rect">
                <a:avLst/>
              </a:prstGeom>
              <a:blipFill rotWithShape="1">
                <a:blip r:embed="rId7"/>
                <a:stretch>
                  <a:fillRect l="-33" t="-38" r="15" b="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/>
          <p:cNvCxnSpPr>
            <a:stCxn id="21" idx="0"/>
            <a:endCxn id="27" idx="2"/>
          </p:cNvCxnSpPr>
          <p:nvPr/>
        </p:nvCxnSpPr>
        <p:spPr>
          <a:xfrm flipV="1">
            <a:off x="5466817" y="4351482"/>
            <a:ext cx="587635" cy="9848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7" idx="0"/>
            <a:endCxn id="28" idx="2"/>
          </p:cNvCxnSpPr>
          <p:nvPr/>
        </p:nvCxnSpPr>
        <p:spPr>
          <a:xfrm>
            <a:off x="6347605" y="4351482"/>
            <a:ext cx="19310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/>
          <p:cNvSpPr/>
          <p:nvPr/>
        </p:nvSpPr>
        <p:spPr>
          <a:xfrm rot="5400000">
            <a:off x="7117345" y="4207907"/>
            <a:ext cx="1485550" cy="2931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Patch Merging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34" name="矩形: 圆角 33"/>
          <p:cNvSpPr/>
          <p:nvPr/>
        </p:nvSpPr>
        <p:spPr>
          <a:xfrm rot="5400000">
            <a:off x="7741312" y="4070203"/>
            <a:ext cx="1493575" cy="576587"/>
          </a:xfrm>
          <a:prstGeom prst="roundRect">
            <a:avLst/>
          </a:prstGeom>
          <a:solidFill>
            <a:srgbClr val="FFE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RGB-D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Block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/>
              <p:cNvSpPr txBox="1"/>
              <p:nvPr/>
            </p:nvSpPr>
            <p:spPr>
              <a:xfrm>
                <a:off x="8830022" y="5032268"/>
                <a:ext cx="561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022" y="5032268"/>
                <a:ext cx="561113" cy="307777"/>
              </a:xfrm>
              <a:prstGeom prst="rect">
                <a:avLst/>
              </a:prstGeom>
              <a:blipFill rotWithShape="1">
                <a:blip r:embed="rId8"/>
                <a:stretch>
                  <a:fillRect l="-62" t="-172" r="21" b="-533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/>
              <p:cNvSpPr txBox="1"/>
              <p:nvPr/>
            </p:nvSpPr>
            <p:spPr>
              <a:xfrm>
                <a:off x="7433062" y="3297420"/>
                <a:ext cx="153348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ℎ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32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>
          <p:sp>
            <p:nvSpPr>
              <p:cNvPr id="36" name="文本框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062" y="3297420"/>
                <a:ext cx="1533488" cy="184666"/>
              </a:xfrm>
              <a:prstGeom prst="rect">
                <a:avLst/>
              </a:prstGeom>
              <a:blipFill rotWithShape="1">
                <a:blip r:embed="rId9"/>
                <a:stretch>
                  <a:fillRect l="-25" t="-271" r="23" b="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/>
          <p:cNvCxnSpPr>
            <a:stCxn id="28" idx="0"/>
            <a:endCxn id="33" idx="2"/>
          </p:cNvCxnSpPr>
          <p:nvPr/>
        </p:nvCxnSpPr>
        <p:spPr>
          <a:xfrm flipV="1">
            <a:off x="7117301" y="4354484"/>
            <a:ext cx="596243" cy="101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3" idx="0"/>
            <a:endCxn id="34" idx="2"/>
          </p:cNvCxnSpPr>
          <p:nvPr/>
        </p:nvCxnSpPr>
        <p:spPr>
          <a:xfrm>
            <a:off x="8006697" y="4354484"/>
            <a:ext cx="19310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8776393" y="4363152"/>
            <a:ext cx="432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: 圆角 39"/>
          <p:cNvSpPr/>
          <p:nvPr/>
        </p:nvSpPr>
        <p:spPr>
          <a:xfrm rot="5400000">
            <a:off x="8642528" y="4194455"/>
            <a:ext cx="1493575" cy="3442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Decoder Head</a:t>
            </a:r>
            <a:endParaRPr lang="en-US" altLang="zh-CN" sz="14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9569488" y="4371263"/>
            <a:ext cx="25185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073" y="3817850"/>
            <a:ext cx="1391343" cy="1043507"/>
          </a:xfrm>
          <a:prstGeom prst="rect">
            <a:avLst/>
          </a:prstGeom>
        </p:spPr>
      </p:pic>
      <p:sp>
        <p:nvSpPr>
          <p:cNvPr id="43" name="矩形: 圆角 42"/>
          <p:cNvSpPr/>
          <p:nvPr/>
        </p:nvSpPr>
        <p:spPr>
          <a:xfrm rot="5400000">
            <a:off x="2858092" y="4082970"/>
            <a:ext cx="1493575" cy="576587"/>
          </a:xfrm>
          <a:prstGeom prst="roundRect">
            <a:avLst/>
          </a:prstGeom>
          <a:solidFill>
            <a:srgbClr val="FFE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RGB-D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Block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1346" y="3811567"/>
            <a:ext cx="1391337" cy="1043503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0088061" y="4835452"/>
            <a:ext cx="1227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Prediction</a:t>
            </a:r>
            <a:endParaRPr lang="zh-CN" altLang="en-US" sz="14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1"/>
          <p:cNvCxnSpPr/>
          <p:nvPr/>
        </p:nvCxnSpPr>
        <p:spPr>
          <a:xfrm>
            <a:off x="3098123" y="4263909"/>
            <a:ext cx="434109" cy="0"/>
          </a:xfrm>
          <a:prstGeom prst="line">
            <a:avLst/>
          </a:prstGeom>
          <a:ln w="28575">
            <a:solidFill>
              <a:srgbClr val="1F3B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>
            <p:custDataLst>
              <p:tags r:id="rId1"/>
            </p:custDataLst>
          </p:nvPr>
        </p:nvSpPr>
        <p:spPr>
          <a:xfrm>
            <a:off x="4772025" y="942340"/>
            <a:ext cx="5556885" cy="1447165"/>
          </a:xfrm>
          <a:prstGeom prst="parallelogram">
            <a:avLst>
              <a:gd name="adj" fmla="val 0"/>
            </a:avLst>
          </a:prstGeom>
          <a:solidFill>
            <a:srgbClr val="063398"/>
          </a:solidFill>
          <a:ln w="15875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indent="0" algn="ctr" fontAlgn="auto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基于多粒度特征表达的高效目标感知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平行四边形 13"/>
          <p:cNvSpPr/>
          <p:nvPr>
            <p:custDataLst>
              <p:tags r:id="rId2"/>
            </p:custDataLst>
          </p:nvPr>
        </p:nvSpPr>
        <p:spPr>
          <a:xfrm>
            <a:off x="4772025" y="2719705"/>
            <a:ext cx="5555615" cy="1447165"/>
          </a:xfrm>
          <a:prstGeom prst="parallelogram">
            <a:avLst>
              <a:gd name="adj" fmla="val 0"/>
            </a:avLst>
          </a:prstGeom>
          <a:solidFill>
            <a:srgbClr val="E4E0E0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高效多模态视觉表征学习与场景理解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平行四边形 17"/>
          <p:cNvSpPr/>
          <p:nvPr>
            <p:custDataLst>
              <p:tags r:id="rId3"/>
            </p:custDataLst>
          </p:nvPr>
        </p:nvSpPr>
        <p:spPr>
          <a:xfrm>
            <a:off x="4772025" y="4497070"/>
            <a:ext cx="5556885" cy="1447165"/>
          </a:xfrm>
          <a:prstGeom prst="parallelogram">
            <a:avLst>
              <a:gd name="adj" fmla="val 0"/>
            </a:avLst>
          </a:prstGeom>
          <a:solidFill>
            <a:srgbClr val="E4E0E0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高效个性化视觉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内容生成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727" y="1665552"/>
            <a:ext cx="11201401" cy="40850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高效多模态视觉表征学习与场景理解（</a:t>
            </a:r>
            <a:r>
              <a:rPr lang="en-US" altLang="zh-CN" dirty="0"/>
              <a:t>DFormerV2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RGBD</a:t>
            </a:r>
            <a:r>
              <a:rPr lang="zh-CN" altLang="en-US" dirty="0"/>
              <a:t>分割结果：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40" name="矩形 39"/>
          <p:cNvSpPr/>
          <p:nvPr/>
        </p:nvSpPr>
        <p:spPr>
          <a:xfrm>
            <a:off x="522512" y="6127649"/>
            <a:ext cx="1120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Yin B, Cao J, et al. DFormerv2: Geometry Self-Attention for RGBD Semantic Segmentation. CVPR,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2025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365134" y="4988858"/>
            <a:ext cx="875042" cy="537271"/>
            <a:chOff x="7500257" y="5117335"/>
            <a:chExt cx="875042" cy="537271"/>
          </a:xfrm>
        </p:grpSpPr>
        <p:sp>
          <p:nvSpPr>
            <p:cNvPr id="42" name="椭圆 41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58.4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44" name="直接箭头连接符 43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11283795" y="4982088"/>
            <a:ext cx="875042" cy="537271"/>
            <a:chOff x="7500257" y="5117335"/>
            <a:chExt cx="875042" cy="537271"/>
          </a:xfrm>
        </p:grpSpPr>
        <p:sp>
          <p:nvSpPr>
            <p:cNvPr id="46" name="椭圆 45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53.3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48" name="直接箭头连接符 47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6015912" y="5042232"/>
            <a:ext cx="927270" cy="484496"/>
            <a:chOff x="7647215" y="5117335"/>
            <a:chExt cx="927270" cy="484496"/>
          </a:xfrm>
        </p:grpSpPr>
        <p:sp>
          <p:nvSpPr>
            <p:cNvPr id="50" name="椭圆 49"/>
            <p:cNvSpPr/>
            <p:nvPr/>
          </p:nvSpPr>
          <p:spPr>
            <a:xfrm>
              <a:off x="7647215" y="5117335"/>
              <a:ext cx="845102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7647215" y="5117335"/>
              <a:ext cx="84510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124G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52" name="直接箭头连接符 51"/>
            <p:cNvCxnSpPr/>
            <p:nvPr/>
          </p:nvCxnSpPr>
          <p:spPr>
            <a:xfrm flipH="1" flipV="1">
              <a:off x="8287742" y="5453012"/>
              <a:ext cx="286743" cy="1414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5915879" y="3635052"/>
            <a:ext cx="1031970" cy="531735"/>
            <a:chOff x="7460349" y="5124535"/>
            <a:chExt cx="1031970" cy="531735"/>
          </a:xfrm>
        </p:grpSpPr>
        <p:sp>
          <p:nvSpPr>
            <p:cNvPr id="62" name="椭圆 61"/>
            <p:cNvSpPr/>
            <p:nvPr/>
          </p:nvSpPr>
          <p:spPr>
            <a:xfrm>
              <a:off x="7460349" y="5124535"/>
              <a:ext cx="845103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497137" y="5124535"/>
              <a:ext cx="8451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6"/>
                  </a:solidFill>
                </a:rPr>
                <a:t>138G</a:t>
              </a:r>
              <a:endParaRPr lang="zh-CN" alt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64" name="直接箭头连接符 63"/>
            <p:cNvCxnSpPr/>
            <p:nvPr/>
          </p:nvCxnSpPr>
          <p:spPr>
            <a:xfrm flipH="1" flipV="1">
              <a:off x="8128881" y="5484566"/>
              <a:ext cx="363438" cy="17170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8352525" y="3599394"/>
            <a:ext cx="875042" cy="537271"/>
            <a:chOff x="7500257" y="5117335"/>
            <a:chExt cx="875042" cy="537271"/>
          </a:xfrm>
        </p:grpSpPr>
        <p:sp>
          <p:nvSpPr>
            <p:cNvPr id="70" name="椭圆 69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/>
                </a:solidFill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6"/>
                  </a:solidFill>
                </a:rPr>
                <a:t>56.8</a:t>
              </a:r>
              <a:endParaRPr lang="zh-CN" alt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72" name="直接箭头连接符 71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>
            <a:off x="11298865" y="3638860"/>
            <a:ext cx="875042" cy="537271"/>
            <a:chOff x="7500257" y="5117335"/>
            <a:chExt cx="875042" cy="537271"/>
          </a:xfrm>
        </p:grpSpPr>
        <p:sp>
          <p:nvSpPr>
            <p:cNvPr id="74" name="椭圆 73"/>
            <p:cNvSpPr/>
            <p:nvPr/>
          </p:nvSpPr>
          <p:spPr>
            <a:xfrm>
              <a:off x="7647215" y="5117335"/>
              <a:ext cx="713014" cy="4844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/>
                </a:solidFill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7647215" y="5117335"/>
              <a:ext cx="7280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6"/>
                  </a:solidFill>
                </a:rPr>
                <a:t>52.7</a:t>
              </a:r>
              <a:endParaRPr lang="zh-CN" alt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76" name="直接箭头连接符 75"/>
            <p:cNvCxnSpPr/>
            <p:nvPr/>
          </p:nvCxnSpPr>
          <p:spPr>
            <a:xfrm flipV="1">
              <a:off x="7500257" y="5425437"/>
              <a:ext cx="261257" cy="2291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1"/>
          <p:cNvCxnSpPr/>
          <p:nvPr/>
        </p:nvCxnSpPr>
        <p:spPr>
          <a:xfrm>
            <a:off x="3098123" y="4263909"/>
            <a:ext cx="434109" cy="0"/>
          </a:xfrm>
          <a:prstGeom prst="line">
            <a:avLst/>
          </a:prstGeom>
          <a:ln w="28575">
            <a:solidFill>
              <a:srgbClr val="1F3B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>
            <p:custDataLst>
              <p:tags r:id="rId1"/>
            </p:custDataLst>
          </p:nvPr>
        </p:nvSpPr>
        <p:spPr>
          <a:xfrm>
            <a:off x="4772025" y="942340"/>
            <a:ext cx="5556885" cy="1447165"/>
          </a:xfrm>
          <a:prstGeom prst="parallelogram">
            <a:avLst>
              <a:gd name="adj" fmla="val 0"/>
            </a:avLst>
          </a:prstGeom>
          <a:solidFill>
            <a:srgbClr val="E4E0E0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基于多粒度特征表达的高效目标感知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平行四边形 13"/>
          <p:cNvSpPr/>
          <p:nvPr>
            <p:custDataLst>
              <p:tags r:id="rId2"/>
            </p:custDataLst>
          </p:nvPr>
        </p:nvSpPr>
        <p:spPr>
          <a:xfrm>
            <a:off x="4772025" y="2719705"/>
            <a:ext cx="5555615" cy="1447165"/>
          </a:xfrm>
          <a:prstGeom prst="parallelogram">
            <a:avLst>
              <a:gd name="adj" fmla="val 0"/>
            </a:avLst>
          </a:prstGeom>
          <a:solidFill>
            <a:srgbClr val="E4E0E0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4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高效多模态视觉表征学习与场景理解</a:t>
            </a:r>
            <a:endParaRPr lang="zh-CN" altLang="en-US" sz="40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平行四边形 17"/>
          <p:cNvSpPr/>
          <p:nvPr>
            <p:custDataLst>
              <p:tags r:id="rId3"/>
            </p:custDataLst>
          </p:nvPr>
        </p:nvSpPr>
        <p:spPr>
          <a:xfrm>
            <a:off x="4772025" y="4497070"/>
            <a:ext cx="5556885" cy="1447165"/>
          </a:xfrm>
          <a:prstGeom prst="parallelogram">
            <a:avLst>
              <a:gd name="adj" fmla="val 0"/>
            </a:avLst>
          </a:prstGeom>
          <a:solidFill>
            <a:srgbClr val="063398"/>
          </a:solidFill>
          <a:ln w="15875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高效个性化视觉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内容生成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背景：生成式大模型痛点问题</a:t>
            </a:r>
            <a:r>
              <a:rPr lang="en-US" altLang="zh-CN" dirty="0"/>
              <a:t>——</a:t>
            </a:r>
            <a:r>
              <a:rPr lang="zh-CN" altLang="en-US" dirty="0"/>
              <a:t>资源消耗</a:t>
            </a:r>
            <a:endParaRPr lang="zh-CN" altLang="en-US" dirty="0"/>
          </a:p>
        </p:txBody>
      </p:sp>
      <p:pic>
        <p:nvPicPr>
          <p:cNvPr id="1026" name="Picture 2" descr="MSI GeForce RTX 2080 Ti VENTUS 11G RTX 2080 TI VENTUS GP 11G B&amp;H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 rot="790759">
            <a:off x="3900652" y="3701218"/>
            <a:ext cx="3571480" cy="24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597448" y="3222830"/>
            <a:ext cx="2618782" cy="769441"/>
          </a:xfrm>
          <a:prstGeom prst="rect">
            <a:avLst/>
          </a:prstGeom>
          <a:solidFill>
            <a:srgbClr val="FFFF00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显存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4" descr="NVIDIA发布RTX A6000/A40：满血10752个CUDA核心、48GB显存-NVIDIA,安培,A6000,A40,显卡 ——快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3492103" y="1046154"/>
            <a:ext cx="4354330" cy="14914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17161" y="3222829"/>
            <a:ext cx="2500357" cy="769441"/>
          </a:xfrm>
          <a:prstGeom prst="rect">
            <a:avLst/>
          </a:prstGeom>
          <a:solidFill>
            <a:srgbClr val="FFFF00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19365" y="3222829"/>
            <a:ext cx="2618782" cy="769441"/>
          </a:xfrm>
          <a:prstGeom prst="rect">
            <a:avLst/>
          </a:prstGeom>
          <a:solidFill>
            <a:srgbClr val="FFFF00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素材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05787" y="2508729"/>
            <a:ext cx="315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A40 (48G, 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¥)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57982" y="5689290"/>
            <a:ext cx="392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2080Ti (12G, 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¥)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163308" y="1075737"/>
            <a:ext cx="3404964" cy="143227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321016" y="2420200"/>
            <a:ext cx="315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20+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高质量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人脸照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930" y="4443024"/>
            <a:ext cx="1292492" cy="14734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217345" y="5966545"/>
            <a:ext cx="315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1~3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张人脸图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b="-1"/>
          <a:stretch>
            <a:fillRect/>
          </a:stretch>
        </p:blipFill>
        <p:spPr>
          <a:xfrm>
            <a:off x="9975894" y="4165515"/>
            <a:ext cx="1698944" cy="1733488"/>
          </a:xfrm>
          <a:prstGeom prst="rect">
            <a:avLst/>
          </a:prstGeom>
        </p:spPr>
      </p:pic>
      <p:sp>
        <p:nvSpPr>
          <p:cNvPr id="17" name="箭头: 右 16"/>
          <p:cNvSpPr/>
          <p:nvPr/>
        </p:nvSpPr>
        <p:spPr>
          <a:xfrm>
            <a:off x="9420421" y="4931321"/>
            <a:ext cx="447257" cy="28469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7162" y="1729646"/>
            <a:ext cx="250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速度慢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10min=600s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7162" y="4663269"/>
            <a:ext cx="2500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速度快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定制化文生图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1045878" y="2400172"/>
            <a:ext cx="10274545" cy="37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342566" y="6075937"/>
            <a:ext cx="284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Credits: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[Ruiz </a:t>
            </a:r>
            <a:r>
              <a:rPr lang="en-US" altLang="zh-CN" i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et al.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CVPR23]</a:t>
            </a:r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对话气泡: 矩形 2"/>
          <p:cNvSpPr/>
          <p:nvPr/>
        </p:nvSpPr>
        <p:spPr>
          <a:xfrm>
            <a:off x="2092234" y="1679954"/>
            <a:ext cx="8007532" cy="523220"/>
          </a:xfrm>
          <a:prstGeom prst="wedgeRectCallout">
            <a:avLst>
              <a:gd name="adj1" fmla="val -31963"/>
              <a:gd name="adj2" fmla="val 136845"/>
            </a:avLst>
          </a:prstGeom>
          <a:solidFill>
            <a:srgbClr val="FFFF00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对输入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图像进行上千步迭代，需数十分钟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17"/>
          <p:cNvSpPr txBox="1"/>
          <p:nvPr/>
        </p:nvSpPr>
        <p:spPr>
          <a:xfrm>
            <a:off x="394447" y="789710"/>
            <a:ext cx="11355295" cy="582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 baseline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0" i="0" kern="1200" baseline="0">
                <a:solidFill>
                  <a:schemeClr val="tx1"/>
                </a:solidFill>
                <a:latin typeface="+mn-lt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+mn-lt"/>
                <a:ea typeface="华文新魏" panose="020108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/>
              <a:t>DreamBooth</a:t>
            </a:r>
            <a:r>
              <a:rPr lang="en-US" altLang="zh-CN" dirty="0"/>
              <a:t> (CVPR23 Best student paper)</a:t>
            </a:r>
            <a:endParaRPr lang="zh-CN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DreamBooth</a:t>
            </a:r>
            <a:r>
              <a:rPr lang="zh-CN" altLang="en-US" dirty="0"/>
              <a:t>的轻量化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DreamBooth</a:t>
            </a:r>
            <a:r>
              <a:rPr lang="en-US" altLang="zh-CN" dirty="0"/>
              <a:t> (</a:t>
            </a:r>
            <a:r>
              <a:rPr lang="zh-CN" altLang="en-US" dirty="0"/>
              <a:t>上千次地微调</a:t>
            </a:r>
            <a:r>
              <a:rPr lang="en-US" altLang="zh-CN" dirty="0"/>
              <a:t>Encoder-Decoder) </a:t>
            </a:r>
            <a:r>
              <a:rPr lang="zh-CN" altLang="en-US" dirty="0"/>
              <a:t>的轻量化</a:t>
            </a:r>
            <a:endParaRPr lang="zh-CN" altLang="en-US" dirty="0"/>
          </a:p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019950" y="2783832"/>
            <a:ext cx="3928429" cy="1694078"/>
            <a:chOff x="3156743" y="4409779"/>
            <a:chExt cx="1909763" cy="899160"/>
          </a:xfrm>
        </p:grpSpPr>
        <p:grpSp>
          <p:nvGrpSpPr>
            <p:cNvPr id="5" name="组合 4"/>
            <p:cNvGrpSpPr/>
            <p:nvPr/>
          </p:nvGrpSpPr>
          <p:grpSpPr>
            <a:xfrm>
              <a:off x="3156743" y="4409779"/>
              <a:ext cx="1909763" cy="899160"/>
              <a:chOff x="2400300" y="2598420"/>
              <a:chExt cx="1310640" cy="899160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10" name="梯形 9"/>
              <p:cNvSpPr/>
              <p:nvPr/>
            </p:nvSpPr>
            <p:spPr>
              <a:xfrm rot="5400000">
                <a:off x="2278380" y="2720340"/>
                <a:ext cx="899160" cy="655320"/>
              </a:xfrm>
              <a:prstGeom prst="trapezoid">
                <a:avLst>
                  <a:gd name="adj" fmla="val 30007"/>
                </a:avLst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/>
              </a:p>
            </p:txBody>
          </p:sp>
          <p:sp>
            <p:nvSpPr>
              <p:cNvPr id="11" name="梯形 10"/>
              <p:cNvSpPr/>
              <p:nvPr/>
            </p:nvSpPr>
            <p:spPr>
              <a:xfrm rot="16200000">
                <a:off x="2933700" y="2720340"/>
                <a:ext cx="899160" cy="655320"/>
              </a:xfrm>
              <a:prstGeom prst="trapezoid">
                <a:avLst>
                  <a:gd name="adj" fmla="val 30007"/>
                </a:avLst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/>
              </a:p>
            </p:txBody>
          </p:sp>
        </p:grpSp>
        <p:sp>
          <p:nvSpPr>
            <p:cNvPr id="6" name="矩形: 圆角 5"/>
            <p:cNvSpPr/>
            <p:nvPr/>
          </p:nvSpPr>
          <p:spPr>
            <a:xfrm>
              <a:off x="3203635" y="4890168"/>
              <a:ext cx="177800" cy="33855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</a:rPr>
                <a:t>V</a:t>
              </a:r>
              <a:endParaRPr lang="zh-CN" alt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3203635" y="4503818"/>
              <a:ext cx="177800" cy="33855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</a:rPr>
                <a:t>K</a:t>
              </a:r>
              <a:endParaRPr lang="zh-CN" alt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4841811" y="4890136"/>
              <a:ext cx="177800" cy="33855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</a:rPr>
                <a:t>V</a:t>
              </a:r>
              <a:endParaRPr lang="zh-CN" alt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4841811" y="4503786"/>
              <a:ext cx="177800" cy="33855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</a:rPr>
                <a:t>K</a:t>
              </a:r>
              <a:endParaRPr lang="zh-CN" alt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78757" y="4890665"/>
            <a:ext cx="59071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Custom Diffusion [CVPR’23]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微调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Cross-Attention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所有的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985149" y="1955969"/>
            <a:ext cx="3738761" cy="2789172"/>
            <a:chOff x="2419935" y="3954574"/>
            <a:chExt cx="2617135" cy="2531951"/>
          </a:xfrm>
        </p:grpSpPr>
        <p:grpSp>
          <p:nvGrpSpPr>
            <p:cNvPr id="15" name="组合 14"/>
            <p:cNvGrpSpPr/>
            <p:nvPr/>
          </p:nvGrpSpPr>
          <p:grpSpPr>
            <a:xfrm>
              <a:off x="2464067" y="5287901"/>
              <a:ext cx="2545808" cy="1198624"/>
              <a:chOff x="2400300" y="2598420"/>
              <a:chExt cx="1310640" cy="899160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9" name="梯形 28"/>
              <p:cNvSpPr/>
              <p:nvPr/>
            </p:nvSpPr>
            <p:spPr>
              <a:xfrm rot="5400000">
                <a:off x="2278380" y="2720340"/>
                <a:ext cx="899160" cy="655320"/>
              </a:xfrm>
              <a:prstGeom prst="trapezoid">
                <a:avLst>
                  <a:gd name="adj" fmla="val 30007"/>
                </a:avLst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30" name="梯形 29"/>
              <p:cNvSpPr/>
              <p:nvPr/>
            </p:nvSpPr>
            <p:spPr>
              <a:xfrm rot="16200000">
                <a:off x="2933700" y="2720340"/>
                <a:ext cx="899160" cy="655320"/>
              </a:xfrm>
              <a:prstGeom prst="trapezoid">
                <a:avLst>
                  <a:gd name="adj" fmla="val 30007"/>
                </a:avLst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6" name="矩形: 圆角 15"/>
            <p:cNvSpPr/>
            <p:nvPr/>
          </p:nvSpPr>
          <p:spPr>
            <a:xfrm>
              <a:off x="2464068" y="4713599"/>
              <a:ext cx="237016" cy="45130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A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2739011" y="4713599"/>
              <a:ext cx="237016" cy="45130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B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3480992" y="4713599"/>
              <a:ext cx="237016" cy="45130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A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3755935" y="4713599"/>
              <a:ext cx="237016" cy="45130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B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4497917" y="4713599"/>
              <a:ext cx="237016" cy="45130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A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4772859" y="4713599"/>
              <a:ext cx="237016" cy="45130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B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2" name="左大括号 21"/>
            <p:cNvSpPr/>
            <p:nvPr/>
          </p:nvSpPr>
          <p:spPr>
            <a:xfrm rot="5400000">
              <a:off x="3626928" y="3264124"/>
              <a:ext cx="220086" cy="2545808"/>
            </a:xfrm>
            <a:prstGeom prst="leftBrace">
              <a:avLst>
                <a:gd name="adj1" fmla="val 35256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419935" y="3954574"/>
              <a:ext cx="2617135" cy="419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低秩分解后的权重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4" name="图形 23" descr="医学 纯色填充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582412" y="5164500"/>
              <a:ext cx="262411" cy="262411"/>
            </a:xfrm>
            <a:prstGeom prst="rect">
              <a:avLst/>
            </a:prstGeom>
          </p:spPr>
        </p:pic>
        <p:pic>
          <p:nvPicPr>
            <p:cNvPr id="25" name="图形 24" descr="医学 纯色填充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624728" y="5164500"/>
              <a:ext cx="262411" cy="262411"/>
            </a:xfrm>
            <a:prstGeom prst="rect">
              <a:avLst/>
            </a:prstGeom>
          </p:spPr>
        </p:pic>
        <p:pic>
          <p:nvPicPr>
            <p:cNvPr id="26" name="图形 25" descr="医学 纯色填充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641654" y="5164500"/>
              <a:ext cx="262411" cy="262411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004058" y="4634577"/>
              <a:ext cx="474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…</a:t>
              </a:r>
              <a:endParaRPr lang="en-US" altLang="zh-CN" sz="20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003316" y="4622052"/>
              <a:ext cx="474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…</a:t>
              </a:r>
              <a:endParaRPr lang="en-US" altLang="zh-CN" sz="2000" dirty="0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465239" y="4865722"/>
            <a:ext cx="500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LoRA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DreamBooth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低秩分解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注意力模块的残差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DreamBooth+LoRA</a:t>
            </a:r>
            <a:r>
              <a:rPr lang="zh-CN" altLang="en-US" dirty="0"/>
              <a:t>催生了巨量应用</a:t>
            </a:r>
            <a:r>
              <a:rPr lang="en-US" altLang="zh-CN" dirty="0"/>
              <a:t>——</a:t>
            </a:r>
            <a:r>
              <a:rPr lang="zh-CN" altLang="en-US" dirty="0"/>
              <a:t>开源仓库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447" y="3541223"/>
            <a:ext cx="5898776" cy="28600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382" y="1057556"/>
            <a:ext cx="5468417" cy="23748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884" y="3541221"/>
            <a:ext cx="5359669" cy="2860075"/>
          </a:xfrm>
          <a:prstGeom prst="rect">
            <a:avLst/>
          </a:prstGeom>
        </p:spPr>
      </p:pic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447" y="1057556"/>
            <a:ext cx="5816321" cy="237485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DreamBooth+LoRA</a:t>
            </a:r>
            <a:r>
              <a:rPr lang="zh-CN" altLang="en-US" dirty="0"/>
              <a:t>催生了</a:t>
            </a:r>
            <a:r>
              <a:rPr lang="zh-CN" altLang="en-US" dirty="0">
                <a:solidFill>
                  <a:srgbClr val="FF0000"/>
                </a:solidFill>
              </a:rPr>
              <a:t>巨量</a:t>
            </a:r>
            <a:r>
              <a:rPr lang="zh-CN" altLang="en-US" dirty="0"/>
              <a:t>应用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0263" y="1132765"/>
            <a:ext cx="5034745" cy="20557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41388" y="1701227"/>
            <a:ext cx="2494387" cy="769441"/>
          </a:xfrm>
          <a:prstGeom prst="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/>
              <a:t>Civitai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1132766"/>
            <a:ext cx="4980511" cy="20557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59475" y="1955452"/>
            <a:ext cx="2563049" cy="769441"/>
          </a:xfrm>
          <a:prstGeom prst="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/>
              <a:t>PhotoAI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63" y="3302102"/>
            <a:ext cx="5034745" cy="2884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93665" y="4500985"/>
            <a:ext cx="2047812" cy="769441"/>
          </a:xfrm>
          <a:prstGeom prst="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妙鸭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image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6096000" y="3302102"/>
            <a:ext cx="4980510" cy="28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7371157" y="4500985"/>
            <a:ext cx="2690200" cy="769441"/>
          </a:xfrm>
          <a:prstGeom prst="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/>
              <a:t>Fachchain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824214" y="3721808"/>
            <a:ext cx="2311123" cy="15760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相关的工作</a:t>
            </a:r>
            <a:endParaRPr lang="zh-CN" altLang="en-US" dirty="0"/>
          </a:p>
        </p:txBody>
      </p:sp>
      <p:sp>
        <p:nvSpPr>
          <p:cNvPr id="18" name="右箭头 17"/>
          <p:cNvSpPr/>
          <p:nvPr/>
        </p:nvSpPr>
        <p:spPr>
          <a:xfrm>
            <a:off x="1122637" y="3462132"/>
            <a:ext cx="10566400" cy="355600"/>
          </a:xfrm>
          <a:prstGeom prst="rightArrow">
            <a:avLst>
              <a:gd name="adj1" fmla="val 45749"/>
              <a:gd name="adj2" fmla="val 6707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04284" y="2459346"/>
            <a:ext cx="231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Adobe </a:t>
            </a:r>
            <a:r>
              <a:rPr lang="en-US" altLang="zh-CN" sz="2400" dirty="0" err="1"/>
              <a:t>InstantBooth</a:t>
            </a:r>
            <a:endParaRPr lang="en-US" altLang="zh-CN" sz="2400" dirty="0"/>
          </a:p>
          <a:p>
            <a:pPr lvl="0" algn="ctr"/>
            <a:r>
              <a:rPr lang="en-GB" altLang="zh-CN" i="1" dirty="0">
                <a:solidFill>
                  <a:srgbClr val="000000"/>
                </a:solidFill>
              </a:rPr>
              <a:t>( Apr 2023 ) </a:t>
            </a:r>
            <a:endParaRPr lang="zh-CN" altLang="en-US" dirty="0">
              <a:solidFill>
                <a:prstClr val="black"/>
              </a:solidFill>
            </a:endParaRPr>
          </a:p>
          <a:p>
            <a:pPr algn="ct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内容占位符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434735" y="1061220"/>
            <a:ext cx="2850220" cy="134610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3588" y="1036946"/>
            <a:ext cx="2755673" cy="14224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879816" y="2459345"/>
            <a:ext cx="231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Meta </a:t>
            </a:r>
            <a:br>
              <a:rPr lang="en-US" altLang="zh-CN" sz="2400" dirty="0"/>
            </a:br>
            <a:r>
              <a:rPr lang="en-US" altLang="zh-CN" sz="2400" dirty="0" err="1"/>
              <a:t>MovieGen</a:t>
            </a:r>
            <a:endParaRPr lang="en-US" altLang="zh-CN" sz="2400" dirty="0"/>
          </a:p>
          <a:p>
            <a:pPr lvl="0" algn="ctr"/>
            <a:r>
              <a:rPr lang="en-GB" altLang="zh-CN" i="1" dirty="0">
                <a:solidFill>
                  <a:srgbClr val="000000"/>
                </a:solidFill>
              </a:rPr>
              <a:t>( Oct 2024 ) </a:t>
            </a:r>
            <a:endParaRPr lang="zh-CN" altLang="en-US" dirty="0">
              <a:solidFill>
                <a:prstClr val="black"/>
              </a:solidFill>
            </a:endParaRPr>
          </a:p>
          <a:p>
            <a:pPr algn="ct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617853" y="2445626"/>
            <a:ext cx="231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MIT</a:t>
            </a:r>
            <a:endParaRPr lang="en-US" altLang="zh-CN" sz="2400" dirty="0"/>
          </a:p>
          <a:p>
            <a:pPr algn="ctr"/>
            <a:r>
              <a:rPr lang="en-US" altLang="zh-CN" sz="2400" dirty="0" err="1"/>
              <a:t>FastComposer</a:t>
            </a:r>
            <a:endParaRPr lang="en-US" altLang="zh-CN" sz="2400" dirty="0"/>
          </a:p>
          <a:p>
            <a:pPr lvl="0" algn="ctr"/>
            <a:r>
              <a:rPr lang="en-GB" altLang="zh-CN" i="1" dirty="0">
                <a:solidFill>
                  <a:srgbClr val="000000"/>
                </a:solidFill>
              </a:rPr>
              <a:t>( May 2023 ) </a:t>
            </a:r>
            <a:endParaRPr lang="zh-CN" altLang="en-US" dirty="0">
              <a:solidFill>
                <a:prstClr val="black"/>
              </a:solidFill>
            </a:endParaRPr>
          </a:p>
          <a:p>
            <a:pPr algn="ct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433759" y="1122188"/>
            <a:ext cx="2654578" cy="1323439"/>
            <a:chOff x="4980469" y="4181835"/>
            <a:chExt cx="4330283" cy="2158861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4980469" y="4181835"/>
              <a:ext cx="2185313" cy="2158861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165782" y="4182866"/>
              <a:ext cx="2144970" cy="2157829"/>
            </a:xfrm>
            <a:prstGeom prst="rect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30108" y="3994781"/>
            <a:ext cx="2569167" cy="1030463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7859131" y="5277663"/>
            <a:ext cx="231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Tencent</a:t>
            </a:r>
            <a:endParaRPr lang="en-US" altLang="zh-CN" sz="2400" dirty="0"/>
          </a:p>
          <a:p>
            <a:pPr algn="ctr"/>
            <a:r>
              <a:rPr lang="en-US" altLang="zh-CN" sz="2400" dirty="0"/>
              <a:t>ID-Animator</a:t>
            </a:r>
            <a:endParaRPr lang="en-US" altLang="zh-CN" sz="2400" dirty="0"/>
          </a:p>
          <a:p>
            <a:pPr lvl="0" algn="ctr"/>
            <a:r>
              <a:rPr lang="en-GB" altLang="zh-CN" i="1" dirty="0">
                <a:solidFill>
                  <a:srgbClr val="000000"/>
                </a:solidFill>
              </a:rPr>
              <a:t>( Apr 2024 ) </a:t>
            </a:r>
            <a:endParaRPr lang="zh-CN" altLang="en-US" dirty="0">
              <a:solidFill>
                <a:prstClr val="black"/>
              </a:solidFill>
            </a:endParaRPr>
          </a:p>
          <a:p>
            <a:pPr algn="ct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699239" y="5285075"/>
            <a:ext cx="231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Google</a:t>
            </a:r>
            <a:endParaRPr lang="en-US" altLang="zh-CN" sz="2400" dirty="0"/>
          </a:p>
          <a:p>
            <a:pPr algn="ctr"/>
            <a:r>
              <a:rPr lang="en-US" altLang="zh-CN" sz="2400" dirty="0"/>
              <a:t>Taming Encoder</a:t>
            </a:r>
            <a:endParaRPr lang="en-US" altLang="zh-CN" sz="2400" dirty="0"/>
          </a:p>
          <a:p>
            <a:pPr lvl="0" algn="ctr"/>
            <a:r>
              <a:rPr lang="en-GB" altLang="zh-CN" i="1" dirty="0">
                <a:solidFill>
                  <a:srgbClr val="000000"/>
                </a:solidFill>
              </a:rPr>
              <a:t>(Apr 2023 ) </a:t>
            </a:r>
            <a:endParaRPr lang="zh-CN" altLang="en-US" dirty="0">
              <a:solidFill>
                <a:prstClr val="black"/>
              </a:solidFill>
            </a:endParaRPr>
          </a:p>
          <a:p>
            <a:pPr algn="ct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952544" y="5287028"/>
            <a:ext cx="231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Tencent</a:t>
            </a:r>
            <a:endParaRPr lang="en-US" altLang="zh-CN" sz="2400" dirty="0"/>
          </a:p>
          <a:p>
            <a:pPr algn="ctr"/>
            <a:r>
              <a:rPr lang="en-US" altLang="zh-CN" sz="2400" dirty="0"/>
              <a:t>IP-Adapter</a:t>
            </a:r>
            <a:endParaRPr lang="en-US" altLang="zh-CN" sz="2400" dirty="0"/>
          </a:p>
          <a:p>
            <a:pPr lvl="0" algn="ctr"/>
            <a:r>
              <a:rPr lang="en-GB" altLang="zh-CN" i="1" dirty="0">
                <a:solidFill>
                  <a:srgbClr val="000000"/>
                </a:solidFill>
              </a:rPr>
              <a:t>( Aug 2023 ) </a:t>
            </a:r>
            <a:endParaRPr lang="zh-CN" altLang="en-US" dirty="0">
              <a:solidFill>
                <a:prstClr val="black"/>
              </a:solidFill>
            </a:endParaRPr>
          </a:p>
          <a:p>
            <a:pPr algn="ct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519438" y="3898843"/>
            <a:ext cx="2670724" cy="1336104"/>
            <a:chOff x="34845" y="4035039"/>
            <a:chExt cx="4315325" cy="2158861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34845" y="4035039"/>
              <a:ext cx="2176953" cy="2158861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2180338" y="4035039"/>
              <a:ext cx="2169832" cy="2158861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34617" y="1095706"/>
            <a:ext cx="1976154" cy="1346102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6267133" y="2445626"/>
            <a:ext cx="231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InstantX</a:t>
            </a:r>
            <a:endParaRPr lang="en-US" altLang="zh-CN" sz="2400" dirty="0"/>
          </a:p>
          <a:p>
            <a:pPr algn="ctr"/>
            <a:r>
              <a:rPr lang="en-US" altLang="zh-CN" sz="2400" dirty="0" err="1"/>
              <a:t>InstantID</a:t>
            </a:r>
            <a:endParaRPr lang="en-US" altLang="zh-CN" sz="2400" dirty="0"/>
          </a:p>
          <a:p>
            <a:pPr lvl="0" algn="ctr"/>
            <a:r>
              <a:rPr lang="en-GB" altLang="zh-CN" i="1" dirty="0">
                <a:solidFill>
                  <a:srgbClr val="000000"/>
                </a:solidFill>
              </a:rPr>
              <a:t>( Jan 2024 ) </a:t>
            </a:r>
            <a:endParaRPr lang="zh-CN" altLang="en-US" dirty="0">
              <a:solidFill>
                <a:prstClr val="black"/>
              </a:solidFill>
            </a:endParaRPr>
          </a:p>
          <a:p>
            <a:pPr algn="ctr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0" grpId="0" animBg="1"/>
      <p:bldP spid="36" grpId="0" animBg="1"/>
      <p:bldP spid="39" grpId="0" animBg="1"/>
      <p:bldP spid="41" grpId="0" animBg="1"/>
      <p:bldP spid="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之前工作的共性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 rot="16200000">
            <a:off x="3671245" y="2691246"/>
            <a:ext cx="1735931" cy="1067413"/>
            <a:chOff x="1830005" y="892318"/>
            <a:chExt cx="1735931" cy="1067413"/>
          </a:xfrm>
        </p:grpSpPr>
        <p:sp>
          <p:nvSpPr>
            <p:cNvPr id="4" name="矩形: 圆角 3"/>
            <p:cNvSpPr/>
            <p:nvPr/>
          </p:nvSpPr>
          <p:spPr>
            <a:xfrm>
              <a:off x="1830005" y="921816"/>
              <a:ext cx="1735931" cy="1037915"/>
            </a:xfrm>
            <a:prstGeom prst="roundRect">
              <a:avLst/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1905282" y="1188436"/>
              <a:ext cx="1585375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2111161" y="1440280"/>
              <a:ext cx="117361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248324" y="1692124"/>
              <a:ext cx="899289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71694" y="892318"/>
              <a:ext cx="1452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Encoder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223918" y="4294463"/>
            <a:ext cx="2455502" cy="1649798"/>
            <a:chOff x="7828476" y="1845060"/>
            <a:chExt cx="2053361" cy="1379608"/>
          </a:xfrm>
        </p:grpSpPr>
        <p:sp>
          <p:nvSpPr>
            <p:cNvPr id="12" name="矩形: 圆角 11"/>
            <p:cNvSpPr/>
            <p:nvPr/>
          </p:nvSpPr>
          <p:spPr>
            <a:xfrm rot="5400000">
              <a:off x="8165353" y="1508183"/>
              <a:ext cx="1379608" cy="2053361"/>
            </a:xfrm>
            <a:prstGeom prst="roundRect">
              <a:avLst>
                <a:gd name="adj" fmla="val 14266"/>
              </a:avLst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 rot="5400000">
              <a:off x="9086326" y="2434804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 rot="5400000">
              <a:off x="8934171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 rot="5400000">
              <a:off x="8749571" y="2434803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 rot="16200000">
              <a:off x="7517297" y="2434803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/>
          </p:nvSpPr>
          <p:spPr>
            <a:xfrm rot="16200000">
              <a:off x="7991216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/>
            <p:cNvSpPr/>
            <p:nvPr/>
          </p:nvSpPr>
          <p:spPr>
            <a:xfrm rot="16200000">
              <a:off x="8435925" y="2434804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690879" y="5932231"/>
            <a:ext cx="1452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Model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99143" y="2892170"/>
            <a:ext cx="666388" cy="6638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06869" y="4730594"/>
            <a:ext cx="780458" cy="777534"/>
          </a:xfrm>
          <a:prstGeom prst="rect">
            <a:avLst/>
          </a:prstGeom>
        </p:spPr>
      </p:pic>
      <p:pic>
        <p:nvPicPr>
          <p:cNvPr id="24" name="图片 23" descr="绿色的叶子&#10;&#10;低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796" y="4728761"/>
            <a:ext cx="781200" cy="781200"/>
          </a:xfrm>
          <a:prstGeom prst="rect">
            <a:avLst/>
          </a:prstGeom>
        </p:spPr>
      </p:pic>
      <p:cxnSp>
        <p:nvCxnSpPr>
          <p:cNvPr id="26" name="连接符: 曲线 25"/>
          <p:cNvCxnSpPr/>
          <p:nvPr/>
        </p:nvCxnSpPr>
        <p:spPr>
          <a:xfrm rot="10800000" flipH="1">
            <a:off x="5189401" y="5119361"/>
            <a:ext cx="2455502" cy="12700"/>
          </a:xfrm>
          <a:prstGeom prst="curvedConnector5">
            <a:avLst>
              <a:gd name="adj1" fmla="val -16861"/>
              <a:gd name="adj2" fmla="val -9549134"/>
              <a:gd name="adj3" fmla="val 115044"/>
            </a:avLst>
          </a:prstGeom>
          <a:ln w="25400">
            <a:solidFill>
              <a:schemeClr val="accent3">
                <a:lumMod val="50000"/>
              </a:schemeClr>
            </a:solidFill>
            <a:headEnd type="triangl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4" idx="3"/>
            <a:endCxn id="12" idx="2"/>
          </p:cNvCxnSpPr>
          <p:nvPr/>
        </p:nvCxnSpPr>
        <p:spPr>
          <a:xfrm>
            <a:off x="4701361" y="5119361"/>
            <a:ext cx="5226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12" idx="0"/>
            <a:endCxn id="23" idx="1"/>
          </p:cNvCxnSpPr>
          <p:nvPr/>
        </p:nvCxnSpPr>
        <p:spPr>
          <a:xfrm>
            <a:off x="7679421" y="5119361"/>
            <a:ext cx="6273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499397" y="6009175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3">
                    <a:lumMod val="50000"/>
                  </a:schemeClr>
                </a:solidFill>
              </a:rPr>
              <a:t>xT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389905" y="3070229"/>
            <a:ext cx="319063" cy="307776"/>
            <a:chOff x="5097487" y="3098868"/>
            <a:chExt cx="319063" cy="307776"/>
          </a:xfrm>
        </p:grpSpPr>
        <p:sp>
          <p:nvSpPr>
            <p:cNvPr id="56" name="矩形: 圆角 55"/>
            <p:cNvSpPr/>
            <p:nvPr/>
          </p:nvSpPr>
          <p:spPr>
            <a:xfrm>
              <a:off x="5097487" y="3098868"/>
              <a:ext cx="319063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5149414" y="3145267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3" name="直接箭头连接符 52"/>
          <p:cNvCxnSpPr>
            <a:endCxn id="10" idx="0"/>
          </p:cNvCxnSpPr>
          <p:nvPr/>
        </p:nvCxnSpPr>
        <p:spPr>
          <a:xfrm>
            <a:off x="3718013" y="3224955"/>
            <a:ext cx="28749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flipV="1">
            <a:off x="5065425" y="3209110"/>
            <a:ext cx="316988" cy="83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/>
          <p:cNvSpPr/>
          <p:nvPr/>
        </p:nvSpPr>
        <p:spPr>
          <a:xfrm rot="16200000">
            <a:off x="2666660" y="3070225"/>
            <a:ext cx="1735931" cy="307779"/>
          </a:xfrm>
          <a:prstGeom prst="roundRect">
            <a:avLst/>
          </a:prstGeom>
          <a:solidFill>
            <a:srgbClr val="ECF3FA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36" name="直接箭头连接符 14335"/>
          <p:cNvCxnSpPr>
            <a:stCxn id="22" idx="3"/>
            <a:endCxn id="62" idx="0"/>
          </p:cNvCxnSpPr>
          <p:nvPr/>
        </p:nvCxnSpPr>
        <p:spPr>
          <a:xfrm flipV="1">
            <a:off x="3064896" y="3224117"/>
            <a:ext cx="315595" cy="63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39" name="连接符: 肘形 14338"/>
          <p:cNvCxnSpPr>
            <a:stCxn id="56" idx="3"/>
          </p:cNvCxnSpPr>
          <p:nvPr/>
        </p:nvCxnSpPr>
        <p:spPr>
          <a:xfrm>
            <a:off x="5708968" y="3224117"/>
            <a:ext cx="469207" cy="1058168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8" name="图片 143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087327" y="2899166"/>
            <a:ext cx="666388" cy="663892"/>
          </a:xfrm>
          <a:prstGeom prst="rect">
            <a:avLst/>
          </a:prstGeom>
        </p:spPr>
      </p:pic>
      <p:grpSp>
        <p:nvGrpSpPr>
          <p:cNvPr id="14349" name="组合 14348"/>
          <p:cNvGrpSpPr/>
          <p:nvPr/>
        </p:nvGrpSpPr>
        <p:grpSpPr>
          <a:xfrm rot="5400000">
            <a:off x="7293963" y="2697410"/>
            <a:ext cx="1735931" cy="1067413"/>
            <a:chOff x="1830005" y="892318"/>
            <a:chExt cx="1735931" cy="1067413"/>
          </a:xfrm>
        </p:grpSpPr>
        <p:sp>
          <p:nvSpPr>
            <p:cNvPr id="14350" name="矩形: 圆角 14349"/>
            <p:cNvSpPr/>
            <p:nvPr/>
          </p:nvSpPr>
          <p:spPr>
            <a:xfrm>
              <a:off x="1830005" y="921816"/>
              <a:ext cx="1735931" cy="1037915"/>
            </a:xfrm>
            <a:prstGeom prst="roundRect">
              <a:avLst/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51" name="矩形: 圆角 14350"/>
            <p:cNvSpPr/>
            <p:nvPr/>
          </p:nvSpPr>
          <p:spPr>
            <a:xfrm>
              <a:off x="1905282" y="1188436"/>
              <a:ext cx="1585375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52" name="矩形: 圆角 14351"/>
            <p:cNvSpPr/>
            <p:nvPr/>
          </p:nvSpPr>
          <p:spPr>
            <a:xfrm>
              <a:off x="2111161" y="1440280"/>
              <a:ext cx="117361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53" name="矩形: 圆角 14352"/>
            <p:cNvSpPr/>
            <p:nvPr/>
          </p:nvSpPr>
          <p:spPr>
            <a:xfrm>
              <a:off x="2248324" y="1692124"/>
              <a:ext cx="899289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54" name="文本框 14353"/>
            <p:cNvSpPr txBox="1"/>
            <p:nvPr/>
          </p:nvSpPr>
          <p:spPr>
            <a:xfrm>
              <a:off x="1971694" y="892318"/>
              <a:ext cx="1452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 Encoder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356" name="直接箭头连接符 14355"/>
          <p:cNvCxnSpPr>
            <a:stCxn id="14348" idx="1"/>
            <a:endCxn id="14354" idx="0"/>
          </p:cNvCxnSpPr>
          <p:nvPr/>
        </p:nvCxnSpPr>
        <p:spPr>
          <a:xfrm flipH="1">
            <a:off x="8695532" y="3231748"/>
            <a:ext cx="391795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58" name="连接符: 肘形 14357"/>
          <p:cNvCxnSpPr>
            <a:stCxn id="14350" idx="2"/>
            <a:endCxn id="12" idx="1"/>
          </p:cNvCxnSpPr>
          <p:nvPr/>
        </p:nvCxnSpPr>
        <p:spPr>
          <a:xfrm rot="10800000" flipV="1">
            <a:off x="6451670" y="3231116"/>
            <a:ext cx="1176552" cy="1063345"/>
          </a:xfrm>
          <a:prstGeom prst="bentConnector2">
            <a:avLst/>
          </a:prstGeom>
          <a:ln w="2540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9" name="文本框 14358"/>
          <p:cNvSpPr txBox="1"/>
          <p:nvPr/>
        </p:nvSpPr>
        <p:spPr>
          <a:xfrm>
            <a:off x="6335287" y="2822980"/>
            <a:ext cx="113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(Optional)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zh-CN" altLang="en-US" dirty="0"/>
              <a:t>输入图像和</a:t>
            </a:r>
            <a:r>
              <a:rPr lang="en-US" altLang="zh-CN" dirty="0"/>
              <a:t>Target</a:t>
            </a:r>
            <a:r>
              <a:rPr lang="zh-CN" altLang="en-US" dirty="0"/>
              <a:t>图像都</a:t>
            </a:r>
            <a:r>
              <a:rPr lang="zh-CN" altLang="en-US" dirty="0">
                <a:solidFill>
                  <a:srgbClr val="FF0000"/>
                </a:solidFill>
              </a:rPr>
              <a:t>来源于同一个图像</a:t>
            </a:r>
            <a:endParaRPr lang="en-US" altLang="zh-CN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zh-CN" altLang="en-US" dirty="0"/>
              <a:t>将输入的每个</a:t>
            </a:r>
            <a:r>
              <a:rPr lang="en-US" altLang="zh-CN" dirty="0"/>
              <a:t>ID</a:t>
            </a:r>
            <a:r>
              <a:rPr lang="zh-CN" altLang="en-US" dirty="0"/>
              <a:t>图像都表征为了</a:t>
            </a:r>
            <a:r>
              <a:rPr lang="zh-CN" altLang="en-US" dirty="0">
                <a:solidFill>
                  <a:srgbClr val="FF0000"/>
                </a:solidFill>
              </a:rPr>
              <a:t>单一的</a:t>
            </a:r>
            <a:r>
              <a:rPr lang="en-US" altLang="zh-CN" dirty="0">
                <a:solidFill>
                  <a:srgbClr val="FF0000"/>
                </a:solidFill>
              </a:rPr>
              <a:t>embedding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这类工作的缺陷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 rot="16200000">
            <a:off x="3671245" y="2691246"/>
            <a:ext cx="1735931" cy="1067413"/>
            <a:chOff x="1830005" y="892318"/>
            <a:chExt cx="1735931" cy="1067413"/>
          </a:xfrm>
        </p:grpSpPr>
        <p:sp>
          <p:nvSpPr>
            <p:cNvPr id="4" name="矩形: 圆角 3"/>
            <p:cNvSpPr/>
            <p:nvPr/>
          </p:nvSpPr>
          <p:spPr>
            <a:xfrm>
              <a:off x="1830005" y="921816"/>
              <a:ext cx="1735931" cy="1037915"/>
            </a:xfrm>
            <a:prstGeom prst="roundRect">
              <a:avLst/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1905282" y="1188436"/>
              <a:ext cx="1585375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2111161" y="1440280"/>
              <a:ext cx="117361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248324" y="1692124"/>
              <a:ext cx="899289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71694" y="892318"/>
              <a:ext cx="1452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Encoder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223918" y="4294463"/>
            <a:ext cx="2455502" cy="1649798"/>
            <a:chOff x="7828476" y="1845060"/>
            <a:chExt cx="2053361" cy="1379608"/>
          </a:xfrm>
        </p:grpSpPr>
        <p:sp>
          <p:nvSpPr>
            <p:cNvPr id="12" name="矩形: 圆角 11"/>
            <p:cNvSpPr/>
            <p:nvPr/>
          </p:nvSpPr>
          <p:spPr>
            <a:xfrm rot="5400000">
              <a:off x="8165353" y="1508183"/>
              <a:ext cx="1379608" cy="2053361"/>
            </a:xfrm>
            <a:prstGeom prst="roundRect">
              <a:avLst>
                <a:gd name="adj" fmla="val 14266"/>
              </a:avLst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 rot="5400000">
              <a:off x="9086326" y="2434804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 rot="5400000">
              <a:off x="8934171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 rot="5400000">
              <a:off x="8749571" y="2434803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 rot="16200000">
              <a:off x="7517297" y="2434803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/>
          </p:nvSpPr>
          <p:spPr>
            <a:xfrm rot="16200000">
              <a:off x="7991216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/>
            <p:cNvSpPr/>
            <p:nvPr/>
          </p:nvSpPr>
          <p:spPr>
            <a:xfrm rot="16200000">
              <a:off x="8435925" y="2434804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690879" y="5932231"/>
            <a:ext cx="1452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Model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99143" y="2892170"/>
            <a:ext cx="666388" cy="6638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06869" y="4730594"/>
            <a:ext cx="780458" cy="777534"/>
          </a:xfrm>
          <a:prstGeom prst="rect">
            <a:avLst/>
          </a:prstGeom>
        </p:spPr>
      </p:pic>
      <p:pic>
        <p:nvPicPr>
          <p:cNvPr id="24" name="图片 23" descr="绿色的叶子&#10;&#10;低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796" y="4728761"/>
            <a:ext cx="781200" cy="781200"/>
          </a:xfrm>
          <a:prstGeom prst="rect">
            <a:avLst/>
          </a:prstGeom>
        </p:spPr>
      </p:pic>
      <p:cxnSp>
        <p:nvCxnSpPr>
          <p:cNvPr id="26" name="连接符: 曲线 25"/>
          <p:cNvCxnSpPr/>
          <p:nvPr/>
        </p:nvCxnSpPr>
        <p:spPr>
          <a:xfrm rot="10800000" flipH="1">
            <a:off x="5189401" y="5119361"/>
            <a:ext cx="2455502" cy="12700"/>
          </a:xfrm>
          <a:prstGeom prst="curvedConnector5">
            <a:avLst>
              <a:gd name="adj1" fmla="val -16861"/>
              <a:gd name="adj2" fmla="val -9549134"/>
              <a:gd name="adj3" fmla="val 115044"/>
            </a:avLst>
          </a:prstGeom>
          <a:ln w="25400">
            <a:solidFill>
              <a:schemeClr val="accent3">
                <a:lumMod val="50000"/>
              </a:schemeClr>
            </a:solidFill>
            <a:headEnd type="triangl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4" idx="3"/>
            <a:endCxn id="12" idx="2"/>
          </p:cNvCxnSpPr>
          <p:nvPr/>
        </p:nvCxnSpPr>
        <p:spPr>
          <a:xfrm>
            <a:off x="4701361" y="5119361"/>
            <a:ext cx="5226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12" idx="0"/>
            <a:endCxn id="23" idx="1"/>
          </p:cNvCxnSpPr>
          <p:nvPr/>
        </p:nvCxnSpPr>
        <p:spPr>
          <a:xfrm>
            <a:off x="7679421" y="5119361"/>
            <a:ext cx="6273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499397" y="6009175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3">
                    <a:lumMod val="50000"/>
                  </a:schemeClr>
                </a:solidFill>
              </a:rPr>
              <a:t>xT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389905" y="3070229"/>
            <a:ext cx="319063" cy="307776"/>
            <a:chOff x="5097487" y="3098868"/>
            <a:chExt cx="319063" cy="307776"/>
          </a:xfrm>
        </p:grpSpPr>
        <p:sp>
          <p:nvSpPr>
            <p:cNvPr id="56" name="矩形: 圆角 55"/>
            <p:cNvSpPr/>
            <p:nvPr/>
          </p:nvSpPr>
          <p:spPr>
            <a:xfrm>
              <a:off x="5097487" y="3098868"/>
              <a:ext cx="319063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5149414" y="3145267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3" name="直接箭头连接符 52"/>
          <p:cNvCxnSpPr>
            <a:endCxn id="10" idx="0"/>
          </p:cNvCxnSpPr>
          <p:nvPr/>
        </p:nvCxnSpPr>
        <p:spPr>
          <a:xfrm>
            <a:off x="3718013" y="3224955"/>
            <a:ext cx="28749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flipV="1">
            <a:off x="5065425" y="3209110"/>
            <a:ext cx="316988" cy="83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/>
          <p:cNvSpPr/>
          <p:nvPr/>
        </p:nvSpPr>
        <p:spPr>
          <a:xfrm rot="16200000">
            <a:off x="2666660" y="3070225"/>
            <a:ext cx="1735931" cy="307779"/>
          </a:xfrm>
          <a:prstGeom prst="roundRect">
            <a:avLst/>
          </a:prstGeom>
          <a:solidFill>
            <a:srgbClr val="ECF3FA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36" name="直接箭头连接符 14335"/>
          <p:cNvCxnSpPr>
            <a:stCxn id="22" idx="3"/>
            <a:endCxn id="62" idx="0"/>
          </p:cNvCxnSpPr>
          <p:nvPr/>
        </p:nvCxnSpPr>
        <p:spPr>
          <a:xfrm flipV="1">
            <a:off x="3064896" y="3224117"/>
            <a:ext cx="315595" cy="63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39" name="连接符: 肘形 14338"/>
          <p:cNvCxnSpPr>
            <a:stCxn id="56" idx="3"/>
          </p:cNvCxnSpPr>
          <p:nvPr/>
        </p:nvCxnSpPr>
        <p:spPr>
          <a:xfrm>
            <a:off x="5708968" y="3224117"/>
            <a:ext cx="469207" cy="1058168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8" name="图片 143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087327" y="2899166"/>
            <a:ext cx="666388" cy="663892"/>
          </a:xfrm>
          <a:prstGeom prst="rect">
            <a:avLst/>
          </a:prstGeom>
        </p:spPr>
      </p:pic>
      <p:grpSp>
        <p:nvGrpSpPr>
          <p:cNvPr id="14349" name="组合 14348"/>
          <p:cNvGrpSpPr/>
          <p:nvPr/>
        </p:nvGrpSpPr>
        <p:grpSpPr>
          <a:xfrm rot="5400000">
            <a:off x="7293963" y="2697410"/>
            <a:ext cx="1735931" cy="1067413"/>
            <a:chOff x="1830005" y="892318"/>
            <a:chExt cx="1735931" cy="1067413"/>
          </a:xfrm>
        </p:grpSpPr>
        <p:sp>
          <p:nvSpPr>
            <p:cNvPr id="14350" name="矩形: 圆角 14349"/>
            <p:cNvSpPr/>
            <p:nvPr/>
          </p:nvSpPr>
          <p:spPr>
            <a:xfrm>
              <a:off x="1830005" y="921816"/>
              <a:ext cx="1735931" cy="1037915"/>
            </a:xfrm>
            <a:prstGeom prst="roundRect">
              <a:avLst/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51" name="矩形: 圆角 14350"/>
            <p:cNvSpPr/>
            <p:nvPr/>
          </p:nvSpPr>
          <p:spPr>
            <a:xfrm>
              <a:off x="1905282" y="1188436"/>
              <a:ext cx="1585375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52" name="矩形: 圆角 14351"/>
            <p:cNvSpPr/>
            <p:nvPr/>
          </p:nvSpPr>
          <p:spPr>
            <a:xfrm>
              <a:off x="2111161" y="1440280"/>
              <a:ext cx="117361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53" name="矩形: 圆角 14352"/>
            <p:cNvSpPr/>
            <p:nvPr/>
          </p:nvSpPr>
          <p:spPr>
            <a:xfrm>
              <a:off x="2248324" y="1692124"/>
              <a:ext cx="899289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54" name="文本框 14353"/>
            <p:cNvSpPr txBox="1"/>
            <p:nvPr/>
          </p:nvSpPr>
          <p:spPr>
            <a:xfrm>
              <a:off x="1971694" y="892318"/>
              <a:ext cx="1452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 Encoder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356" name="直接箭头连接符 14355"/>
          <p:cNvCxnSpPr>
            <a:stCxn id="14348" idx="1"/>
            <a:endCxn id="14354" idx="0"/>
          </p:cNvCxnSpPr>
          <p:nvPr/>
        </p:nvCxnSpPr>
        <p:spPr>
          <a:xfrm flipH="1">
            <a:off x="8695532" y="3231748"/>
            <a:ext cx="391795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58" name="连接符: 肘形 14357"/>
          <p:cNvCxnSpPr>
            <a:stCxn id="14350" idx="2"/>
            <a:endCxn id="12" idx="1"/>
          </p:cNvCxnSpPr>
          <p:nvPr/>
        </p:nvCxnSpPr>
        <p:spPr>
          <a:xfrm rot="10800000" flipV="1">
            <a:off x="6451670" y="3231116"/>
            <a:ext cx="1176552" cy="1063345"/>
          </a:xfrm>
          <a:prstGeom prst="bentConnector2">
            <a:avLst/>
          </a:prstGeom>
          <a:ln w="2540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9" name="文本框 14358"/>
          <p:cNvSpPr txBox="1"/>
          <p:nvPr/>
        </p:nvSpPr>
        <p:spPr>
          <a:xfrm>
            <a:off x="6335287" y="2822980"/>
            <a:ext cx="113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(Optional)</a:t>
            </a:r>
            <a:endParaRPr lang="zh-CN" altLang="en-US" dirty="0"/>
          </a:p>
        </p:txBody>
      </p:sp>
      <p:sp>
        <p:nvSpPr>
          <p:cNvPr id="46" name="内容占位符 8"/>
          <p:cNvSpPr txBox="1"/>
          <p:nvPr/>
        </p:nvSpPr>
        <p:spPr>
          <a:xfrm>
            <a:off x="394447" y="789710"/>
            <a:ext cx="11355295" cy="582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 baseline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0" i="0" kern="1200" baseline="0">
                <a:solidFill>
                  <a:schemeClr val="tx1"/>
                </a:solidFill>
                <a:latin typeface="+mn-lt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+mn-lt"/>
                <a:ea typeface="华文新魏" panose="020108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得到的</a:t>
            </a:r>
            <a:r>
              <a:rPr lang="en-US" altLang="zh-CN" dirty="0"/>
              <a:t>embedding</a:t>
            </a:r>
            <a:r>
              <a:rPr lang="zh-CN" altLang="en-US" dirty="0"/>
              <a:t>很容易记住姿态、表情等与</a:t>
            </a:r>
            <a:r>
              <a:rPr lang="en-US" altLang="zh-CN" dirty="0"/>
              <a:t>ID</a:t>
            </a:r>
            <a:r>
              <a:rPr lang="zh-CN" altLang="en-US" dirty="0"/>
              <a:t>无关的属性。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缺乏</a:t>
            </a:r>
            <a:r>
              <a:rPr lang="zh-CN" altLang="en-US" dirty="0"/>
              <a:t>一定的</a:t>
            </a:r>
            <a:r>
              <a:rPr lang="zh-CN" altLang="en-US" dirty="0">
                <a:solidFill>
                  <a:srgbClr val="FF0000"/>
                </a:solidFill>
              </a:rPr>
              <a:t>可编辑性和变化</a:t>
            </a:r>
            <a:r>
              <a:rPr lang="zh-CN" altLang="en-US" dirty="0"/>
              <a:t>，很难改变人脸相关的属性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基于多粒度特征表达的高效目标感知（</a:t>
            </a:r>
            <a:r>
              <a:rPr lang="en-US" altLang="zh-CN"/>
              <a:t>YOLO-MS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多尺度的重要性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6226" y="5584253"/>
            <a:ext cx="725997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 Gao, et al. Res2Net:  New Multi-scale Backbone Architecture, TPAMI2019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[2] </a:t>
            </a:r>
            <a:r>
              <a:rPr lang="en-US" altLang="zh-CN" sz="105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Girshick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et al. Rich feature hierarchies for accurate object detection and semantic segmentation, CVPR2014.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[3] Liu, et al. Path aggregation network for instance segmentation, CVPR2018.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[4] Wang, et al. Gold-YOLO: Efficient Object Detector via Gather-and-Distribute Mechanism, NeurIPS2023.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[5] He, et al. Spatial pyramid pooling in deep convolutional networks for visual recognition, TPAMI2015.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12737" y="1090894"/>
            <a:ext cx="3098608" cy="3871469"/>
            <a:chOff x="8518557" y="998957"/>
            <a:chExt cx="3188298" cy="4462838"/>
          </a:xfrm>
        </p:grpSpPr>
        <p:grpSp>
          <p:nvGrpSpPr>
            <p:cNvPr id="7" name="组合 6"/>
            <p:cNvGrpSpPr/>
            <p:nvPr/>
          </p:nvGrpSpPr>
          <p:grpSpPr>
            <a:xfrm>
              <a:off x="8518557" y="998957"/>
              <a:ext cx="3188298" cy="4462838"/>
              <a:chOff x="526775" y="1364257"/>
              <a:chExt cx="2794441" cy="408583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765731" y="1988370"/>
                <a:ext cx="2277403" cy="4947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FPN[2]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65732" y="2774019"/>
                <a:ext cx="2277403" cy="4947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PAFPN[3]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765732" y="3559666"/>
                <a:ext cx="2277403" cy="4947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GD[4]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65732" y="4345314"/>
                <a:ext cx="2277403" cy="4947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SPP Module[5]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2" name="矩形: 圆角 7"/>
              <p:cNvSpPr/>
              <p:nvPr/>
            </p:nvSpPr>
            <p:spPr>
              <a:xfrm>
                <a:off x="526775" y="1364257"/>
                <a:ext cx="2794441" cy="4085834"/>
              </a:xfrm>
              <a:prstGeom prst="roundRect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8791194" y="1007157"/>
              <a:ext cx="1316188" cy="575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6" charset="0"/>
                </a:rPr>
                <a:t>早期工作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451950" y="4815726"/>
              <a:ext cx="1321513" cy="4996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6" charset="0"/>
                </a:rPr>
                <a:t>……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6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36225" y="4962363"/>
            <a:ext cx="7259974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i="1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多尺度表征 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对于各种图像理解任务都起着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重要作用</a:t>
            </a:r>
            <a:r>
              <a:rPr lang="en-US" altLang="zh-CN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[1]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904" y="1623263"/>
            <a:ext cx="6006615" cy="333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7985649" y="5073087"/>
            <a:ext cx="3742434" cy="9612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早期的实时检测器对多尺度的研究忽略对</a:t>
            </a:r>
            <a:r>
              <a:rPr lang="zh-CN" altLang="en-US" sz="2000" b="1" dirty="0">
                <a:solidFill>
                  <a:srgbClr val="4472C4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基础模块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的探索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761826" y="6148153"/>
            <a:ext cx="3226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Chen et al. YOLO-MS, TPAMI25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我们的解决方案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 rot="16200000">
            <a:off x="3785545" y="2691246"/>
            <a:ext cx="1735931" cy="1067413"/>
            <a:chOff x="1830005" y="892318"/>
            <a:chExt cx="1735931" cy="1067413"/>
          </a:xfrm>
        </p:grpSpPr>
        <p:sp>
          <p:nvSpPr>
            <p:cNvPr id="4" name="矩形: 圆角 3"/>
            <p:cNvSpPr/>
            <p:nvPr/>
          </p:nvSpPr>
          <p:spPr>
            <a:xfrm>
              <a:off x="1830005" y="921816"/>
              <a:ext cx="1735931" cy="1037915"/>
            </a:xfrm>
            <a:prstGeom prst="roundRect">
              <a:avLst/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1905282" y="1188436"/>
              <a:ext cx="1585375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2111161" y="1440280"/>
              <a:ext cx="117361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248324" y="1692124"/>
              <a:ext cx="899289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71694" y="892318"/>
              <a:ext cx="1452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Encoder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84576" y="4294463"/>
            <a:ext cx="2455502" cy="1649798"/>
            <a:chOff x="7828476" y="1845060"/>
            <a:chExt cx="2053361" cy="1379608"/>
          </a:xfrm>
        </p:grpSpPr>
        <p:sp>
          <p:nvSpPr>
            <p:cNvPr id="12" name="矩形: 圆角 11"/>
            <p:cNvSpPr/>
            <p:nvPr/>
          </p:nvSpPr>
          <p:spPr>
            <a:xfrm rot="5400000">
              <a:off x="8165353" y="1508183"/>
              <a:ext cx="1379608" cy="2053361"/>
            </a:xfrm>
            <a:prstGeom prst="roundRect">
              <a:avLst>
                <a:gd name="adj" fmla="val 14266"/>
              </a:avLst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 rot="5400000">
              <a:off x="9086326" y="2434804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 rot="5400000">
              <a:off x="8934171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 rot="5400000">
              <a:off x="8749571" y="2434803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 rot="16200000">
              <a:off x="7517297" y="2434803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/>
          </p:nvSpPr>
          <p:spPr>
            <a:xfrm rot="16200000">
              <a:off x="7991216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/>
            <p:cNvSpPr/>
            <p:nvPr/>
          </p:nvSpPr>
          <p:spPr>
            <a:xfrm rot="16200000">
              <a:off x="8435925" y="2434804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451537" y="5932231"/>
            <a:ext cx="1452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Model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 descr="绿色的叶子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1454" y="4728761"/>
            <a:ext cx="781200" cy="781200"/>
          </a:xfrm>
          <a:prstGeom prst="rect">
            <a:avLst/>
          </a:prstGeom>
        </p:spPr>
      </p:pic>
      <p:cxnSp>
        <p:nvCxnSpPr>
          <p:cNvPr id="26" name="连接符: 曲线 25"/>
          <p:cNvCxnSpPr/>
          <p:nvPr/>
        </p:nvCxnSpPr>
        <p:spPr>
          <a:xfrm rot="10800000" flipH="1">
            <a:off x="4950059" y="5119361"/>
            <a:ext cx="2455502" cy="12700"/>
          </a:xfrm>
          <a:prstGeom prst="curvedConnector5">
            <a:avLst>
              <a:gd name="adj1" fmla="val -16861"/>
              <a:gd name="adj2" fmla="val -9549134"/>
              <a:gd name="adj3" fmla="val 115044"/>
            </a:avLst>
          </a:prstGeom>
          <a:ln w="25400">
            <a:solidFill>
              <a:schemeClr val="accent3">
                <a:lumMod val="50000"/>
              </a:schemeClr>
            </a:solidFill>
            <a:headEnd type="triangl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4" idx="3"/>
            <a:endCxn id="12" idx="2"/>
          </p:cNvCxnSpPr>
          <p:nvPr/>
        </p:nvCxnSpPr>
        <p:spPr>
          <a:xfrm>
            <a:off x="4462654" y="5119361"/>
            <a:ext cx="52197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12" idx="0"/>
          </p:cNvCxnSpPr>
          <p:nvPr/>
        </p:nvCxnSpPr>
        <p:spPr>
          <a:xfrm>
            <a:off x="7440079" y="5119361"/>
            <a:ext cx="6274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260055" y="6009175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3">
                    <a:lumMod val="50000"/>
                  </a:schemeClr>
                </a:solidFill>
              </a:rPr>
              <a:t>xT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53" name="直接箭头连接符 52"/>
          <p:cNvCxnSpPr>
            <a:endCxn id="10" idx="0"/>
          </p:cNvCxnSpPr>
          <p:nvPr/>
        </p:nvCxnSpPr>
        <p:spPr>
          <a:xfrm>
            <a:off x="3832313" y="3224955"/>
            <a:ext cx="28749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flipV="1">
            <a:off x="5179725" y="3209110"/>
            <a:ext cx="316988" cy="83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/>
          <p:cNvSpPr/>
          <p:nvPr/>
        </p:nvSpPr>
        <p:spPr>
          <a:xfrm rot="16200000">
            <a:off x="2780960" y="3070225"/>
            <a:ext cx="1735931" cy="307779"/>
          </a:xfrm>
          <a:prstGeom prst="roundRect">
            <a:avLst/>
          </a:prstGeom>
          <a:solidFill>
            <a:srgbClr val="ECF3FA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36" name="直接箭头连接符 14335"/>
          <p:cNvCxnSpPr>
            <a:stCxn id="41" idx="6"/>
            <a:endCxn id="62" idx="0"/>
          </p:cNvCxnSpPr>
          <p:nvPr/>
        </p:nvCxnSpPr>
        <p:spPr>
          <a:xfrm flipV="1">
            <a:off x="3137062" y="3224114"/>
            <a:ext cx="357974" cy="274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518781" y="3057727"/>
            <a:ext cx="1374479" cy="307776"/>
            <a:chOff x="4050879" y="3809271"/>
            <a:chExt cx="1374479" cy="307776"/>
          </a:xfrm>
        </p:grpSpPr>
        <p:sp>
          <p:nvSpPr>
            <p:cNvPr id="9" name="矩形: 圆角 8"/>
            <p:cNvSpPr/>
            <p:nvPr/>
          </p:nvSpPr>
          <p:spPr>
            <a:xfrm>
              <a:off x="4050879" y="3809271"/>
              <a:ext cx="1374479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4424863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37980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119866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772243" y="3940298"/>
              <a:ext cx="223503" cy="45719"/>
              <a:chOff x="2447943" y="4771000"/>
              <a:chExt cx="223503" cy="45719"/>
            </a:xfrm>
          </p:grpSpPr>
          <p:sp>
            <p:nvSpPr>
              <p:cNvPr id="29" name="椭圆 28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1238501" y="2540402"/>
            <a:ext cx="1898561" cy="1372904"/>
            <a:chOff x="3348668" y="753057"/>
            <a:chExt cx="1898561" cy="1372904"/>
          </a:xfrm>
        </p:grpSpPr>
        <p:grpSp>
          <p:nvGrpSpPr>
            <p:cNvPr id="33" name="组合 32"/>
            <p:cNvGrpSpPr/>
            <p:nvPr/>
          </p:nvGrpSpPr>
          <p:grpSpPr>
            <a:xfrm>
              <a:off x="4204269" y="1925948"/>
              <a:ext cx="223503" cy="45719"/>
              <a:chOff x="2447943" y="4771000"/>
              <a:chExt cx="223503" cy="45719"/>
            </a:xfrm>
          </p:grpSpPr>
          <p:sp>
            <p:nvSpPr>
              <p:cNvPr id="42" name="椭圆 41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033584" y="895947"/>
              <a:ext cx="484763" cy="484763"/>
            </a:xfrm>
            <a:prstGeom prst="rect">
              <a:avLst/>
            </a:prstGeom>
          </p:spPr>
        </p:pic>
        <p:pic>
          <p:nvPicPr>
            <p:cNvPr id="36" name="图片 35" descr="微笑的人&#10;&#10;中度可信度描述已自动生成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4532604" y="1104152"/>
              <a:ext cx="502655" cy="500400"/>
            </a:xfrm>
            <a:prstGeom prst="rect">
              <a:avLst/>
            </a:prstGeom>
          </p:spPr>
        </p:pic>
        <p:pic>
          <p:nvPicPr>
            <p:cNvPr id="39" name="图片 38" descr="微笑的女孩&#10;&#10;描述已自动生成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8920" y="1158622"/>
              <a:ext cx="500400" cy="5004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090289" y="1310016"/>
              <a:ext cx="494713" cy="500400"/>
            </a:xfrm>
            <a:prstGeom prst="rect">
              <a:avLst/>
            </a:prstGeom>
          </p:spPr>
        </p:pic>
        <p:sp>
          <p:nvSpPr>
            <p:cNvPr id="41" name="椭圆 40"/>
            <p:cNvSpPr/>
            <p:nvPr/>
          </p:nvSpPr>
          <p:spPr>
            <a:xfrm>
              <a:off x="3348668" y="753057"/>
              <a:ext cx="1898561" cy="1372904"/>
            </a:xfrm>
            <a:prstGeom prst="ellips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Scarlett Johansson speaks out about her departure from the Marvel Universe  | Marca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8067528" y="4380984"/>
            <a:ext cx="1452548" cy="14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直接箭头连接符 51"/>
          <p:cNvCxnSpPr>
            <a:stCxn id="9" idx="2"/>
            <a:endCxn id="12" idx="1"/>
          </p:cNvCxnSpPr>
          <p:nvPr/>
        </p:nvCxnSpPr>
        <p:spPr>
          <a:xfrm>
            <a:off x="6206021" y="3365503"/>
            <a:ext cx="6307" cy="92895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6896809" y="3003885"/>
            <a:ext cx="2555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u="sng" dirty="0"/>
              <a:t>Stacked ID Embedding</a:t>
            </a:r>
            <a:endParaRPr lang="zh-CN" altLang="en-US" sz="2000" b="1" u="sng" dirty="0"/>
          </a:p>
        </p:txBody>
      </p:sp>
      <p:sp>
        <p:nvSpPr>
          <p:cNvPr id="45" name="内容占位符 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输入图像和</a:t>
            </a:r>
            <a:r>
              <a:rPr lang="en-US" altLang="zh-CN" dirty="0"/>
              <a:t>Target</a:t>
            </a:r>
            <a:r>
              <a:rPr lang="zh-CN" altLang="en-US" dirty="0"/>
              <a:t>图像</a:t>
            </a:r>
            <a:r>
              <a:rPr lang="zh-CN" altLang="en-US" dirty="0">
                <a:solidFill>
                  <a:srgbClr val="FF0000"/>
                </a:solidFill>
              </a:rPr>
              <a:t>不来源于同一个图像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对输出</a:t>
            </a:r>
            <a:r>
              <a:rPr lang="en-US" altLang="zh-CN" dirty="0"/>
              <a:t>ID</a:t>
            </a:r>
            <a:r>
              <a:rPr lang="zh-CN" altLang="en-US" dirty="0"/>
              <a:t>使用</a:t>
            </a:r>
            <a:r>
              <a:rPr lang="zh-CN" altLang="en-US" dirty="0">
                <a:solidFill>
                  <a:srgbClr val="FF0000"/>
                </a:solidFill>
              </a:rPr>
              <a:t>多个</a:t>
            </a:r>
            <a:r>
              <a:rPr lang="en-US" altLang="zh-CN" dirty="0">
                <a:solidFill>
                  <a:srgbClr val="FF0000"/>
                </a:solidFill>
              </a:rPr>
              <a:t>embedding</a:t>
            </a:r>
            <a:r>
              <a:rPr lang="zh-CN" altLang="en-US" dirty="0"/>
              <a:t>表达，以更全面的表征</a:t>
            </a:r>
            <a:r>
              <a:rPr lang="en-US" altLang="zh-CN" dirty="0"/>
              <a:t>ID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PhotoMaker</a:t>
            </a:r>
            <a:r>
              <a:rPr lang="zh-CN" altLang="en-US" dirty="0"/>
              <a:t>算法流程</a:t>
            </a:r>
            <a:endParaRPr lang="zh-CN" altLang="en-US" dirty="0"/>
          </a:p>
        </p:txBody>
      </p:sp>
      <p:grpSp>
        <p:nvGrpSpPr>
          <p:cNvPr id="126" name="组合 125"/>
          <p:cNvGrpSpPr/>
          <p:nvPr/>
        </p:nvGrpSpPr>
        <p:grpSpPr>
          <a:xfrm>
            <a:off x="3874168" y="5328309"/>
            <a:ext cx="1735931" cy="538497"/>
            <a:chOff x="2582543" y="1632212"/>
            <a:chExt cx="1735931" cy="538497"/>
          </a:xfrm>
        </p:grpSpPr>
        <p:sp>
          <p:nvSpPr>
            <p:cNvPr id="244" name="矩形: 圆角 243"/>
            <p:cNvSpPr/>
            <p:nvPr/>
          </p:nvSpPr>
          <p:spPr>
            <a:xfrm>
              <a:off x="2582543" y="1632212"/>
              <a:ext cx="1735931" cy="538497"/>
            </a:xfrm>
            <a:prstGeom prst="roundRect">
              <a:avLst/>
            </a:prstGeom>
            <a:solidFill>
              <a:srgbClr val="EAF4E4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Encoder(s)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5" name="图形 244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03216" y="1654501"/>
              <a:ext cx="192398" cy="192398"/>
            </a:xfrm>
            <a:prstGeom prst="rect">
              <a:avLst/>
            </a:prstGeom>
          </p:spPr>
        </p:pic>
      </p:grpSp>
      <p:sp>
        <p:nvSpPr>
          <p:cNvPr id="127" name="文本框 126"/>
          <p:cNvSpPr txBox="1"/>
          <p:nvPr/>
        </p:nvSpPr>
        <p:spPr>
          <a:xfrm>
            <a:off x="2219517" y="5925868"/>
            <a:ext cx="1942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Comic Sans MS" panose="030F0702030302020204" pitchFamily="66" charset="0"/>
              </a:rPr>
              <a:t>“A </a:t>
            </a:r>
            <a:r>
              <a:rPr lang="en-US" altLang="zh-CN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man</a:t>
            </a:r>
            <a:r>
              <a:rPr lang="en-US" altLang="zh-CN" sz="1200" dirty="0">
                <a:latin typeface="Comic Sans MS" panose="030F0702030302020204" pitchFamily="66" charset="0"/>
              </a:rPr>
              <a:t> in a suit and tie with a badge on his lapel”</a:t>
            </a:r>
            <a:endParaRPr lang="en-US" altLang="zh-CN" sz="1200" dirty="0">
              <a:latin typeface="Comic Sans MS" panose="030F0702030302020204" pitchFamily="66" charset="0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3869700" y="2063748"/>
            <a:ext cx="1735931" cy="1067413"/>
            <a:chOff x="1830005" y="892318"/>
            <a:chExt cx="1735931" cy="1067413"/>
          </a:xfrm>
        </p:grpSpPr>
        <p:sp>
          <p:nvSpPr>
            <p:cNvPr id="227" name="矩形: 圆角 226"/>
            <p:cNvSpPr/>
            <p:nvPr/>
          </p:nvSpPr>
          <p:spPr>
            <a:xfrm>
              <a:off x="1830005" y="921816"/>
              <a:ext cx="1735931" cy="1037915"/>
            </a:xfrm>
            <a:prstGeom prst="roundRect">
              <a:avLst/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矩形: 圆角 227"/>
            <p:cNvSpPr/>
            <p:nvPr/>
          </p:nvSpPr>
          <p:spPr>
            <a:xfrm>
              <a:off x="1905282" y="1188436"/>
              <a:ext cx="1585375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矩形: 圆角 228"/>
            <p:cNvSpPr/>
            <p:nvPr/>
          </p:nvSpPr>
          <p:spPr>
            <a:xfrm>
              <a:off x="2111161" y="1440280"/>
              <a:ext cx="117361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矩形: 圆角 229"/>
            <p:cNvSpPr/>
            <p:nvPr/>
          </p:nvSpPr>
          <p:spPr>
            <a:xfrm>
              <a:off x="2248324" y="1692124"/>
              <a:ext cx="899289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1" name="图形 230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618427" y="1189397"/>
              <a:ext cx="159082" cy="159082"/>
            </a:xfrm>
            <a:prstGeom prst="rect">
              <a:avLst/>
            </a:prstGeom>
          </p:spPr>
        </p:pic>
        <p:pic>
          <p:nvPicPr>
            <p:cNvPr id="232" name="图形 231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618427" y="1444004"/>
              <a:ext cx="159082" cy="159082"/>
            </a:xfrm>
            <a:prstGeom prst="rect">
              <a:avLst/>
            </a:prstGeom>
          </p:spPr>
        </p:pic>
        <p:sp>
          <p:nvSpPr>
            <p:cNvPr id="233" name="文本框 232"/>
            <p:cNvSpPr txBox="1"/>
            <p:nvPr/>
          </p:nvSpPr>
          <p:spPr>
            <a:xfrm>
              <a:off x="1971694" y="892318"/>
              <a:ext cx="1452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Encoder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0" name="图片 129" descr="穿着西装戴着帽子的男人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721" y="1730027"/>
            <a:ext cx="1000800" cy="1000800"/>
          </a:xfrm>
          <a:prstGeom prst="rect">
            <a:avLst/>
          </a:prstGeom>
        </p:spPr>
      </p:pic>
      <p:pic>
        <p:nvPicPr>
          <p:cNvPr id="131" name="图片 130" descr="绿色的叶子&#10;&#10;低可信度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31" y="2393179"/>
            <a:ext cx="928959" cy="928959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>
            <a:off x="6966200" y="2033586"/>
            <a:ext cx="2455502" cy="1649798"/>
            <a:chOff x="7828476" y="1845060"/>
            <a:chExt cx="2053361" cy="1379608"/>
          </a:xfrm>
        </p:grpSpPr>
        <p:sp>
          <p:nvSpPr>
            <p:cNvPr id="220" name="矩形: 圆角 219"/>
            <p:cNvSpPr/>
            <p:nvPr/>
          </p:nvSpPr>
          <p:spPr>
            <a:xfrm rot="5400000">
              <a:off x="8165353" y="1508183"/>
              <a:ext cx="1379608" cy="2053361"/>
            </a:xfrm>
            <a:prstGeom prst="roundRect">
              <a:avLst>
                <a:gd name="adj" fmla="val 14266"/>
              </a:avLst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矩形: 圆角 220"/>
            <p:cNvSpPr/>
            <p:nvPr/>
          </p:nvSpPr>
          <p:spPr>
            <a:xfrm rot="5400000">
              <a:off x="9086326" y="2434804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矩形: 圆角 221"/>
            <p:cNvSpPr/>
            <p:nvPr/>
          </p:nvSpPr>
          <p:spPr>
            <a:xfrm rot="5400000">
              <a:off x="8934171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矩形: 圆角 222"/>
            <p:cNvSpPr/>
            <p:nvPr/>
          </p:nvSpPr>
          <p:spPr>
            <a:xfrm rot="5400000">
              <a:off x="8749571" y="2434803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矩形: 圆角 223"/>
            <p:cNvSpPr/>
            <p:nvPr/>
          </p:nvSpPr>
          <p:spPr>
            <a:xfrm rot="16200000">
              <a:off x="7517297" y="2434803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矩形: 圆角 224"/>
            <p:cNvSpPr/>
            <p:nvPr/>
          </p:nvSpPr>
          <p:spPr>
            <a:xfrm rot="16200000">
              <a:off x="7991216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矩形: 圆角 225"/>
            <p:cNvSpPr/>
            <p:nvPr/>
          </p:nvSpPr>
          <p:spPr>
            <a:xfrm rot="16200000">
              <a:off x="8435925" y="2434804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" name="文本框 132"/>
          <p:cNvSpPr txBox="1"/>
          <p:nvPr/>
        </p:nvSpPr>
        <p:spPr>
          <a:xfrm>
            <a:off x="7516729" y="1718157"/>
            <a:ext cx="1452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Model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50879" y="3809271"/>
            <a:ext cx="1374479" cy="307776"/>
            <a:chOff x="4050879" y="3809271"/>
            <a:chExt cx="1374479" cy="307776"/>
          </a:xfrm>
        </p:grpSpPr>
        <p:sp>
          <p:nvSpPr>
            <p:cNvPr id="134" name="矩形: 圆角 133"/>
            <p:cNvSpPr/>
            <p:nvPr/>
          </p:nvSpPr>
          <p:spPr>
            <a:xfrm>
              <a:off x="4050879" y="3809271"/>
              <a:ext cx="1374479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4424863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136" name="矩形 135"/>
            <p:cNvSpPr/>
            <p:nvPr/>
          </p:nvSpPr>
          <p:spPr>
            <a:xfrm>
              <a:off x="4137980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5119866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8" name="组合 137"/>
            <p:cNvGrpSpPr/>
            <p:nvPr/>
          </p:nvGrpSpPr>
          <p:grpSpPr>
            <a:xfrm>
              <a:off x="4772243" y="3940298"/>
              <a:ext cx="223503" cy="45719"/>
              <a:chOff x="2447943" y="4771000"/>
              <a:chExt cx="223503" cy="45719"/>
            </a:xfrm>
          </p:grpSpPr>
          <p:sp>
            <p:nvSpPr>
              <p:cNvPr id="217" name="椭圆 216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椭圆 218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39" name="直接箭头连接符 138"/>
          <p:cNvCxnSpPr>
            <a:stCxn id="227" idx="2"/>
            <a:endCxn id="134" idx="0"/>
          </p:cNvCxnSpPr>
          <p:nvPr/>
        </p:nvCxnSpPr>
        <p:spPr>
          <a:xfrm>
            <a:off x="4737666" y="3131161"/>
            <a:ext cx="453" cy="6781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3367105" y="3345178"/>
            <a:ext cx="1389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Embeddings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6312133" y="4262515"/>
            <a:ext cx="1374479" cy="307776"/>
            <a:chOff x="1726579" y="4639973"/>
            <a:chExt cx="1374479" cy="307776"/>
          </a:xfrm>
        </p:grpSpPr>
        <p:sp>
          <p:nvSpPr>
            <p:cNvPr id="209" name="矩形: 圆角 208"/>
            <p:cNvSpPr/>
            <p:nvPr/>
          </p:nvSpPr>
          <p:spPr>
            <a:xfrm>
              <a:off x="1726579" y="4639973"/>
              <a:ext cx="1374479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0" name="矩形 209"/>
            <p:cNvSpPr/>
            <p:nvPr/>
          </p:nvSpPr>
          <p:spPr>
            <a:xfrm>
              <a:off x="2100563" y="4684641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11" name="矩形 210"/>
            <p:cNvSpPr/>
            <p:nvPr/>
          </p:nvSpPr>
          <p:spPr>
            <a:xfrm>
              <a:off x="1813680" y="4684641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矩形 211"/>
            <p:cNvSpPr/>
            <p:nvPr/>
          </p:nvSpPr>
          <p:spPr>
            <a:xfrm>
              <a:off x="2795566" y="4684641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3" name="组合 212"/>
            <p:cNvGrpSpPr/>
            <p:nvPr/>
          </p:nvGrpSpPr>
          <p:grpSpPr>
            <a:xfrm>
              <a:off x="2447943" y="4771000"/>
              <a:ext cx="223503" cy="45719"/>
              <a:chOff x="2447943" y="4771000"/>
              <a:chExt cx="223503" cy="45719"/>
            </a:xfrm>
          </p:grpSpPr>
          <p:sp>
            <p:nvSpPr>
              <p:cNvPr id="214" name="椭圆 213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椭圆 214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3" name="文本框 142"/>
          <p:cNvSpPr txBox="1"/>
          <p:nvPr/>
        </p:nvSpPr>
        <p:spPr>
          <a:xfrm>
            <a:off x="6029388" y="3928285"/>
            <a:ext cx="2181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Stacked ID Embedding</a:t>
            </a:r>
            <a:endParaRPr lang="zh-CN" alt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4" name="组合 143"/>
          <p:cNvGrpSpPr/>
          <p:nvPr/>
        </p:nvGrpSpPr>
        <p:grpSpPr>
          <a:xfrm>
            <a:off x="6917729" y="4713927"/>
            <a:ext cx="2832691" cy="411727"/>
            <a:chOff x="4378327" y="4781779"/>
            <a:chExt cx="2832691" cy="411727"/>
          </a:xfrm>
        </p:grpSpPr>
        <p:sp>
          <p:nvSpPr>
            <p:cNvPr id="192" name="矩形: 圆角 191"/>
            <p:cNvSpPr/>
            <p:nvPr/>
          </p:nvSpPr>
          <p:spPr>
            <a:xfrm>
              <a:off x="4378327" y="4781779"/>
              <a:ext cx="2832691" cy="411727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6935021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6659022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4429625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6380902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: 圆角 196"/>
            <p:cNvSpPr/>
            <p:nvPr/>
          </p:nvSpPr>
          <p:spPr>
            <a:xfrm>
              <a:off x="4712535" y="4835866"/>
              <a:ext cx="1307266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5054672" y="4880534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199" name="矩形 198"/>
            <p:cNvSpPr/>
            <p:nvPr/>
          </p:nvSpPr>
          <p:spPr>
            <a:xfrm>
              <a:off x="4767789" y="4880534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5749675" y="4880534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1" name="组合 200"/>
            <p:cNvGrpSpPr/>
            <p:nvPr/>
          </p:nvGrpSpPr>
          <p:grpSpPr>
            <a:xfrm>
              <a:off x="5402052" y="4966893"/>
              <a:ext cx="223503" cy="45719"/>
              <a:chOff x="2447943" y="4771000"/>
              <a:chExt cx="223503" cy="45719"/>
            </a:xfrm>
          </p:grpSpPr>
          <p:sp>
            <p:nvSpPr>
              <p:cNvPr id="206" name="椭圆 205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椭圆 206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2" name="组合 201"/>
            <p:cNvGrpSpPr/>
            <p:nvPr/>
          </p:nvGrpSpPr>
          <p:grpSpPr>
            <a:xfrm>
              <a:off x="6099840" y="4964782"/>
              <a:ext cx="223503" cy="45719"/>
              <a:chOff x="2447943" y="4771000"/>
              <a:chExt cx="223503" cy="45719"/>
            </a:xfrm>
          </p:grpSpPr>
          <p:sp>
            <p:nvSpPr>
              <p:cNvPr id="203" name="椭圆 202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45" name="连接符: 肘形 144"/>
          <p:cNvCxnSpPr>
            <a:stCxn id="209" idx="3"/>
            <a:endCxn id="197" idx="0"/>
          </p:cNvCxnSpPr>
          <p:nvPr/>
        </p:nvCxnSpPr>
        <p:spPr>
          <a:xfrm>
            <a:off x="7686611" y="4416405"/>
            <a:ext cx="218958" cy="351609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文本框 145"/>
          <p:cNvSpPr txBox="1"/>
          <p:nvPr/>
        </p:nvSpPr>
        <p:spPr>
          <a:xfrm>
            <a:off x="7404944" y="5161969"/>
            <a:ext cx="1949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Text Embedding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7" name="直接箭头连接符 146"/>
          <p:cNvCxnSpPr>
            <a:stCxn id="192" idx="0"/>
          </p:cNvCxnSpPr>
          <p:nvPr/>
        </p:nvCxnSpPr>
        <p:spPr>
          <a:xfrm flipH="1" flipV="1">
            <a:off x="8334073" y="3683383"/>
            <a:ext cx="2" cy="103054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5302183" y="4255675"/>
            <a:ext cx="719318" cy="3205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MLPs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635469" y="1563246"/>
            <a:ext cx="1617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 Images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1" name="组合 150"/>
          <p:cNvGrpSpPr/>
          <p:nvPr/>
        </p:nvGrpSpPr>
        <p:grpSpPr>
          <a:xfrm>
            <a:off x="1477666" y="1858046"/>
            <a:ext cx="1898561" cy="1372904"/>
            <a:chOff x="1032974" y="753057"/>
            <a:chExt cx="1898561" cy="1372904"/>
          </a:xfrm>
        </p:grpSpPr>
        <p:pic>
          <p:nvPicPr>
            <p:cNvPr id="174" name="图片 173" descr="穿着西装的男人&#10;&#10;描述已自动生成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643561" y="853599"/>
              <a:ext cx="500400" cy="500400"/>
            </a:xfrm>
            <a:prstGeom prst="rect">
              <a:avLst/>
            </a:prstGeom>
          </p:spPr>
        </p:pic>
        <p:pic>
          <p:nvPicPr>
            <p:cNvPr id="175" name="图片 174" descr="男人戴着帽子&#10;&#10;描述已自动生成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7764" y="1171889"/>
              <a:ext cx="498488" cy="498488"/>
            </a:xfrm>
            <a:prstGeom prst="rect">
              <a:avLst/>
            </a:prstGeom>
          </p:spPr>
        </p:pic>
        <p:pic>
          <p:nvPicPr>
            <p:cNvPr id="176" name="图片 175" descr="穿着黑色衣服的人&#10;&#10;描述已自动生成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9508" y="1332976"/>
              <a:ext cx="500400" cy="500400"/>
            </a:xfrm>
            <a:prstGeom prst="rect">
              <a:avLst/>
            </a:prstGeom>
          </p:spPr>
        </p:pic>
        <p:pic>
          <p:nvPicPr>
            <p:cNvPr id="177" name="图片 176" descr="穿西装的人&#10;&#10;描述已自动生成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86066" y="1058378"/>
              <a:ext cx="500400" cy="500400"/>
            </a:xfrm>
            <a:prstGeom prst="rect">
              <a:avLst/>
            </a:prstGeom>
          </p:spPr>
        </p:pic>
        <p:grpSp>
          <p:nvGrpSpPr>
            <p:cNvPr id="178" name="组合 177"/>
            <p:cNvGrpSpPr/>
            <p:nvPr/>
          </p:nvGrpSpPr>
          <p:grpSpPr>
            <a:xfrm>
              <a:off x="1867507" y="1959991"/>
              <a:ext cx="223503" cy="45719"/>
              <a:chOff x="2447943" y="4771000"/>
              <a:chExt cx="223503" cy="45719"/>
            </a:xfrm>
          </p:grpSpPr>
          <p:sp>
            <p:nvSpPr>
              <p:cNvPr id="180" name="椭圆 179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9" name="椭圆 178"/>
            <p:cNvSpPr/>
            <p:nvPr/>
          </p:nvSpPr>
          <p:spPr>
            <a:xfrm>
              <a:off x="1032974" y="753057"/>
              <a:ext cx="1898561" cy="1372904"/>
            </a:xfrm>
            <a:prstGeom prst="ellips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5" name="连接符: 肘形 154"/>
          <p:cNvCxnSpPr>
            <a:stCxn id="127" idx="0"/>
            <a:endCxn id="244" idx="1"/>
          </p:cNvCxnSpPr>
          <p:nvPr/>
        </p:nvCxnSpPr>
        <p:spPr>
          <a:xfrm rot="5400000" flipH="1" flipV="1">
            <a:off x="3368384" y="5420085"/>
            <a:ext cx="328310" cy="683257"/>
          </a:xfrm>
          <a:prstGeom prst="bentConnector2">
            <a:avLst/>
          </a:prstGeom>
          <a:ln w="254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连接符: 肘形 157"/>
          <p:cNvCxnSpPr>
            <a:stCxn id="134" idx="2"/>
          </p:cNvCxnSpPr>
          <p:nvPr/>
        </p:nvCxnSpPr>
        <p:spPr>
          <a:xfrm rot="16200000" flipH="1">
            <a:off x="4899442" y="3955722"/>
            <a:ext cx="236872" cy="559522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>
            <a:stCxn id="179" idx="6"/>
          </p:cNvCxnSpPr>
          <p:nvPr/>
        </p:nvCxnSpPr>
        <p:spPr>
          <a:xfrm flipV="1">
            <a:off x="3376227" y="2542235"/>
            <a:ext cx="493473" cy="2264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48" idx="3"/>
            <a:endCxn id="209" idx="1"/>
          </p:cNvCxnSpPr>
          <p:nvPr/>
        </p:nvCxnSpPr>
        <p:spPr>
          <a:xfrm>
            <a:off x="6021501" y="4415954"/>
            <a:ext cx="290630" cy="45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 flipV="1">
            <a:off x="9432372" y="2413589"/>
            <a:ext cx="233351" cy="1132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>
            <a:stCxn id="131" idx="3"/>
            <a:endCxn id="220" idx="2"/>
          </p:cNvCxnSpPr>
          <p:nvPr/>
        </p:nvCxnSpPr>
        <p:spPr>
          <a:xfrm>
            <a:off x="6753590" y="2858294"/>
            <a:ext cx="21209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多张图像送入得到</a:t>
            </a:r>
            <a:r>
              <a:rPr lang="en-US" altLang="zh-CN" dirty="0">
                <a:solidFill>
                  <a:srgbClr val="C00000"/>
                </a:solidFill>
              </a:rPr>
              <a:t>Stacked ID Embedding</a:t>
            </a:r>
            <a:r>
              <a:rPr lang="zh-CN" altLang="en-US" dirty="0"/>
              <a:t>作为输出</a:t>
            </a:r>
            <a:r>
              <a:rPr lang="en-US" altLang="zh-CN" dirty="0"/>
              <a:t>ID</a:t>
            </a:r>
            <a:r>
              <a:rPr lang="zh-CN" altLang="en-US" dirty="0"/>
              <a:t>信息表征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PhotoMaker</a:t>
            </a:r>
            <a:r>
              <a:rPr lang="zh-CN" altLang="en-US" dirty="0"/>
              <a:t>算法流程</a:t>
            </a:r>
            <a:endParaRPr lang="zh-CN" altLang="en-US" dirty="0"/>
          </a:p>
        </p:txBody>
      </p:sp>
      <p:grpSp>
        <p:nvGrpSpPr>
          <p:cNvPr id="126" name="组合 125"/>
          <p:cNvGrpSpPr/>
          <p:nvPr/>
        </p:nvGrpSpPr>
        <p:grpSpPr>
          <a:xfrm>
            <a:off x="3874168" y="5328309"/>
            <a:ext cx="1735931" cy="538497"/>
            <a:chOff x="2582543" y="1632212"/>
            <a:chExt cx="1735931" cy="538497"/>
          </a:xfrm>
        </p:grpSpPr>
        <p:sp>
          <p:nvSpPr>
            <p:cNvPr id="244" name="矩形: 圆角 243"/>
            <p:cNvSpPr/>
            <p:nvPr/>
          </p:nvSpPr>
          <p:spPr>
            <a:xfrm>
              <a:off x="2582543" y="1632212"/>
              <a:ext cx="1735931" cy="538497"/>
            </a:xfrm>
            <a:prstGeom prst="roundRect">
              <a:avLst/>
            </a:prstGeom>
            <a:solidFill>
              <a:srgbClr val="EAF4E4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Encoder(s)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5" name="图形 244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03216" y="1654501"/>
              <a:ext cx="192398" cy="192398"/>
            </a:xfrm>
            <a:prstGeom prst="rect">
              <a:avLst/>
            </a:prstGeom>
          </p:spPr>
        </p:pic>
      </p:grpSp>
      <p:grpSp>
        <p:nvGrpSpPr>
          <p:cNvPr id="128" name="组合 127"/>
          <p:cNvGrpSpPr/>
          <p:nvPr/>
        </p:nvGrpSpPr>
        <p:grpSpPr>
          <a:xfrm>
            <a:off x="3767704" y="4765903"/>
            <a:ext cx="1942787" cy="307776"/>
            <a:chOff x="1726578" y="4639973"/>
            <a:chExt cx="1942787" cy="307776"/>
          </a:xfrm>
        </p:grpSpPr>
        <p:sp>
          <p:nvSpPr>
            <p:cNvPr id="234" name="矩形: 圆角 233"/>
            <p:cNvSpPr/>
            <p:nvPr/>
          </p:nvSpPr>
          <p:spPr>
            <a:xfrm>
              <a:off x="1726578" y="4639973"/>
              <a:ext cx="1942787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3367448" y="4684641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2100563" y="4684641"/>
              <a:ext cx="218440" cy="21844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3080565" y="4684641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矩形 237"/>
            <p:cNvSpPr/>
            <p:nvPr/>
          </p:nvSpPr>
          <p:spPr>
            <a:xfrm>
              <a:off x="1813680" y="4684641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矩形 238"/>
            <p:cNvSpPr/>
            <p:nvPr/>
          </p:nvSpPr>
          <p:spPr>
            <a:xfrm>
              <a:off x="2795566" y="4684641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0" name="组合 239"/>
            <p:cNvGrpSpPr/>
            <p:nvPr/>
          </p:nvGrpSpPr>
          <p:grpSpPr>
            <a:xfrm>
              <a:off x="2447943" y="4771000"/>
              <a:ext cx="223503" cy="45719"/>
              <a:chOff x="2447943" y="4771000"/>
              <a:chExt cx="223503" cy="45719"/>
            </a:xfrm>
          </p:grpSpPr>
          <p:sp>
            <p:nvSpPr>
              <p:cNvPr id="241" name="椭圆 240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椭圆 241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椭圆 242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29" name="组合 128"/>
          <p:cNvGrpSpPr/>
          <p:nvPr/>
        </p:nvGrpSpPr>
        <p:grpSpPr>
          <a:xfrm>
            <a:off x="3869700" y="1927823"/>
            <a:ext cx="1735931" cy="1067413"/>
            <a:chOff x="1830005" y="892318"/>
            <a:chExt cx="1735931" cy="1067413"/>
          </a:xfrm>
        </p:grpSpPr>
        <p:sp>
          <p:nvSpPr>
            <p:cNvPr id="227" name="矩形: 圆角 226"/>
            <p:cNvSpPr/>
            <p:nvPr/>
          </p:nvSpPr>
          <p:spPr>
            <a:xfrm>
              <a:off x="1830005" y="921816"/>
              <a:ext cx="1735931" cy="1037915"/>
            </a:xfrm>
            <a:prstGeom prst="roundRect">
              <a:avLst/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矩形: 圆角 227"/>
            <p:cNvSpPr/>
            <p:nvPr/>
          </p:nvSpPr>
          <p:spPr>
            <a:xfrm>
              <a:off x="1905282" y="1188436"/>
              <a:ext cx="1585375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矩形: 圆角 228"/>
            <p:cNvSpPr/>
            <p:nvPr/>
          </p:nvSpPr>
          <p:spPr>
            <a:xfrm>
              <a:off x="2111161" y="1440280"/>
              <a:ext cx="117361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矩形: 圆角 229"/>
            <p:cNvSpPr/>
            <p:nvPr/>
          </p:nvSpPr>
          <p:spPr>
            <a:xfrm>
              <a:off x="2248324" y="1692124"/>
              <a:ext cx="899289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1" name="图形 230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618427" y="1189397"/>
              <a:ext cx="159082" cy="159082"/>
            </a:xfrm>
            <a:prstGeom prst="rect">
              <a:avLst/>
            </a:prstGeom>
          </p:spPr>
        </p:pic>
        <p:pic>
          <p:nvPicPr>
            <p:cNvPr id="232" name="图形 231"/>
            <p:cNvPicPr>
              <a:picLocks noChangeAspect="1"/>
            </p:cNvPicPr>
            <p:nvPr/>
          </p:nvPicPr>
          <p:blipFill>
            <a:blip r:embed="rId1" cstate="screen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618427" y="1444004"/>
              <a:ext cx="159082" cy="159082"/>
            </a:xfrm>
            <a:prstGeom prst="rect">
              <a:avLst/>
            </a:prstGeom>
          </p:spPr>
        </p:pic>
        <p:sp>
          <p:nvSpPr>
            <p:cNvPr id="233" name="文本框 232"/>
            <p:cNvSpPr txBox="1"/>
            <p:nvPr/>
          </p:nvSpPr>
          <p:spPr>
            <a:xfrm>
              <a:off x="1971694" y="892318"/>
              <a:ext cx="1452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Encoder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1" name="图片 130" descr="绿色的叶子&#10;&#10;低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631" y="2257254"/>
            <a:ext cx="928959" cy="928959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>
            <a:off x="6966200" y="1897661"/>
            <a:ext cx="2455502" cy="1649798"/>
            <a:chOff x="7828476" y="1845060"/>
            <a:chExt cx="2053361" cy="1379608"/>
          </a:xfrm>
        </p:grpSpPr>
        <p:sp>
          <p:nvSpPr>
            <p:cNvPr id="220" name="矩形: 圆角 219"/>
            <p:cNvSpPr/>
            <p:nvPr/>
          </p:nvSpPr>
          <p:spPr>
            <a:xfrm rot="5400000">
              <a:off x="8165353" y="1508183"/>
              <a:ext cx="1379608" cy="2053361"/>
            </a:xfrm>
            <a:prstGeom prst="roundRect">
              <a:avLst>
                <a:gd name="adj" fmla="val 14266"/>
              </a:avLst>
            </a:prstGeom>
            <a:solidFill>
              <a:srgbClr val="ECF3FA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矩形: 圆角 220"/>
            <p:cNvSpPr/>
            <p:nvPr/>
          </p:nvSpPr>
          <p:spPr>
            <a:xfrm rot="5400000">
              <a:off x="9086326" y="2434804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矩形: 圆角 221"/>
            <p:cNvSpPr/>
            <p:nvPr/>
          </p:nvSpPr>
          <p:spPr>
            <a:xfrm rot="5400000">
              <a:off x="8934171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矩形: 圆角 222"/>
            <p:cNvSpPr/>
            <p:nvPr/>
          </p:nvSpPr>
          <p:spPr>
            <a:xfrm rot="5400000">
              <a:off x="8749571" y="2434803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矩形: 圆角 223"/>
            <p:cNvSpPr/>
            <p:nvPr/>
          </p:nvSpPr>
          <p:spPr>
            <a:xfrm rot="16200000">
              <a:off x="7517297" y="2434803"/>
              <a:ext cx="1142008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矩形: 圆角 224"/>
            <p:cNvSpPr/>
            <p:nvPr/>
          </p:nvSpPr>
          <p:spPr>
            <a:xfrm rot="16200000">
              <a:off x="7991216" y="2434804"/>
              <a:ext cx="819027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矩形: 圆角 225"/>
            <p:cNvSpPr/>
            <p:nvPr/>
          </p:nvSpPr>
          <p:spPr>
            <a:xfrm rot="16200000">
              <a:off x="8435925" y="2434804"/>
              <a:ext cx="560936" cy="1798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" name="文本框 132"/>
          <p:cNvSpPr txBox="1"/>
          <p:nvPr/>
        </p:nvSpPr>
        <p:spPr>
          <a:xfrm>
            <a:off x="7516729" y="1582232"/>
            <a:ext cx="1452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Model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50879" y="3809271"/>
            <a:ext cx="1374479" cy="307776"/>
            <a:chOff x="4050879" y="3809271"/>
            <a:chExt cx="1374479" cy="307776"/>
          </a:xfrm>
        </p:grpSpPr>
        <p:sp>
          <p:nvSpPr>
            <p:cNvPr id="134" name="矩形: 圆角 133"/>
            <p:cNvSpPr/>
            <p:nvPr/>
          </p:nvSpPr>
          <p:spPr>
            <a:xfrm>
              <a:off x="4050879" y="3809271"/>
              <a:ext cx="1374479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4424863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136" name="矩形 135"/>
            <p:cNvSpPr/>
            <p:nvPr/>
          </p:nvSpPr>
          <p:spPr>
            <a:xfrm>
              <a:off x="4137980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5119866" y="3853939"/>
              <a:ext cx="218440" cy="21844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8" name="组合 137"/>
            <p:cNvGrpSpPr/>
            <p:nvPr/>
          </p:nvGrpSpPr>
          <p:grpSpPr>
            <a:xfrm>
              <a:off x="4772243" y="3940298"/>
              <a:ext cx="223503" cy="45719"/>
              <a:chOff x="2447943" y="4771000"/>
              <a:chExt cx="223503" cy="45719"/>
            </a:xfrm>
          </p:grpSpPr>
          <p:sp>
            <p:nvSpPr>
              <p:cNvPr id="217" name="椭圆 216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椭圆 217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椭圆 218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39" name="直接箭头连接符 138"/>
          <p:cNvCxnSpPr>
            <a:stCxn id="227" idx="2"/>
          </p:cNvCxnSpPr>
          <p:nvPr/>
        </p:nvCxnSpPr>
        <p:spPr>
          <a:xfrm>
            <a:off x="4737666" y="2995235"/>
            <a:ext cx="453" cy="92525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3367105" y="3308107"/>
            <a:ext cx="1389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Embeddings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6312133" y="4262515"/>
            <a:ext cx="1374479" cy="307776"/>
            <a:chOff x="1726579" y="4639973"/>
            <a:chExt cx="1374479" cy="307776"/>
          </a:xfrm>
        </p:grpSpPr>
        <p:sp>
          <p:nvSpPr>
            <p:cNvPr id="209" name="矩形: 圆角 208"/>
            <p:cNvSpPr/>
            <p:nvPr/>
          </p:nvSpPr>
          <p:spPr>
            <a:xfrm>
              <a:off x="1726579" y="4639973"/>
              <a:ext cx="1374479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0" name="矩形 209"/>
            <p:cNvSpPr/>
            <p:nvPr/>
          </p:nvSpPr>
          <p:spPr>
            <a:xfrm>
              <a:off x="2100563" y="4684641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11" name="矩形 210"/>
            <p:cNvSpPr/>
            <p:nvPr/>
          </p:nvSpPr>
          <p:spPr>
            <a:xfrm>
              <a:off x="1813680" y="4684641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矩形 211"/>
            <p:cNvSpPr/>
            <p:nvPr/>
          </p:nvSpPr>
          <p:spPr>
            <a:xfrm>
              <a:off x="2795566" y="4684641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3" name="组合 212"/>
            <p:cNvGrpSpPr/>
            <p:nvPr/>
          </p:nvGrpSpPr>
          <p:grpSpPr>
            <a:xfrm>
              <a:off x="2447943" y="4771000"/>
              <a:ext cx="223503" cy="45719"/>
              <a:chOff x="2447943" y="4771000"/>
              <a:chExt cx="223503" cy="45719"/>
            </a:xfrm>
          </p:grpSpPr>
          <p:sp>
            <p:nvSpPr>
              <p:cNvPr id="214" name="椭圆 213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椭圆 214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椭圆 215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3" name="文本框 142"/>
          <p:cNvSpPr txBox="1"/>
          <p:nvPr/>
        </p:nvSpPr>
        <p:spPr>
          <a:xfrm>
            <a:off x="6029388" y="3928285"/>
            <a:ext cx="2181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Stacked ID Embedding</a:t>
            </a:r>
            <a:endParaRPr lang="zh-CN" alt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4" name="组合 143"/>
          <p:cNvGrpSpPr/>
          <p:nvPr/>
        </p:nvGrpSpPr>
        <p:grpSpPr>
          <a:xfrm>
            <a:off x="6917729" y="4713927"/>
            <a:ext cx="2832691" cy="411727"/>
            <a:chOff x="4378327" y="4781779"/>
            <a:chExt cx="2832691" cy="411727"/>
          </a:xfrm>
        </p:grpSpPr>
        <p:sp>
          <p:nvSpPr>
            <p:cNvPr id="192" name="矩形: 圆角 191"/>
            <p:cNvSpPr/>
            <p:nvPr/>
          </p:nvSpPr>
          <p:spPr>
            <a:xfrm>
              <a:off x="4378327" y="4781779"/>
              <a:ext cx="2832691" cy="411727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6935021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6659022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4429625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6380902" y="4880534"/>
              <a:ext cx="218440" cy="218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: 圆角 196"/>
            <p:cNvSpPr/>
            <p:nvPr/>
          </p:nvSpPr>
          <p:spPr>
            <a:xfrm>
              <a:off x="4712535" y="4835866"/>
              <a:ext cx="1307266" cy="307776"/>
            </a:xfrm>
            <a:prstGeom prst="roundRect">
              <a:avLst/>
            </a:prstGeom>
            <a:solidFill>
              <a:srgbClr val="F3F3F3">
                <a:alpha val="60784"/>
              </a:srgbClr>
            </a:solidFill>
            <a:ln w="19050">
              <a:solidFill>
                <a:srgbClr val="94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5054672" y="4880534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199" name="矩形 198"/>
            <p:cNvSpPr/>
            <p:nvPr/>
          </p:nvSpPr>
          <p:spPr>
            <a:xfrm>
              <a:off x="4767789" y="4880534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5749675" y="4880534"/>
              <a:ext cx="218440" cy="218440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1" name="组合 200"/>
            <p:cNvGrpSpPr/>
            <p:nvPr/>
          </p:nvGrpSpPr>
          <p:grpSpPr>
            <a:xfrm>
              <a:off x="5402052" y="4966893"/>
              <a:ext cx="223503" cy="45719"/>
              <a:chOff x="2447943" y="4771000"/>
              <a:chExt cx="223503" cy="45719"/>
            </a:xfrm>
          </p:grpSpPr>
          <p:sp>
            <p:nvSpPr>
              <p:cNvPr id="206" name="椭圆 205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椭圆 206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2" name="组合 201"/>
            <p:cNvGrpSpPr/>
            <p:nvPr/>
          </p:nvGrpSpPr>
          <p:grpSpPr>
            <a:xfrm>
              <a:off x="6099840" y="4964782"/>
              <a:ext cx="223503" cy="45719"/>
              <a:chOff x="2447943" y="4771000"/>
              <a:chExt cx="223503" cy="45719"/>
            </a:xfrm>
          </p:grpSpPr>
          <p:sp>
            <p:nvSpPr>
              <p:cNvPr id="203" name="椭圆 202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椭圆 204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45" name="连接符: 肘形 144"/>
          <p:cNvCxnSpPr>
            <a:stCxn id="209" idx="3"/>
            <a:endCxn id="197" idx="0"/>
          </p:cNvCxnSpPr>
          <p:nvPr/>
        </p:nvCxnSpPr>
        <p:spPr>
          <a:xfrm>
            <a:off x="7686611" y="4416405"/>
            <a:ext cx="218958" cy="351609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文本框 145"/>
          <p:cNvSpPr txBox="1"/>
          <p:nvPr/>
        </p:nvSpPr>
        <p:spPr>
          <a:xfrm>
            <a:off x="7404944" y="5161969"/>
            <a:ext cx="1949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Text Embedding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7" name="直接箭头连接符 146"/>
          <p:cNvCxnSpPr>
            <a:stCxn id="192" idx="0"/>
          </p:cNvCxnSpPr>
          <p:nvPr/>
        </p:nvCxnSpPr>
        <p:spPr>
          <a:xfrm flipV="1">
            <a:off x="8334073" y="3471793"/>
            <a:ext cx="0" cy="1242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5302183" y="4255675"/>
            <a:ext cx="719318" cy="3205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MLPs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0" name="组合 149"/>
          <p:cNvGrpSpPr/>
          <p:nvPr/>
        </p:nvGrpSpPr>
        <p:grpSpPr>
          <a:xfrm>
            <a:off x="1486914" y="1725897"/>
            <a:ext cx="1898561" cy="1372904"/>
            <a:chOff x="3348668" y="753057"/>
            <a:chExt cx="1898561" cy="1372904"/>
          </a:xfrm>
        </p:grpSpPr>
        <p:grpSp>
          <p:nvGrpSpPr>
            <p:cNvPr id="183" name="组合 182"/>
            <p:cNvGrpSpPr/>
            <p:nvPr/>
          </p:nvGrpSpPr>
          <p:grpSpPr>
            <a:xfrm>
              <a:off x="4204269" y="1925948"/>
              <a:ext cx="223503" cy="45719"/>
              <a:chOff x="2447943" y="4771000"/>
              <a:chExt cx="223503" cy="45719"/>
            </a:xfrm>
          </p:grpSpPr>
          <p:sp>
            <p:nvSpPr>
              <p:cNvPr id="189" name="椭圆 188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椭圆 190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84" name="图片 183" descr="男人戴着眼镜&#10;&#10;描述已自动生成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584" y="888129"/>
              <a:ext cx="484763" cy="500400"/>
            </a:xfrm>
            <a:prstGeom prst="rect">
              <a:avLst/>
            </a:prstGeom>
          </p:spPr>
        </p:pic>
        <p:pic>
          <p:nvPicPr>
            <p:cNvPr id="185" name="图片 184" descr="微笑的人&#10;&#10;中度可信度描述已自动生成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4532604" y="1104152"/>
              <a:ext cx="502655" cy="500400"/>
            </a:xfrm>
            <a:prstGeom prst="rect">
              <a:avLst/>
            </a:prstGeom>
          </p:spPr>
        </p:pic>
        <p:pic>
          <p:nvPicPr>
            <p:cNvPr id="186" name="图片 185" descr="微笑的女孩&#10;&#10;描述已自动生成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8920" y="1158622"/>
              <a:ext cx="500400" cy="500400"/>
            </a:xfrm>
            <a:prstGeom prst="rect">
              <a:avLst/>
            </a:prstGeom>
          </p:spPr>
        </p:pic>
        <p:pic>
          <p:nvPicPr>
            <p:cNvPr id="187" name="图片 186" descr="男人戴着眼镜&#10;&#10;描述已自动生成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7446" y="1310016"/>
              <a:ext cx="500400" cy="500400"/>
            </a:xfrm>
            <a:prstGeom prst="rect">
              <a:avLst/>
            </a:prstGeom>
          </p:spPr>
        </p:pic>
        <p:sp>
          <p:nvSpPr>
            <p:cNvPr id="188" name="椭圆 187"/>
            <p:cNvSpPr/>
            <p:nvPr/>
          </p:nvSpPr>
          <p:spPr>
            <a:xfrm>
              <a:off x="3348668" y="753057"/>
              <a:ext cx="1898561" cy="1372904"/>
            </a:xfrm>
            <a:prstGeom prst="ellips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5202291" y="6141772"/>
            <a:ext cx="2159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Comic Sans MS" panose="030F0702030302020204" pitchFamily="66" charset="0"/>
              </a:rPr>
              <a:t>“A </a:t>
            </a:r>
            <a:r>
              <a:rPr lang="en-US" altLang="zh-CN" sz="1200" b="1">
                <a:solidFill>
                  <a:srgbClr val="0070C0"/>
                </a:solidFill>
                <a:latin typeface="Comic Sans MS" panose="030F0702030302020204" pitchFamily="66" charset="0"/>
              </a:rPr>
              <a:t>man</a:t>
            </a:r>
            <a:r>
              <a:rPr lang="en-US" altLang="zh-CN" sz="1200">
                <a:latin typeface="Comic Sans MS" panose="030F0702030302020204" pitchFamily="66" charset="0"/>
              </a:rPr>
              <a:t> wearing a blue cap”</a:t>
            </a:r>
            <a:endParaRPr lang="en-US" altLang="zh-CN" sz="1200" dirty="0">
              <a:latin typeface="Comic Sans MS" panose="030F0702030302020204" pitchFamily="66" charset="0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1586678" y="3139827"/>
            <a:ext cx="1738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Inference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 Images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4" name="图片 153" descr="穿着制服戴帽子的男人&#10;&#10;描述已自动生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5721" y="2809644"/>
            <a:ext cx="1000800" cy="1000800"/>
          </a:xfrm>
          <a:prstGeom prst="rect">
            <a:avLst/>
          </a:prstGeom>
        </p:spPr>
      </p:pic>
      <p:cxnSp>
        <p:nvCxnSpPr>
          <p:cNvPr id="156" name="连接符: 肘形 155"/>
          <p:cNvCxnSpPr>
            <a:stCxn id="152" idx="0"/>
            <a:endCxn id="244" idx="3"/>
          </p:cNvCxnSpPr>
          <p:nvPr/>
        </p:nvCxnSpPr>
        <p:spPr>
          <a:xfrm rot="16200000" flipV="1">
            <a:off x="5674075" y="5533580"/>
            <a:ext cx="544214" cy="672168"/>
          </a:xfrm>
          <a:prstGeom prst="bentConnector2">
            <a:avLst/>
          </a:prstGeom>
          <a:ln w="254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>
            <a:stCxn id="244" idx="0"/>
            <a:endCxn id="234" idx="2"/>
          </p:cNvCxnSpPr>
          <p:nvPr/>
        </p:nvCxnSpPr>
        <p:spPr>
          <a:xfrm flipH="1" flipV="1">
            <a:off x="4739096" y="5073679"/>
            <a:ext cx="3036" cy="2546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连接符: 肘形 157"/>
          <p:cNvCxnSpPr>
            <a:stCxn id="134" idx="2"/>
          </p:cNvCxnSpPr>
          <p:nvPr/>
        </p:nvCxnSpPr>
        <p:spPr>
          <a:xfrm rot="16200000" flipH="1">
            <a:off x="4899442" y="3955722"/>
            <a:ext cx="236872" cy="559522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48" idx="3"/>
            <a:endCxn id="209" idx="1"/>
          </p:cNvCxnSpPr>
          <p:nvPr/>
        </p:nvCxnSpPr>
        <p:spPr>
          <a:xfrm>
            <a:off x="6021501" y="4415954"/>
            <a:ext cx="290630" cy="45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163"/>
          <p:cNvCxnSpPr/>
          <p:nvPr/>
        </p:nvCxnSpPr>
        <p:spPr>
          <a:xfrm flipV="1">
            <a:off x="9432372" y="3230068"/>
            <a:ext cx="233351" cy="11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>
            <a:stCxn id="131" idx="3"/>
            <a:endCxn id="220" idx="2"/>
          </p:cNvCxnSpPr>
          <p:nvPr/>
        </p:nvCxnSpPr>
        <p:spPr>
          <a:xfrm>
            <a:off x="6753590" y="2722369"/>
            <a:ext cx="21209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89611" y="4317526"/>
            <a:ext cx="1291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Text </a:t>
            </a:r>
            <a:endParaRPr lang="en-US" altLang="zh-CN" dirty="0"/>
          </a:p>
          <a:p>
            <a:r>
              <a:rPr lang="en-US" altLang="zh-CN" dirty="0"/>
              <a:t>Embedding</a:t>
            </a:r>
            <a:endParaRPr lang="zh-CN" altLang="en-US" dirty="0"/>
          </a:p>
        </p:txBody>
      </p:sp>
      <p:cxnSp>
        <p:nvCxnSpPr>
          <p:cNvPr id="5" name="连接符: 肘形 159"/>
          <p:cNvCxnSpPr/>
          <p:nvPr/>
        </p:nvCxnSpPr>
        <p:spPr>
          <a:xfrm rot="5400000" flipH="1" flipV="1">
            <a:off x="4602587" y="4115517"/>
            <a:ext cx="343376" cy="1046732"/>
          </a:xfrm>
          <a:prstGeom prst="bentConnector2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158"/>
          <p:cNvCxnSpPr/>
          <p:nvPr/>
        </p:nvCxnSpPr>
        <p:spPr>
          <a:xfrm flipV="1">
            <a:off x="3376227" y="2406310"/>
            <a:ext cx="493473" cy="2264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</a:rPr>
              <a:t>测试</a:t>
            </a:r>
            <a:r>
              <a:rPr lang="zh-CN" altLang="en-US" dirty="0"/>
              <a:t>的时候，可以送入来自</a:t>
            </a:r>
            <a:r>
              <a:rPr lang="zh-CN" altLang="en-US" dirty="0">
                <a:solidFill>
                  <a:srgbClr val="C00000"/>
                </a:solidFill>
              </a:rPr>
              <a:t>不同</a:t>
            </a:r>
            <a:r>
              <a:rPr lang="en-US" altLang="zh-CN" dirty="0">
                <a:solidFill>
                  <a:srgbClr val="C00000"/>
                </a:solidFill>
              </a:rPr>
              <a:t>ID</a:t>
            </a:r>
            <a:r>
              <a:rPr lang="zh-CN" altLang="en-US" dirty="0"/>
              <a:t>的人像进行</a:t>
            </a:r>
            <a:r>
              <a:rPr lang="en-US" altLang="zh-CN" dirty="0"/>
              <a:t>ID</a:t>
            </a:r>
            <a:r>
              <a:rPr lang="zh-CN" altLang="en-US" dirty="0"/>
              <a:t>混合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</a:t>
            </a:r>
            <a:r>
              <a:rPr lang="en-US" altLang="zh-CN" dirty="0"/>
              <a:t>ID</a:t>
            </a:r>
            <a:r>
              <a:rPr lang="zh-CN" altLang="en-US" dirty="0"/>
              <a:t>为中心的数据组装流程（</a:t>
            </a:r>
            <a:r>
              <a:rPr lang="en-US" altLang="zh-CN" dirty="0"/>
              <a:t>Why?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67" name="文本框 66"/>
          <p:cNvSpPr txBox="1"/>
          <p:nvPr/>
        </p:nvSpPr>
        <p:spPr>
          <a:xfrm>
            <a:off x="758513" y="3893475"/>
            <a:ext cx="10641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组装数据集</a:t>
            </a: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进行分类</a:t>
            </a:r>
            <a:endParaRPr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都有多张以人物为主体的图像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现有的数据无法支持训练</a:t>
            </a:r>
            <a:r>
              <a:rPr lang="en-US" altLang="zh-CN" dirty="0" err="1"/>
              <a:t>PhotoMaker</a:t>
            </a:r>
            <a:r>
              <a:rPr lang="zh-CN" altLang="en-US" dirty="0"/>
              <a:t>，因为：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许多数据集</a:t>
            </a:r>
            <a:r>
              <a:rPr lang="zh-CN" altLang="en-US" dirty="0">
                <a:solidFill>
                  <a:srgbClr val="C00000"/>
                </a:solidFill>
              </a:rPr>
              <a:t>不以</a:t>
            </a:r>
            <a:r>
              <a:rPr lang="en-US" altLang="zh-CN" dirty="0">
                <a:solidFill>
                  <a:srgbClr val="C00000"/>
                </a:solidFill>
              </a:rPr>
              <a:t>ID</a:t>
            </a:r>
            <a:r>
              <a:rPr lang="zh-CN" altLang="en-US" dirty="0">
                <a:solidFill>
                  <a:srgbClr val="C00000"/>
                </a:solidFill>
              </a:rPr>
              <a:t>进行分类</a:t>
            </a:r>
            <a:r>
              <a:rPr lang="zh-CN" altLang="en-US" dirty="0"/>
              <a:t>（如</a:t>
            </a:r>
            <a:r>
              <a:rPr lang="en-US" altLang="zh-CN" dirty="0"/>
              <a:t>LAION</a:t>
            </a:r>
            <a:r>
              <a:rPr lang="zh-CN" altLang="en-US" dirty="0"/>
              <a:t>、</a:t>
            </a:r>
            <a:r>
              <a:rPr lang="en-US" altLang="zh-CN" dirty="0"/>
              <a:t>FFHQ</a:t>
            </a:r>
            <a:r>
              <a:rPr lang="zh-CN" altLang="en-US" dirty="0"/>
              <a:t>等）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以</a:t>
            </a:r>
            <a:r>
              <a:rPr lang="en-US" altLang="zh-CN" dirty="0"/>
              <a:t>ID</a:t>
            </a:r>
            <a:r>
              <a:rPr lang="zh-CN" altLang="en-US" dirty="0"/>
              <a:t>分类的数据集</a:t>
            </a:r>
            <a:r>
              <a:rPr lang="zh-CN" altLang="en-US" dirty="0">
                <a:solidFill>
                  <a:srgbClr val="C00000"/>
                </a:solidFill>
              </a:rPr>
              <a:t>只关注人脸区域</a:t>
            </a:r>
            <a:r>
              <a:rPr lang="zh-CN" altLang="en-US" dirty="0"/>
              <a:t>（如</a:t>
            </a:r>
            <a:r>
              <a:rPr lang="en-US" altLang="zh-CN" dirty="0" err="1"/>
              <a:t>CelebA</a:t>
            </a:r>
            <a:r>
              <a:rPr lang="en-US" altLang="zh-CN" dirty="0"/>
              <a:t>-HQ</a:t>
            </a:r>
            <a:r>
              <a:rPr lang="zh-CN" altLang="en-US" dirty="0"/>
              <a:t>等）</a:t>
            </a:r>
            <a:endParaRPr lang="en-US" altLang="zh-CN" dirty="0"/>
          </a:p>
          <a:p>
            <a:pPr marL="0" indent="0"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</a:t>
            </a:r>
            <a:r>
              <a:rPr lang="en-US" altLang="zh-CN" dirty="0"/>
              <a:t>ID</a:t>
            </a:r>
            <a:r>
              <a:rPr lang="zh-CN" altLang="en-US" dirty="0"/>
              <a:t>为中心的数据组装流程</a:t>
            </a:r>
            <a:endParaRPr lang="zh-CN" altLang="en-US" dirty="0"/>
          </a:p>
        </p:txBody>
      </p:sp>
      <p:sp>
        <p:nvSpPr>
          <p:cNvPr id="68" name="圆角矩形 67"/>
          <p:cNvSpPr/>
          <p:nvPr/>
        </p:nvSpPr>
        <p:spPr>
          <a:xfrm>
            <a:off x="454871" y="1522475"/>
            <a:ext cx="2033510" cy="10875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图像下载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2768100" y="1522475"/>
            <a:ext cx="2033510" cy="10875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人脸检测  及过滤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087231" y="1522475"/>
            <a:ext cx="2033510" cy="10875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7406361" y="1522475"/>
            <a:ext cx="2033510" cy="10875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分割并裁剪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9725491" y="1522475"/>
            <a:ext cx="2033510" cy="10875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添加文本描述并标记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右箭头 73"/>
          <p:cNvSpPr/>
          <p:nvPr/>
        </p:nvSpPr>
        <p:spPr>
          <a:xfrm>
            <a:off x="516656" y="1063579"/>
            <a:ext cx="11304130" cy="357809"/>
          </a:xfrm>
          <a:prstGeom prst="rightArrow">
            <a:avLst>
              <a:gd name="adj1" fmla="val 36187"/>
              <a:gd name="adj2" fmla="val 68618"/>
            </a:avLst>
          </a:prstGeom>
          <a:solidFill>
            <a:schemeClr val="accent2">
              <a:lumMod val="20000"/>
              <a:lumOff val="80000"/>
            </a:scheme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394448" y="4102182"/>
            <a:ext cx="2093933" cy="1087566"/>
            <a:chOff x="11180137" y="1326179"/>
            <a:chExt cx="1247427" cy="601836"/>
          </a:xfrm>
        </p:grpSpPr>
        <p:pic>
          <p:nvPicPr>
            <p:cNvPr id="77" name="图片 76" descr="人的照片上写着字&#10;&#10;描述已自动生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662388" y="1359884"/>
              <a:ext cx="341066" cy="255800"/>
            </a:xfrm>
            <a:prstGeom prst="rect">
              <a:avLst/>
            </a:prstGeom>
          </p:spPr>
        </p:pic>
        <p:pic>
          <p:nvPicPr>
            <p:cNvPr id="78" name="图片 77" descr="女人穿着泳衣&#10;&#10;描述已自动生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55605" y="1428146"/>
              <a:ext cx="280198" cy="421016"/>
            </a:xfrm>
            <a:prstGeom prst="rect">
              <a:avLst/>
            </a:prstGeom>
          </p:spPr>
        </p:pic>
        <p:pic>
          <p:nvPicPr>
            <p:cNvPr id="79" name="图片 78" descr="男人和女人在街道边走&#10;&#10;中度可信度描述已自动生成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1573" y="1402189"/>
              <a:ext cx="415213" cy="299876"/>
            </a:xfrm>
            <a:prstGeom prst="rect">
              <a:avLst/>
            </a:prstGeom>
          </p:spPr>
        </p:pic>
        <p:pic>
          <p:nvPicPr>
            <p:cNvPr id="80" name="图片 79" descr="图片包含 人, 桌子, 男人, 长凳&#10;&#10;描述已自动生成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50142" y="1489819"/>
              <a:ext cx="462160" cy="308261"/>
            </a:xfrm>
            <a:prstGeom prst="rect">
              <a:avLst/>
            </a:prstGeom>
          </p:spPr>
        </p:pic>
        <p:pic>
          <p:nvPicPr>
            <p:cNvPr id="81" name="图片 80" descr="男人和女人站在那里&#10;&#10;中度可信度描述已自动生成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3156" y="1499299"/>
              <a:ext cx="415213" cy="276946"/>
            </a:xfrm>
            <a:prstGeom prst="rect">
              <a:avLst/>
            </a:prstGeom>
          </p:spPr>
        </p:pic>
        <p:sp>
          <p:nvSpPr>
            <p:cNvPr id="82" name="矩形: 圆角 18"/>
            <p:cNvSpPr/>
            <p:nvPr/>
          </p:nvSpPr>
          <p:spPr>
            <a:xfrm>
              <a:off x="11180137" y="1326179"/>
              <a:ext cx="1247427" cy="601836"/>
            </a:xfrm>
            <a:prstGeom prst="roundRect">
              <a:avLst>
                <a:gd name="adj" fmla="val 1122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11973415" y="1840753"/>
              <a:ext cx="189249" cy="38712"/>
              <a:chOff x="2447943" y="4771000"/>
              <a:chExt cx="223503" cy="45719"/>
            </a:xfrm>
          </p:grpSpPr>
          <p:sp>
            <p:nvSpPr>
              <p:cNvPr id="84" name="椭圆 83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7" name="文本框 86"/>
          <p:cNvSpPr txBox="1"/>
          <p:nvPr/>
        </p:nvSpPr>
        <p:spPr>
          <a:xfrm>
            <a:off x="320342" y="307409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根据人名分类下载</a:t>
            </a:r>
            <a:endParaRPr kumimoji="1"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2700866" y="4102182"/>
            <a:ext cx="2100744" cy="1087566"/>
            <a:chOff x="10533755" y="2813184"/>
            <a:chExt cx="1247427" cy="601836"/>
          </a:xfrm>
        </p:grpSpPr>
        <p:grpSp>
          <p:nvGrpSpPr>
            <p:cNvPr id="89" name="组合 88"/>
            <p:cNvGrpSpPr/>
            <p:nvPr/>
          </p:nvGrpSpPr>
          <p:grpSpPr>
            <a:xfrm>
              <a:off x="10609557" y="2911749"/>
              <a:ext cx="280198" cy="393563"/>
              <a:chOff x="11255605" y="2466021"/>
              <a:chExt cx="280198" cy="393563"/>
            </a:xfrm>
          </p:grpSpPr>
          <p:pic>
            <p:nvPicPr>
              <p:cNvPr id="101" name="图片 100" descr="女人穿着泳衣&#10;&#10;描述已自动生成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55605" y="2466021"/>
                <a:ext cx="280198" cy="393563"/>
              </a:xfrm>
              <a:prstGeom prst="rect">
                <a:avLst/>
              </a:prstGeom>
            </p:spPr>
          </p:pic>
          <p:sp>
            <p:nvSpPr>
              <p:cNvPr id="102" name="矩形 101"/>
              <p:cNvSpPr/>
              <p:nvPr/>
            </p:nvSpPr>
            <p:spPr>
              <a:xfrm>
                <a:off x="11353394" y="2522244"/>
                <a:ext cx="93643" cy="119024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0" name="矩形: 圆角 25"/>
            <p:cNvSpPr/>
            <p:nvPr/>
          </p:nvSpPr>
          <p:spPr>
            <a:xfrm>
              <a:off x="10533755" y="2813184"/>
              <a:ext cx="1247427" cy="601836"/>
            </a:xfrm>
            <a:prstGeom prst="roundRect">
              <a:avLst>
                <a:gd name="adj" fmla="val 1122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1" name="组合 90"/>
            <p:cNvGrpSpPr/>
            <p:nvPr/>
          </p:nvGrpSpPr>
          <p:grpSpPr>
            <a:xfrm>
              <a:off x="11327033" y="3327758"/>
              <a:ext cx="189249" cy="38712"/>
              <a:chOff x="2447943" y="4771000"/>
              <a:chExt cx="223503" cy="45719"/>
            </a:xfrm>
          </p:grpSpPr>
          <p:sp>
            <p:nvSpPr>
              <p:cNvPr id="98" name="椭圆 97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11301528" y="2873218"/>
              <a:ext cx="415213" cy="258979"/>
              <a:chOff x="11973156" y="2532431"/>
              <a:chExt cx="415213" cy="258979"/>
            </a:xfrm>
          </p:grpSpPr>
          <p:pic>
            <p:nvPicPr>
              <p:cNvPr id="96" name="图片 95" descr="男人和女人站在那里&#10;&#10;中度可信度描述已自动生成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3156" y="2532431"/>
                <a:ext cx="415213" cy="258979"/>
              </a:xfrm>
              <a:prstGeom prst="rect">
                <a:avLst/>
              </a:prstGeom>
            </p:spPr>
          </p:pic>
          <p:sp>
            <p:nvSpPr>
              <p:cNvPr id="97" name="矩形 96"/>
              <p:cNvSpPr/>
              <p:nvPr/>
            </p:nvSpPr>
            <p:spPr>
              <a:xfrm>
                <a:off x="12123952" y="2547293"/>
                <a:ext cx="73301" cy="85082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10903585" y="2984934"/>
              <a:ext cx="462160" cy="287090"/>
              <a:chOff x="11450142" y="2524552"/>
              <a:chExt cx="462160" cy="287090"/>
            </a:xfrm>
          </p:grpSpPr>
          <p:pic>
            <p:nvPicPr>
              <p:cNvPr id="94" name="图片 93" descr="图片包含 人, 桌子, 男人, 长凳&#10;&#10;描述已自动生成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50142" y="2524552"/>
                <a:ext cx="462160" cy="287090"/>
              </a:xfrm>
              <a:prstGeom prst="rect">
                <a:avLst/>
              </a:prstGeom>
            </p:spPr>
          </p:pic>
          <p:sp>
            <p:nvSpPr>
              <p:cNvPr id="95" name="矩形 94"/>
              <p:cNvSpPr/>
              <p:nvPr/>
            </p:nvSpPr>
            <p:spPr>
              <a:xfrm>
                <a:off x="11558620" y="2554519"/>
                <a:ext cx="47436" cy="55060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03" name="文本框 102"/>
          <p:cNvSpPr txBox="1"/>
          <p:nvPr/>
        </p:nvSpPr>
        <p:spPr>
          <a:xfrm>
            <a:off x="2768100" y="2857133"/>
            <a:ext cx="2033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过滤：</a:t>
            </a: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分辨率低的图像和人脸；</a:t>
            </a: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无人脸</a:t>
            </a:r>
            <a:endParaRPr kumimoji="1"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5087228" y="4096975"/>
            <a:ext cx="2033509" cy="1087566"/>
            <a:chOff x="10531621" y="3861087"/>
            <a:chExt cx="1247427" cy="601836"/>
          </a:xfrm>
        </p:grpSpPr>
        <p:pic>
          <p:nvPicPr>
            <p:cNvPr id="105" name="图片 104" descr="一群穿着西装的男人&#10;&#10;描述已自动生成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2880" y="3920424"/>
              <a:ext cx="246763" cy="246763"/>
            </a:xfrm>
            <a:prstGeom prst="rect">
              <a:avLst/>
            </a:prstGeom>
          </p:spPr>
        </p:pic>
        <p:pic>
          <p:nvPicPr>
            <p:cNvPr id="106" name="图片 105" descr="桌子前坐着穿西装的男人&#10;&#10;中度可信度描述已自动生成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92880" y="4076108"/>
              <a:ext cx="360000" cy="239961"/>
            </a:xfrm>
            <a:prstGeom prst="rect">
              <a:avLst/>
            </a:prstGeom>
          </p:spPr>
        </p:pic>
        <p:sp>
          <p:nvSpPr>
            <p:cNvPr id="107" name="矩形: 圆角 45"/>
            <p:cNvSpPr/>
            <p:nvPr/>
          </p:nvSpPr>
          <p:spPr>
            <a:xfrm>
              <a:off x="10531621" y="3861087"/>
              <a:ext cx="1247427" cy="601836"/>
            </a:xfrm>
            <a:prstGeom prst="roundRect">
              <a:avLst>
                <a:gd name="adj" fmla="val 1122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10727428" y="4366121"/>
              <a:ext cx="189249" cy="38712"/>
              <a:chOff x="2447943" y="4771000"/>
              <a:chExt cx="223503" cy="45719"/>
            </a:xfrm>
          </p:grpSpPr>
          <p:sp>
            <p:nvSpPr>
              <p:cNvPr id="113" name="椭圆 112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09" name="直接连接符 51"/>
            <p:cNvCxnSpPr/>
            <p:nvPr/>
          </p:nvCxnSpPr>
          <p:spPr>
            <a:xfrm>
              <a:off x="11066435" y="3861087"/>
              <a:ext cx="0" cy="6018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0" name="直接连接符 53"/>
            <p:cNvCxnSpPr/>
            <p:nvPr/>
          </p:nvCxnSpPr>
          <p:spPr>
            <a:xfrm>
              <a:off x="11474511" y="3861087"/>
              <a:ext cx="0" cy="6018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1" name="文本框 110"/>
            <p:cNvSpPr txBox="1"/>
            <p:nvPr/>
          </p:nvSpPr>
          <p:spPr>
            <a:xfrm>
              <a:off x="11158661" y="4089265"/>
              <a:ext cx="565552" cy="10219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600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11026064" y="4068502"/>
              <a:ext cx="752979" cy="119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Grouped by IDs</a:t>
              </a:r>
              <a:endParaRPr lang="zh-CN" altLang="en-US" sz="800" i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5092846" y="2857133"/>
            <a:ext cx="2033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将每个</a:t>
            </a: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分类中人脸一致的</a:t>
            </a:r>
            <a:r>
              <a:rPr kumimoji="1"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bbox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留下来</a:t>
            </a:r>
            <a:endParaRPr kumimoji="1"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7400456" y="4097605"/>
            <a:ext cx="2180713" cy="1086935"/>
            <a:chOff x="10516752" y="4920421"/>
            <a:chExt cx="1207461" cy="601836"/>
          </a:xfrm>
        </p:grpSpPr>
        <p:grpSp>
          <p:nvGrpSpPr>
            <p:cNvPr id="118" name="组合 117"/>
            <p:cNvGrpSpPr/>
            <p:nvPr/>
          </p:nvGrpSpPr>
          <p:grpSpPr>
            <a:xfrm>
              <a:off x="10598755" y="4971330"/>
              <a:ext cx="417251" cy="434863"/>
              <a:chOff x="11430498" y="4468838"/>
              <a:chExt cx="549293" cy="572479"/>
            </a:xfrm>
          </p:grpSpPr>
          <p:pic>
            <p:nvPicPr>
              <p:cNvPr id="128" name="图片 127" descr="一群穿着西装的男人&#10;&#10;描述已自动生成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30498" y="4468838"/>
                <a:ext cx="270060" cy="270060"/>
              </a:xfrm>
              <a:prstGeom prst="rect">
                <a:avLst/>
              </a:prstGeom>
            </p:spPr>
          </p:pic>
          <p:pic>
            <p:nvPicPr>
              <p:cNvPr id="129" name="图片 128" descr="卡通人物&#10;&#10;低可信度描述已自动生成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09734" y="4470696"/>
                <a:ext cx="270057" cy="270057"/>
              </a:xfrm>
              <a:prstGeom prst="rect">
                <a:avLst/>
              </a:prstGeom>
            </p:spPr>
          </p:pic>
          <p:pic>
            <p:nvPicPr>
              <p:cNvPr id="130" name="图片 129" descr="穿着西装笔挺的男子&#10;&#10;描述已自动生成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30498" y="4771317"/>
                <a:ext cx="270000" cy="270000"/>
              </a:xfrm>
              <a:prstGeom prst="rect">
                <a:avLst/>
              </a:prstGeom>
            </p:spPr>
          </p:pic>
          <p:pic>
            <p:nvPicPr>
              <p:cNvPr id="131" name="图片 130" descr="图标&#10;&#10;描述已自动生成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09791" y="4770765"/>
                <a:ext cx="270000" cy="270000"/>
              </a:xfrm>
              <a:prstGeom prst="rect">
                <a:avLst/>
              </a:prstGeom>
            </p:spPr>
          </p:pic>
        </p:grpSp>
        <p:sp>
          <p:nvSpPr>
            <p:cNvPr id="119" name="矩形: 圆角 39"/>
            <p:cNvSpPr/>
            <p:nvPr/>
          </p:nvSpPr>
          <p:spPr>
            <a:xfrm>
              <a:off x="10516752" y="4920421"/>
              <a:ext cx="1125954" cy="601836"/>
            </a:xfrm>
            <a:prstGeom prst="roundRect">
              <a:avLst>
                <a:gd name="adj" fmla="val 1122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10707013" y="5444450"/>
              <a:ext cx="189249" cy="38712"/>
              <a:chOff x="2447943" y="4771000"/>
              <a:chExt cx="223503" cy="45719"/>
            </a:xfrm>
          </p:grpSpPr>
          <p:sp>
            <p:nvSpPr>
              <p:cNvPr id="125" name="椭圆 124"/>
              <p:cNvSpPr/>
              <p:nvPr/>
            </p:nvSpPr>
            <p:spPr>
              <a:xfrm flipV="1">
                <a:off x="2447943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 flipV="1">
                <a:off x="2534425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 flipV="1">
                <a:off x="2625727" y="477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21" name="直接连接符 50"/>
            <p:cNvCxnSpPr/>
            <p:nvPr/>
          </p:nvCxnSpPr>
          <p:spPr>
            <a:xfrm>
              <a:off x="11051566" y="4920421"/>
              <a:ext cx="0" cy="6018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2" name="直接连接符 52"/>
            <p:cNvCxnSpPr/>
            <p:nvPr/>
          </p:nvCxnSpPr>
          <p:spPr>
            <a:xfrm>
              <a:off x="11469293" y="4920421"/>
              <a:ext cx="0" cy="6018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3" name="文本框 122"/>
            <p:cNvSpPr txBox="1"/>
            <p:nvPr/>
          </p:nvSpPr>
          <p:spPr>
            <a:xfrm>
              <a:off x="11158661" y="5132724"/>
              <a:ext cx="565552" cy="10225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600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11017972" y="5112055"/>
              <a:ext cx="628004" cy="1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Grouped by IDs</a:t>
              </a:r>
              <a:endParaRPr lang="zh-CN" altLang="en-US" sz="800" i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2" name="文本框 131"/>
          <p:cNvSpPr txBox="1"/>
          <p:nvPr/>
        </p:nvSpPr>
        <p:spPr>
          <a:xfrm>
            <a:off x="7403559" y="2857133"/>
            <a:ext cx="2033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裁剪图像以人物为主图并分割出对应的</a:t>
            </a: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mask</a:t>
            </a:r>
            <a:endParaRPr kumimoji="1"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9723679" y="2857133"/>
            <a:ext cx="2033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生成对应的文本描述，并标记出触发（类别）词</a:t>
            </a:r>
            <a:endParaRPr kumimoji="1"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: 圆角 31"/>
          <p:cNvSpPr/>
          <p:nvPr/>
        </p:nvSpPr>
        <p:spPr>
          <a:xfrm>
            <a:off x="9720354" y="4106365"/>
            <a:ext cx="2033509" cy="1086935"/>
          </a:xfrm>
          <a:prstGeom prst="roundRect">
            <a:avLst>
              <a:gd name="adj" fmla="val 1122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“a </a:t>
            </a:r>
            <a:r>
              <a:rPr lang="en-US" altLang="zh-CN" sz="105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woman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with long hair and a white shirt is looking down”</a:t>
            </a:r>
            <a:b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“a </a:t>
            </a:r>
            <a:r>
              <a:rPr lang="en-US" altLang="zh-CN" sz="105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 a black suit with a sword in her hand”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sz="10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4536919" y="5391731"/>
            <a:ext cx="3118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图像数量：约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kumimoji="1"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人物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：约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ldLvl="0" animBg="1"/>
      <p:bldP spid="69" grpId="0" bldLvl="0" animBg="1"/>
      <p:bldP spid="71" grpId="0" bldLvl="0" animBg="1"/>
      <p:bldP spid="72" grpId="0" bldLvl="0" animBg="1"/>
      <p:bldP spid="73" grpId="0" bldLvl="0" animBg="1"/>
      <p:bldP spid="87" grpId="0"/>
      <p:bldP spid="103" grpId="0"/>
      <p:bldP spid="116" grpId="0"/>
      <p:bldP spid="132" grpId="0"/>
      <p:bldP spid="133" grpId="0"/>
      <p:bldP spid="134" grpId="0" bldLvl="0" animBg="1"/>
      <p:bldP spid="1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PhotoMaker</a:t>
            </a:r>
            <a:r>
              <a:rPr lang="zh-CN" altLang="en-US" dirty="0"/>
              <a:t>结果概览</a:t>
            </a:r>
            <a:r>
              <a:rPr lang="en-US" altLang="zh-CN" dirty="0"/>
              <a:t>: Attributes Change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919" y="1391236"/>
            <a:ext cx="10812162" cy="455841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PhotoMaker</a:t>
            </a:r>
            <a:r>
              <a:rPr lang="zh-CN" altLang="en-US" dirty="0"/>
              <a:t>结果概览</a:t>
            </a:r>
            <a:r>
              <a:rPr lang="en-US" altLang="zh-CN" dirty="0"/>
              <a:t>: Artwork to reality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962" y="1435528"/>
            <a:ext cx="11294076" cy="457293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PhotoMaker</a:t>
            </a:r>
            <a:r>
              <a:rPr lang="zh-CN" altLang="en-US" dirty="0"/>
              <a:t>结果概览</a:t>
            </a:r>
            <a:r>
              <a:rPr lang="en-US" altLang="zh-CN" dirty="0"/>
              <a:t>: Artwork to reality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934" y="1280029"/>
            <a:ext cx="11294076" cy="476746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PhotoMaker</a:t>
            </a:r>
            <a:r>
              <a:rPr lang="zh-CN" altLang="en-US" dirty="0"/>
              <a:t>结果概览</a:t>
            </a:r>
            <a:r>
              <a:rPr lang="en-US" altLang="zh-CN" dirty="0"/>
              <a:t>: Identity Mixing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070" y="1230884"/>
            <a:ext cx="11355859" cy="495374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将老照片或是艺术作品中的人物带入现实生活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077" y="1085153"/>
            <a:ext cx="9640350" cy="52833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基于多粒度特征表达的高效目标感知（</a:t>
            </a:r>
            <a:r>
              <a:rPr lang="en-US" altLang="zh-CN"/>
              <a:t>YOLO-MS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重新思考基础模块的多尺度</a:t>
            </a:r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13671" y="3927125"/>
            <a:ext cx="1774846" cy="223007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2967" y="351839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(a) ELAN Block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955626" y="615709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(c) Res2Net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64825" y="1629408"/>
            <a:ext cx="3676650" cy="1870891"/>
            <a:chOff x="292867" y="1136980"/>
            <a:chExt cx="3676650" cy="2595195"/>
          </a:xfrm>
        </p:grpSpPr>
        <p:sp>
          <p:nvSpPr>
            <p:cNvPr id="42" name="矩形: 圆角 156"/>
            <p:cNvSpPr/>
            <p:nvPr/>
          </p:nvSpPr>
          <p:spPr>
            <a:xfrm>
              <a:off x="2311227" y="3207623"/>
              <a:ext cx="1468800" cy="364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Concatenation</a:t>
              </a:r>
              <a:endParaRPr kumimoji="1" lang="zh-CN" altLang="en-US" sz="14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43" name="直接箭头连接符 157"/>
            <p:cNvCxnSpPr>
              <a:stCxn id="44" idx="2"/>
            </p:cNvCxnSpPr>
            <p:nvPr/>
          </p:nvCxnSpPr>
          <p:spPr>
            <a:xfrm>
              <a:off x="3430272" y="2846464"/>
              <a:ext cx="0" cy="371170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: 圆角 158"/>
            <p:cNvSpPr/>
            <p:nvPr/>
          </p:nvSpPr>
          <p:spPr>
            <a:xfrm>
              <a:off x="3104740" y="2427057"/>
              <a:ext cx="651063" cy="4194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Module</a:t>
              </a:r>
              <a:endParaRPr kumimoji="1" lang="en-US" altLang="zh-CN" sz="11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45" name="直接箭头连接符 159"/>
            <p:cNvCxnSpPr>
              <a:stCxn id="48" idx="2"/>
              <a:endCxn id="44" idx="0"/>
            </p:cNvCxnSpPr>
            <p:nvPr/>
          </p:nvCxnSpPr>
          <p:spPr>
            <a:xfrm flipH="1">
              <a:off x="3430272" y="1930071"/>
              <a:ext cx="427" cy="496986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矩形: 圆角 160"/>
                <p:cNvSpPr/>
                <p:nvPr/>
              </p:nvSpPr>
              <p:spPr>
                <a:xfrm>
                  <a:off x="3104740" y="1675469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48" name="矩形: 圆角 1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4740" y="1675469"/>
                  <a:ext cx="651918" cy="254602"/>
                </a:xfrm>
                <a:prstGeom prst="roundRect">
                  <a:avLst/>
                </a:prstGeom>
                <a:blipFill rotWithShape="1">
                  <a:blip r:embed="rId2"/>
                </a:blip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矩形: 圆角 161"/>
            <p:cNvSpPr/>
            <p:nvPr/>
          </p:nvSpPr>
          <p:spPr>
            <a:xfrm>
              <a:off x="473632" y="3212776"/>
              <a:ext cx="1470416" cy="36471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Concatenation</a:t>
              </a:r>
              <a:endParaRPr kumimoji="1" lang="zh-CN" altLang="en-US" sz="14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55" name="直接箭头连接符 162"/>
            <p:cNvCxnSpPr/>
            <p:nvPr/>
          </p:nvCxnSpPr>
          <p:spPr>
            <a:xfrm flipH="1">
              <a:off x="1440485" y="2830565"/>
              <a:ext cx="0" cy="377058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163"/>
            <p:cNvCxnSpPr/>
            <p:nvPr/>
          </p:nvCxnSpPr>
          <p:spPr>
            <a:xfrm flipH="1">
              <a:off x="1764604" y="2840576"/>
              <a:ext cx="0" cy="377058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167"/>
            <p:cNvCxnSpPr>
              <a:stCxn id="71" idx="2"/>
            </p:cNvCxnSpPr>
            <p:nvPr/>
          </p:nvCxnSpPr>
          <p:spPr>
            <a:xfrm>
              <a:off x="2637186" y="1929942"/>
              <a:ext cx="853" cy="1287692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肘形连接符 78"/>
            <p:cNvCxnSpPr>
              <a:stCxn id="76" idx="2"/>
              <a:endCxn id="48" idx="0"/>
            </p:cNvCxnSpPr>
            <p:nvPr/>
          </p:nvCxnSpPr>
          <p:spPr>
            <a:xfrm rot="16200000" flipH="1">
              <a:off x="3005218" y="1249988"/>
              <a:ext cx="465890" cy="385072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1" name="矩形: 圆角 169"/>
                <p:cNvSpPr/>
                <p:nvPr/>
              </p:nvSpPr>
              <p:spPr>
                <a:xfrm>
                  <a:off x="2311227" y="1675340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71" name="矩形: 圆角 1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1227" y="1675340"/>
                  <a:ext cx="651918" cy="254602"/>
                </a:xfrm>
                <a:prstGeom prst="roundRect">
                  <a:avLst/>
                </a:prstGeom>
                <a:blipFill rotWithShape="1">
                  <a:blip r:embed="rId2"/>
                </a:blip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肘形连接符 78"/>
            <p:cNvCxnSpPr>
              <a:stCxn id="76" idx="2"/>
              <a:endCxn id="71" idx="0"/>
            </p:cNvCxnSpPr>
            <p:nvPr/>
          </p:nvCxnSpPr>
          <p:spPr>
            <a:xfrm rot="5400000">
              <a:off x="2608527" y="1238239"/>
              <a:ext cx="465761" cy="40844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矩形: 圆角 171"/>
            <p:cNvSpPr/>
            <p:nvPr/>
          </p:nvSpPr>
          <p:spPr>
            <a:xfrm>
              <a:off x="2618816" y="1136980"/>
              <a:ext cx="853621" cy="72599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文本框 78"/>
                <p:cNvSpPr txBox="1"/>
                <p:nvPr/>
              </p:nvSpPr>
              <p:spPr>
                <a:xfrm>
                  <a:off x="2046853" y="2338301"/>
                  <a:ext cx="35112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or</m:t>
                        </m:r>
                      </m:oMath>
                    </m:oMathPara>
                  </a14:m>
                  <a:endParaRPr lang="zh-CN" altLang="en-US" sz="1400" i="1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79" name="文本框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6853" y="2338301"/>
                  <a:ext cx="351122" cy="30777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5" name="文本框 84"/>
                <p:cNvSpPr txBox="1"/>
                <p:nvPr/>
              </p:nvSpPr>
              <p:spPr>
                <a:xfrm>
                  <a:off x="3420469" y="2762234"/>
                  <a:ext cx="35112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×</m:t>
                        </m:r>
                        <m:r>
                          <a:rPr lang="en-US" altLang="zh-CN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𝑛</m:t>
                        </m:r>
                      </m:oMath>
                    </m:oMathPara>
                  </a14:m>
                  <a:endParaRPr lang="zh-CN" altLang="en-US" sz="1100" i="1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85" name="文本框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469" y="2762234"/>
                  <a:ext cx="351122" cy="26161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直接箭头连接符 174"/>
            <p:cNvCxnSpPr>
              <a:stCxn id="87" idx="2"/>
            </p:cNvCxnSpPr>
            <p:nvPr/>
          </p:nvCxnSpPr>
          <p:spPr>
            <a:xfrm>
              <a:off x="790948" y="1942493"/>
              <a:ext cx="0" cy="1275141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矩形: 圆角 175"/>
                <p:cNvSpPr/>
                <p:nvPr/>
              </p:nvSpPr>
              <p:spPr>
                <a:xfrm>
                  <a:off x="464989" y="1687891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87" name="矩形: 圆角 1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989" y="1687891"/>
                  <a:ext cx="651918" cy="254602"/>
                </a:xfrm>
                <a:prstGeom prst="roundRect">
                  <a:avLst/>
                </a:prstGeom>
                <a:blipFill rotWithShape="1">
                  <a:blip r:embed="rId5"/>
                </a:blip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肘形连接符 78"/>
            <p:cNvCxnSpPr>
              <a:stCxn id="93" idx="2"/>
              <a:endCxn id="87" idx="0"/>
            </p:cNvCxnSpPr>
            <p:nvPr/>
          </p:nvCxnSpPr>
          <p:spPr>
            <a:xfrm rot="5400000">
              <a:off x="764302" y="1243354"/>
              <a:ext cx="471184" cy="41789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矩形: 圆角 177"/>
            <p:cNvSpPr/>
            <p:nvPr/>
          </p:nvSpPr>
          <p:spPr>
            <a:xfrm>
              <a:off x="779440" y="1144108"/>
              <a:ext cx="858798" cy="72599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12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96" name="肘形连接符 78"/>
            <p:cNvCxnSpPr>
              <a:stCxn id="100" idx="1"/>
              <a:endCxn id="52" idx="0"/>
            </p:cNvCxnSpPr>
            <p:nvPr/>
          </p:nvCxnSpPr>
          <p:spPr>
            <a:xfrm rot="10800000" flipV="1">
              <a:off x="1208840" y="1809768"/>
              <a:ext cx="80802" cy="1403007"/>
            </a:xfrm>
            <a:prstGeom prst="bentConnector2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矩形: 圆角 179"/>
            <p:cNvSpPr/>
            <p:nvPr/>
          </p:nvSpPr>
          <p:spPr>
            <a:xfrm>
              <a:off x="1290624" y="2427057"/>
              <a:ext cx="649511" cy="40524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Module</a:t>
              </a:r>
              <a:endParaRPr kumimoji="1" lang="en-US" altLang="zh-CN" sz="11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99" name="直接箭头连接符 180"/>
            <p:cNvCxnSpPr>
              <a:stCxn id="100" idx="2"/>
              <a:endCxn id="98" idx="0"/>
            </p:cNvCxnSpPr>
            <p:nvPr/>
          </p:nvCxnSpPr>
          <p:spPr>
            <a:xfrm flipH="1">
              <a:off x="1615380" y="1937070"/>
              <a:ext cx="221" cy="489987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0" name="矩形: 圆角 181"/>
                <p:cNvSpPr/>
                <p:nvPr/>
              </p:nvSpPr>
              <p:spPr>
                <a:xfrm>
                  <a:off x="1289642" y="1682468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100" name="矩形: 圆角 18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9642" y="1682468"/>
                  <a:ext cx="651918" cy="254602"/>
                </a:xfrm>
                <a:prstGeom prst="roundRect">
                  <a:avLst/>
                </a:prstGeom>
                <a:blipFill rotWithShape="1">
                  <a:blip r:embed="rId5"/>
                </a:blip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肘形连接符 78"/>
            <p:cNvCxnSpPr>
              <a:stCxn id="93" idx="2"/>
              <a:endCxn id="100" idx="0"/>
            </p:cNvCxnSpPr>
            <p:nvPr/>
          </p:nvCxnSpPr>
          <p:spPr>
            <a:xfrm rot="16200000" flipH="1">
              <a:off x="1179340" y="1246206"/>
              <a:ext cx="465761" cy="406762"/>
            </a:xfrm>
            <a:prstGeom prst="bentConnector3">
              <a:avLst>
                <a:gd name="adj1" fmla="val 50682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6" name="文本框 105"/>
                <p:cNvSpPr txBox="1"/>
                <p:nvPr/>
              </p:nvSpPr>
              <p:spPr>
                <a:xfrm>
                  <a:off x="1734433" y="2761769"/>
                  <a:ext cx="35112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×</m:t>
                        </m:r>
                        <m:r>
                          <a:rPr lang="en-US" altLang="zh-CN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𝑛</m:t>
                        </m:r>
                      </m:oMath>
                    </m:oMathPara>
                  </a14:m>
                  <a:endParaRPr lang="zh-CN" altLang="en-US" sz="1100" i="1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106" name="文本框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4433" y="2761769"/>
                  <a:ext cx="351122" cy="26161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流程图: 可选过程 200"/>
            <p:cNvSpPr/>
            <p:nvPr/>
          </p:nvSpPr>
          <p:spPr>
            <a:xfrm>
              <a:off x="292867" y="1144109"/>
              <a:ext cx="3676650" cy="2588066"/>
            </a:xfrm>
            <a:prstGeom prst="flowChartAlternateProcess">
              <a:avLst/>
            </a:prstGeom>
            <a:noFill/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6" name="文本框 135"/>
          <p:cNvSpPr txBox="1"/>
          <p:nvPr/>
        </p:nvSpPr>
        <p:spPr>
          <a:xfrm>
            <a:off x="2750856" y="3513935"/>
            <a:ext cx="152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(b) CSP Block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62880" y="5043805"/>
            <a:ext cx="647700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en-US" altLang="zh-CN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Res2Net</a:t>
            </a:r>
            <a:r>
              <a:rPr lang="zh-CN" altLang="en-US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的</a:t>
            </a:r>
            <a:r>
              <a:rPr lang="zh-CN" altLang="en-US" sz="2400" b="1" dirty="0">
                <a:solidFill>
                  <a:schemeClr val="accent5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残差递进多尺度结构</a:t>
            </a:r>
            <a:r>
              <a:rPr lang="zh-CN" altLang="en-US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使得不同分支的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特征更加丰富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5069294" y="1524840"/>
            <a:ext cx="6599545" cy="3313116"/>
            <a:chOff x="4869263" y="1027000"/>
            <a:chExt cx="6929507" cy="331311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0425" y="1036232"/>
              <a:ext cx="2153271" cy="144000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0424" y="2528229"/>
              <a:ext cx="2153271" cy="14400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5351" y="1036232"/>
              <a:ext cx="2153271" cy="144000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35351" y="2528229"/>
              <a:ext cx="2153271" cy="144000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45499" y="1036232"/>
              <a:ext cx="2153271" cy="144000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45499" y="2528229"/>
              <a:ext cx="2153271" cy="144000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5352593" y="3970784"/>
              <a:ext cx="191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(a) ELAN Block</a:t>
              </a:r>
              <a:endParaRPr lang="zh-CN" altLang="en-US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683893" y="3970784"/>
              <a:ext cx="162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(b) CSP Block</a:t>
              </a:r>
              <a:endParaRPr lang="zh-CN" altLang="en-US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 rot="16200000">
              <a:off x="4387721" y="1571566"/>
              <a:ext cx="133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First Branch</a:t>
              </a:r>
              <a:endParaRPr lang="zh-CN" altLang="en-US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 rot="16200000">
              <a:off x="4400545" y="3089075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Last Branch</a:t>
              </a:r>
              <a:endParaRPr lang="zh-CN" altLang="en-US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9645499" y="1027000"/>
              <a:ext cx="2153271" cy="294122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9937271" y="3968229"/>
              <a:ext cx="1569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latin typeface="Times" panose="02020603050405020304" pitchFamily="18" charset="0"/>
                  <a:cs typeface="Times" panose="02020603050405020304" pitchFamily="18" charset="0"/>
                </a:defRPr>
              </a:lvl1pPr>
            </a:lstStyle>
            <a:p>
              <a:r>
                <a:rPr lang="en-US" altLang="zh-CN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(c) Res2Net</a:t>
              </a:r>
              <a:endParaRPr lang="zh-CN" altLang="en-US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将老照片或是艺术作品中的人物带入现实生活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325789" y="1300404"/>
            <a:ext cx="11540421" cy="48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325789" y="1224688"/>
            <a:ext cx="11540421" cy="503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多个重要开源趋势榜榜首</a:t>
            </a:r>
            <a:r>
              <a:rPr lang="en-US" altLang="zh-CN" dirty="0"/>
              <a:t>&amp;</a:t>
            </a:r>
            <a:r>
              <a:rPr lang="zh-CN" altLang="en-US" dirty="0"/>
              <a:t>用户评价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 rot="0">
            <a:off x="754380" y="5388610"/>
            <a:ext cx="4154805" cy="1107440"/>
            <a:chOff x="7768464" y="549435"/>
            <a:chExt cx="3115985" cy="830458"/>
          </a:xfrm>
        </p:grpSpPr>
        <p:pic>
          <p:nvPicPr>
            <p:cNvPr id="8" name="图片 7" descr="徽标, 公司名称&#10;&#10;描述已自动生成"/>
            <p:cNvPicPr>
              <a:picLocks noChangeAspect="1"/>
            </p:cNvPicPr>
            <p:nvPr/>
          </p:nvPicPr>
          <p:blipFill rotWithShape="1">
            <a:blip r:embed="rId1" cstate="screen"/>
            <a:srcRect l="10455" r="11098" b="4996"/>
            <a:stretch>
              <a:fillRect/>
            </a:stretch>
          </p:blipFill>
          <p:spPr>
            <a:xfrm>
              <a:off x="7768464" y="549435"/>
              <a:ext cx="2194526" cy="83045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746" y="577477"/>
              <a:ext cx="1258703" cy="629352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5474335" y="2345690"/>
            <a:ext cx="5773420" cy="2195195"/>
            <a:chOff x="436344" y="3069801"/>
            <a:chExt cx="3125446" cy="1641589"/>
          </a:xfrm>
        </p:grpSpPr>
        <p:pic>
          <p:nvPicPr>
            <p:cNvPr id="16" name="图片 15" descr="图形用户界面, 网站&#10;&#10;描述已自动生成"/>
            <p:cNvPicPr>
              <a:picLocks noChangeAspect="1"/>
            </p:cNvPicPr>
            <p:nvPr/>
          </p:nvPicPr>
          <p:blipFill rotWithShape="1">
            <a:blip r:embed="rId3" cstate="screen"/>
            <a:srcRect r="25434"/>
            <a:stretch>
              <a:fillRect/>
            </a:stretch>
          </p:blipFill>
          <p:spPr>
            <a:xfrm>
              <a:off x="436344" y="3069801"/>
              <a:ext cx="3125446" cy="16415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文本框 10"/>
            <p:cNvSpPr txBox="1"/>
            <p:nvPr/>
          </p:nvSpPr>
          <p:spPr>
            <a:xfrm>
              <a:off x="529281" y="3495124"/>
              <a:ext cx="2845180" cy="436396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HuggingFace</a:t>
              </a:r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970" y="4627245"/>
            <a:ext cx="5862320" cy="156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内容占位符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1"/>
          <a:stretch>
            <a:fillRect/>
          </a:stretch>
        </p:blipFill>
        <p:spPr>
          <a:xfrm>
            <a:off x="342900" y="885190"/>
            <a:ext cx="4820285" cy="438340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393055" y="963295"/>
            <a:ext cx="6184265" cy="990600"/>
            <a:chOff x="8312" y="1517"/>
            <a:chExt cx="10769" cy="168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/>
            <a:srcRect r="79842"/>
            <a:stretch>
              <a:fillRect/>
            </a:stretch>
          </p:blipFill>
          <p:spPr>
            <a:xfrm>
              <a:off x="8312" y="1517"/>
              <a:ext cx="3619" cy="168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/>
            <a:srcRect l="60178"/>
            <a:stretch>
              <a:fillRect/>
            </a:stretch>
          </p:blipFill>
          <p:spPr>
            <a:xfrm>
              <a:off x="11931" y="1517"/>
              <a:ext cx="7150" cy="16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StoryDiffusion</a:t>
            </a:r>
            <a:r>
              <a:rPr lang="en-US" altLang="zh-CN" dirty="0"/>
              <a:t> : </a:t>
            </a:r>
            <a:r>
              <a:rPr lang="zh-CN" altLang="en-US" dirty="0"/>
              <a:t>生成一致的图像和视频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挑战：利用扩散模型生成内容一致的多张图像</a:t>
            </a:r>
            <a:endParaRPr lang="en-US" altLang="zh-CN" dirty="0"/>
          </a:p>
          <a:p>
            <a:pPr lvl="1"/>
            <a:r>
              <a:rPr lang="zh-CN" altLang="en-US" dirty="0"/>
              <a:t>有效约束机制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无需文生图扩散模型训练增强</a:t>
            </a:r>
            <a:endParaRPr lang="en-US" altLang="zh-CN" dirty="0"/>
          </a:p>
          <a:p>
            <a:r>
              <a:rPr lang="zh-CN" altLang="en-US" dirty="0"/>
              <a:t>挑战：图像转场视频生成</a:t>
            </a:r>
            <a:endParaRPr lang="en-US" altLang="zh-CN" dirty="0"/>
          </a:p>
          <a:p>
            <a:pPr lvl="1"/>
            <a:r>
              <a:rPr lang="zh-CN" altLang="en-US" dirty="0"/>
              <a:t>一致图像序列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具有平滑过渡的转场视频</a:t>
            </a:r>
            <a:endParaRPr lang="zh-CN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29181" y="1132114"/>
            <a:ext cx="3775400" cy="4478816"/>
          </a:xfrm>
          <a:prstGeom prst="rect">
            <a:avLst/>
          </a:prstGeom>
        </p:spPr>
      </p:pic>
      <p:pic>
        <p:nvPicPr>
          <p:cNvPr id="8" name="video_00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247" y="1541553"/>
            <a:ext cx="3445329" cy="378650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8814" y="5531599"/>
            <a:ext cx="257365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11s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长视频生成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535915" y="5531599"/>
            <a:ext cx="236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9s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长视频生成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demo_0083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4427" y="1529942"/>
            <a:ext cx="3598134" cy="3798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2269" y="5568367"/>
            <a:ext cx="3523954" cy="522692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StoryDiffusion</a:t>
            </a:r>
            <a:r>
              <a:rPr lang="en-US" altLang="zh-CN" dirty="0"/>
              <a:t> : </a:t>
            </a:r>
            <a:r>
              <a:rPr lang="zh-CN" altLang="en-US" dirty="0"/>
              <a:t>生成一致的图像和视频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如何用较少的资源做长视频？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3D U-Net </a:t>
            </a:r>
            <a:r>
              <a:rPr lang="zh-CN" altLang="en-US" dirty="0"/>
              <a:t>系列 </a:t>
            </a:r>
            <a:r>
              <a:rPr lang="en-US" altLang="zh-CN" dirty="0"/>
              <a:t>(</a:t>
            </a:r>
            <a:r>
              <a:rPr lang="zh-CN" altLang="en-US" dirty="0"/>
              <a:t>短视频</a:t>
            </a:r>
            <a:r>
              <a:rPr lang="en-US" altLang="zh-CN" dirty="0"/>
              <a:t>):</a:t>
            </a:r>
            <a:endParaRPr lang="en-US" altLang="zh-CN" dirty="0"/>
          </a:p>
          <a:p>
            <a:pPr lvl="1"/>
            <a:r>
              <a:rPr lang="en-US" altLang="zh-CN" dirty="0" err="1"/>
              <a:t>AnimateDiff</a:t>
            </a:r>
            <a:r>
              <a:rPr lang="en-US" altLang="zh-CN" dirty="0"/>
              <a:t>, </a:t>
            </a:r>
            <a:r>
              <a:rPr lang="en-US" altLang="zh-CN" dirty="0" err="1"/>
              <a:t>MagicVideo</a:t>
            </a:r>
            <a:r>
              <a:rPr lang="en-US" altLang="zh-CN" dirty="0"/>
              <a:t>, </a:t>
            </a:r>
            <a:r>
              <a:rPr lang="en-US" altLang="zh-CN" dirty="0" err="1"/>
              <a:t>LaVie</a:t>
            </a:r>
            <a:r>
              <a:rPr lang="en-US" altLang="zh-CN" dirty="0"/>
              <a:t> </a:t>
            </a:r>
            <a:r>
              <a:rPr lang="zh-CN" altLang="en-US" dirty="0"/>
              <a:t>等</a:t>
            </a:r>
            <a:endParaRPr lang="zh-CN" altLang="en-US" dirty="0"/>
          </a:p>
          <a:p>
            <a:pPr lvl="1"/>
            <a:r>
              <a:rPr lang="zh-CN" altLang="en-US" dirty="0"/>
              <a:t>训练开销相对较小：</a:t>
            </a:r>
            <a:r>
              <a:rPr lang="en-US" altLang="zh-CN" dirty="0"/>
              <a:t>8</a:t>
            </a:r>
            <a:r>
              <a:rPr lang="zh-CN" altLang="en-US" dirty="0"/>
              <a:t>～</a:t>
            </a:r>
            <a:r>
              <a:rPr lang="en-US" altLang="zh-CN" dirty="0"/>
              <a:t>32</a:t>
            </a:r>
            <a:r>
              <a:rPr lang="zh-CN" altLang="en-US" dirty="0"/>
              <a:t>张</a:t>
            </a:r>
            <a:r>
              <a:rPr lang="en-US" altLang="zh-CN" dirty="0"/>
              <a:t>A100</a:t>
            </a:r>
            <a:endParaRPr lang="en-US" altLang="zh-CN" dirty="0"/>
          </a:p>
          <a:p>
            <a:pPr lvl="1"/>
            <a:r>
              <a:rPr lang="zh-CN" altLang="en-US" dirty="0"/>
              <a:t>非常短的时长：</a:t>
            </a:r>
            <a:r>
              <a:rPr lang="en-US" altLang="zh-CN" dirty="0"/>
              <a:t>2s </a:t>
            </a:r>
            <a:endParaRPr lang="en-US" altLang="zh-CN" dirty="0"/>
          </a:p>
          <a:p>
            <a:r>
              <a:rPr lang="en-US" altLang="zh-CN" dirty="0" err="1"/>
              <a:t>DiT</a:t>
            </a:r>
            <a:r>
              <a:rPr lang="zh-CN" altLang="en-US" dirty="0"/>
              <a:t>类 </a:t>
            </a:r>
            <a:r>
              <a:rPr lang="en-US" altLang="zh-CN" dirty="0"/>
              <a:t>(</a:t>
            </a:r>
            <a:r>
              <a:rPr lang="zh-CN" altLang="en-US" dirty="0"/>
              <a:t>长视频</a:t>
            </a:r>
            <a:r>
              <a:rPr lang="en-US" altLang="zh-CN" dirty="0"/>
              <a:t>): </a:t>
            </a:r>
            <a:r>
              <a:rPr lang="zh-CN" altLang="en-US" dirty="0"/>
              <a:t>利用</a:t>
            </a:r>
            <a:r>
              <a:rPr lang="en-US" altLang="zh-CN" dirty="0"/>
              <a:t>Transformer </a:t>
            </a:r>
            <a:r>
              <a:rPr lang="zh-CN" altLang="en-US" dirty="0"/>
              <a:t>的</a:t>
            </a:r>
            <a:r>
              <a:rPr lang="en-US" altLang="zh-CN" dirty="0"/>
              <a:t>scaling </a:t>
            </a:r>
            <a:r>
              <a:rPr lang="zh-CN" altLang="en-US" dirty="0"/>
              <a:t>能力</a:t>
            </a:r>
            <a:endParaRPr lang="en-US" altLang="zh-CN" dirty="0"/>
          </a:p>
          <a:p>
            <a:pPr lvl="1"/>
            <a:r>
              <a:rPr lang="en-US" altLang="zh-CN" dirty="0"/>
              <a:t>SORA</a:t>
            </a:r>
            <a:r>
              <a:rPr lang="zh-CN" altLang="en-US" dirty="0"/>
              <a:t>（大于</a:t>
            </a:r>
            <a:r>
              <a:rPr lang="en-US" altLang="zh-CN" dirty="0"/>
              <a:t>1</a:t>
            </a:r>
            <a:r>
              <a:rPr lang="zh-CN" altLang="en-US" dirty="0"/>
              <a:t>分钟）</a:t>
            </a:r>
            <a:r>
              <a:rPr lang="en-US" altLang="zh-CN" dirty="0"/>
              <a:t>, </a:t>
            </a:r>
            <a:r>
              <a:rPr lang="en-US" altLang="zh-CN" dirty="0" err="1"/>
              <a:t>Vidu</a:t>
            </a:r>
            <a:r>
              <a:rPr lang="zh-CN" altLang="en-US" dirty="0"/>
              <a:t>（</a:t>
            </a:r>
            <a:r>
              <a:rPr lang="en-US" altLang="zh-CN" dirty="0"/>
              <a:t>16s</a:t>
            </a:r>
            <a:r>
              <a:rPr lang="zh-CN" altLang="en-US" dirty="0"/>
              <a:t>长视频）</a:t>
            </a:r>
            <a:endParaRPr lang="zh-CN" altLang="en-US" dirty="0"/>
          </a:p>
          <a:p>
            <a:pPr lvl="1"/>
            <a:r>
              <a:rPr lang="zh-CN" altLang="en-US" dirty="0"/>
              <a:t>长时长，高质量的视频生成</a:t>
            </a:r>
            <a:endParaRPr lang="zh-CN" altLang="en-US" dirty="0"/>
          </a:p>
          <a:p>
            <a:pPr lvl="1"/>
            <a:r>
              <a:rPr lang="zh-CN" altLang="en-US" dirty="0"/>
              <a:t>训练开销大：几百张卡（或许更多）</a:t>
            </a:r>
            <a:r>
              <a:rPr lang="en-US" altLang="zh-CN" dirty="0"/>
              <a:t>+</a:t>
            </a:r>
            <a:r>
              <a:rPr lang="zh-CN" altLang="en-US" dirty="0"/>
              <a:t>海量高质量数据。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StoryDiffusion</a:t>
            </a:r>
            <a:r>
              <a:rPr kumimoji="1" lang="zh-CN" altLang="en-US" dirty="0"/>
              <a:t>  开销更小的长视频生成</a:t>
            </a:r>
            <a:endParaRPr kumimoji="1" lang="zh-CN" altLang="en-US" dirty="0"/>
          </a:p>
        </p:txBody>
      </p:sp>
      <p:sp>
        <p:nvSpPr>
          <p:cNvPr id="4" name="内容占位符 2"/>
          <p:cNvSpPr txBox="1"/>
          <p:nvPr/>
        </p:nvSpPr>
        <p:spPr bwMode="auto">
          <a:xfrm>
            <a:off x="394447" y="4372303"/>
            <a:ext cx="10972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zh-CN" sz="2800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94447" y="789710"/>
            <a:ext cx="11355295" cy="5820093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两阶段的视频生成方案，用较少的计算资源生成长视频</a:t>
            </a:r>
            <a:endParaRPr kumimoji="1" lang="en-US" altLang="zh-CN" dirty="0"/>
          </a:p>
          <a:p>
            <a:r>
              <a:rPr kumimoji="1" lang="zh-CN" altLang="en-US" dirty="0"/>
              <a:t>基于图像模型生成关键帧</a:t>
            </a:r>
            <a:endParaRPr kumimoji="1" lang="en-US" altLang="zh-CN" dirty="0"/>
          </a:p>
          <a:p>
            <a:pPr lvl="1"/>
            <a:r>
              <a:rPr kumimoji="1" lang="zh-CN" altLang="en-US" sz="2800" dirty="0"/>
              <a:t>特征保持注意力机制</a:t>
            </a:r>
            <a:r>
              <a:rPr kumimoji="1" lang="en-US" altLang="zh-CN" sz="2800" dirty="0"/>
              <a:t>: Training-free</a:t>
            </a:r>
            <a:r>
              <a:rPr kumimoji="1" lang="zh-CN" altLang="en-US" sz="2800" dirty="0"/>
              <a:t> 的一致性图像生成</a:t>
            </a:r>
            <a:endParaRPr kumimoji="1" lang="en-US" altLang="zh-CN" sz="2800" dirty="0"/>
          </a:p>
          <a:p>
            <a:r>
              <a:rPr kumimoji="1" lang="zh-CN" altLang="en-US" dirty="0"/>
              <a:t>对关键帧生成串联视频</a:t>
            </a:r>
            <a:endParaRPr kumimoji="1" lang="en-US" altLang="zh-CN" dirty="0"/>
          </a:p>
          <a:p>
            <a:pPr lvl="1"/>
            <a:r>
              <a:rPr kumimoji="1" lang="en-US" altLang="zh-CN" sz="2800" dirty="0"/>
              <a:t>Motion Predictor: </a:t>
            </a:r>
            <a:r>
              <a:rPr kumimoji="1" lang="zh-CN" altLang="en-US" sz="2800" dirty="0"/>
              <a:t>强大的插帧模型，更好地建模长距离动作</a:t>
            </a:r>
            <a:endParaRPr kumimoji="1" lang="en-US" altLang="zh-CN" sz="2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生成图像间的一致性约束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将故事分割为</a:t>
            </a:r>
            <a:r>
              <a:rPr lang="en-US" altLang="zh-CN" dirty="0"/>
              <a:t>prompts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批量产生具有一致性的图像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57224" y="1701289"/>
            <a:ext cx="10817225" cy="2245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/>
              <a:t>Story: </a:t>
            </a:r>
            <a:r>
              <a:rPr lang="en-US" altLang="zh-CN" sz="2800" b="1" dirty="0">
                <a:solidFill>
                  <a:schemeClr val="accent2"/>
                </a:solidFill>
              </a:rPr>
              <a:t>A young man stands on the road, gazing his side.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He then turns his head to look straight ahead</a:t>
            </a:r>
            <a:r>
              <a:rPr lang="en-US" altLang="zh-CN" sz="2800" b="1" dirty="0"/>
              <a:t> and </a:t>
            </a:r>
            <a:r>
              <a:rPr lang="en-US" altLang="zh-CN" sz="2800" b="1" dirty="0">
                <a:solidFill>
                  <a:srgbClr val="7030A0"/>
                </a:solidFill>
              </a:rPr>
              <a:t>continuing his walk.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</a:rPr>
              <a:t>Along the way, he spots a rose by the roadside, bends down to pick it up. 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</a:rPr>
              <a:t>He hold it in front of chest and walks forward, laughing joyfully.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519" y="4023918"/>
            <a:ext cx="11178636" cy="213248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生成图像间的一致性约束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350687" y="1735476"/>
            <a:ext cx="7211130" cy="4665324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>
          <a:xfrm>
            <a:off x="394447" y="789710"/>
            <a:ext cx="11355295" cy="582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 baseline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0" i="0" kern="1200" baseline="0">
                <a:solidFill>
                  <a:schemeClr val="tx1"/>
                </a:solidFill>
                <a:latin typeface="+mn-lt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+mn-lt"/>
                <a:ea typeface="华文新魏" panose="020108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批量图像间相似性挖掘</a:t>
            </a:r>
            <a:endParaRPr lang="zh-CN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基于一致图像生成生成衔接视频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难点</a:t>
            </a:r>
            <a:r>
              <a:rPr kumimoji="1" lang="en-US" altLang="zh-CN" dirty="0"/>
              <a:t>: </a:t>
            </a:r>
            <a:r>
              <a:rPr kumimoji="1" lang="zh-CN" altLang="en-US" dirty="0"/>
              <a:t>建模和预测大幅度的动作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基于光流插帧模型难以生成有意义的衔接</a:t>
            </a:r>
            <a:endParaRPr kumimoji="1" lang="en-US" altLang="zh-CN" dirty="0"/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8" name="demo_0087" descr="demo_008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83739" y="2419680"/>
            <a:ext cx="2592210" cy="25922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96001" y="5132469"/>
            <a:ext cx="288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AMT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传统插帧算法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676" y="2419680"/>
            <a:ext cx="2592211" cy="25922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91" y="2419681"/>
            <a:ext cx="2592210" cy="2592210"/>
          </a:xfrm>
          <a:prstGeom prst="rect">
            <a:avLst/>
          </a:prstGeom>
        </p:spPr>
      </p:pic>
      <p:pic>
        <p:nvPicPr>
          <p:cNvPr id="16" name="demo_0088" descr="demo_0088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6801" y="2441565"/>
            <a:ext cx="2570325" cy="25703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165773" y="5030492"/>
            <a:ext cx="2863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Motion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我们结果</a:t>
            </a: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9600" y="6050070"/>
            <a:ext cx="11497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AMT: All-Pairs Multi-Field Transforms for Efficient Frame Interpolation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(CVPR2023)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9899" y="5134138"/>
            <a:ext cx="570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Consistent Self-Attention 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生成的一致图像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基于一致图像生成生成连接视频</a:t>
            </a:r>
            <a:endParaRPr kumimoji="1" lang="zh-CN" altLang="en-US" dirty="0"/>
          </a:p>
        </p:txBody>
      </p:sp>
      <p:grpSp>
        <p:nvGrpSpPr>
          <p:cNvPr id="38" name="组合 37"/>
          <p:cNvGrpSpPr/>
          <p:nvPr/>
        </p:nvGrpSpPr>
        <p:grpSpPr>
          <a:xfrm>
            <a:off x="8004568" y="2838039"/>
            <a:ext cx="2082801" cy="2802466"/>
            <a:chOff x="1785902" y="1156079"/>
            <a:chExt cx="2684499" cy="3534454"/>
          </a:xfrm>
        </p:grpSpPr>
        <p:cxnSp>
          <p:nvCxnSpPr>
            <p:cNvPr id="39" name="直线连接符 38"/>
            <p:cNvCxnSpPr/>
            <p:nvPr/>
          </p:nvCxnSpPr>
          <p:spPr>
            <a:xfrm>
              <a:off x="1785902" y="1156079"/>
              <a:ext cx="0" cy="286173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连接符 39"/>
            <p:cNvCxnSpPr/>
            <p:nvPr/>
          </p:nvCxnSpPr>
          <p:spPr>
            <a:xfrm flipH="1" flipV="1">
              <a:off x="1785902" y="4017812"/>
              <a:ext cx="2684499" cy="67272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线连接符 40"/>
            <p:cNvCxnSpPr/>
            <p:nvPr/>
          </p:nvCxnSpPr>
          <p:spPr>
            <a:xfrm>
              <a:off x="4470400" y="1828800"/>
              <a:ext cx="0" cy="286173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/>
            <p:cNvCxnSpPr/>
            <p:nvPr/>
          </p:nvCxnSpPr>
          <p:spPr>
            <a:xfrm flipH="1" flipV="1">
              <a:off x="1785902" y="1156079"/>
              <a:ext cx="2684499" cy="67272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9376167" y="2105672"/>
            <a:ext cx="2082801" cy="2802466"/>
            <a:chOff x="1785902" y="1156079"/>
            <a:chExt cx="2684499" cy="3534454"/>
          </a:xfrm>
        </p:grpSpPr>
        <p:cxnSp>
          <p:nvCxnSpPr>
            <p:cNvPr id="44" name="直线连接符 43"/>
            <p:cNvCxnSpPr/>
            <p:nvPr/>
          </p:nvCxnSpPr>
          <p:spPr>
            <a:xfrm>
              <a:off x="1785902" y="1156079"/>
              <a:ext cx="0" cy="2861733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连接符 44"/>
            <p:cNvCxnSpPr/>
            <p:nvPr/>
          </p:nvCxnSpPr>
          <p:spPr>
            <a:xfrm flipH="1" flipV="1">
              <a:off x="1785902" y="4017812"/>
              <a:ext cx="2684499" cy="67272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/>
            <p:cNvCxnSpPr/>
            <p:nvPr/>
          </p:nvCxnSpPr>
          <p:spPr>
            <a:xfrm>
              <a:off x="4470400" y="1828800"/>
              <a:ext cx="0" cy="2861733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46"/>
            <p:cNvCxnSpPr/>
            <p:nvPr/>
          </p:nvCxnSpPr>
          <p:spPr>
            <a:xfrm flipH="1" flipV="1">
              <a:off x="1785902" y="1156079"/>
              <a:ext cx="2684499" cy="67272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直线连接符 47"/>
          <p:cNvCxnSpPr/>
          <p:nvPr/>
        </p:nvCxnSpPr>
        <p:spPr>
          <a:xfrm flipV="1">
            <a:off x="8004568" y="2105672"/>
            <a:ext cx="1371599" cy="7323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/>
          <p:cNvCxnSpPr/>
          <p:nvPr/>
        </p:nvCxnSpPr>
        <p:spPr>
          <a:xfrm flipV="1">
            <a:off x="10061965" y="2656005"/>
            <a:ext cx="1371599" cy="7323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/>
          <p:cNvCxnSpPr/>
          <p:nvPr/>
        </p:nvCxnSpPr>
        <p:spPr>
          <a:xfrm flipV="1">
            <a:off x="10074666" y="4908138"/>
            <a:ext cx="1371599" cy="7323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50"/>
          <p:cNvCxnSpPr/>
          <p:nvPr/>
        </p:nvCxnSpPr>
        <p:spPr>
          <a:xfrm flipV="1">
            <a:off x="8036322" y="4357806"/>
            <a:ext cx="1371599" cy="73236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线连接符 51"/>
          <p:cNvCxnSpPr/>
          <p:nvPr/>
        </p:nvCxnSpPr>
        <p:spPr>
          <a:xfrm flipV="1">
            <a:off x="8741173" y="3115851"/>
            <a:ext cx="1199613" cy="63659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/>
          <p:cNvCxnSpPr/>
          <p:nvPr/>
        </p:nvCxnSpPr>
        <p:spPr>
          <a:xfrm flipV="1">
            <a:off x="9528567" y="3343924"/>
            <a:ext cx="1110720" cy="59584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/>
          <p:cNvCxnSpPr/>
          <p:nvPr/>
        </p:nvCxnSpPr>
        <p:spPr>
          <a:xfrm flipV="1">
            <a:off x="9545503" y="4152490"/>
            <a:ext cx="1093784" cy="51435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/>
          <p:cNvCxnSpPr/>
          <p:nvPr/>
        </p:nvCxnSpPr>
        <p:spPr>
          <a:xfrm flipV="1">
            <a:off x="8741173" y="3922834"/>
            <a:ext cx="1184815" cy="62758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连接符 55"/>
          <p:cNvCxnSpPr/>
          <p:nvPr/>
        </p:nvCxnSpPr>
        <p:spPr>
          <a:xfrm>
            <a:off x="9925988" y="3140725"/>
            <a:ext cx="716286" cy="180974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连接符 56"/>
          <p:cNvCxnSpPr/>
          <p:nvPr/>
        </p:nvCxnSpPr>
        <p:spPr>
          <a:xfrm>
            <a:off x="10639287" y="3362973"/>
            <a:ext cx="0" cy="778934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线连接符 57"/>
          <p:cNvCxnSpPr/>
          <p:nvPr/>
        </p:nvCxnSpPr>
        <p:spPr>
          <a:xfrm>
            <a:off x="9942917" y="3927064"/>
            <a:ext cx="696370" cy="20637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线连接符 58"/>
          <p:cNvCxnSpPr/>
          <p:nvPr/>
        </p:nvCxnSpPr>
        <p:spPr>
          <a:xfrm>
            <a:off x="9926001" y="3136489"/>
            <a:ext cx="0" cy="778934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线连接符 59"/>
          <p:cNvCxnSpPr/>
          <p:nvPr/>
        </p:nvCxnSpPr>
        <p:spPr>
          <a:xfrm>
            <a:off x="8749621" y="3743975"/>
            <a:ext cx="745079" cy="201082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线连接符 60"/>
          <p:cNvCxnSpPr/>
          <p:nvPr/>
        </p:nvCxnSpPr>
        <p:spPr>
          <a:xfrm>
            <a:off x="9511632" y="3940298"/>
            <a:ext cx="0" cy="840316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线连接符 61"/>
          <p:cNvCxnSpPr/>
          <p:nvPr/>
        </p:nvCxnSpPr>
        <p:spPr>
          <a:xfrm>
            <a:off x="8732692" y="4522905"/>
            <a:ext cx="778934" cy="215901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线连接符 62"/>
          <p:cNvCxnSpPr/>
          <p:nvPr/>
        </p:nvCxnSpPr>
        <p:spPr>
          <a:xfrm>
            <a:off x="8732689" y="3815941"/>
            <a:ext cx="0" cy="778934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线连接符 63"/>
          <p:cNvCxnSpPr/>
          <p:nvPr/>
        </p:nvCxnSpPr>
        <p:spPr>
          <a:xfrm flipH="1" flipV="1">
            <a:off x="7987630" y="3566172"/>
            <a:ext cx="2116667" cy="5609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线连接符 64"/>
          <p:cNvCxnSpPr/>
          <p:nvPr/>
        </p:nvCxnSpPr>
        <p:spPr>
          <a:xfrm flipH="1" flipV="1">
            <a:off x="7970690" y="4363097"/>
            <a:ext cx="2082801" cy="53340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线连接符 65"/>
          <p:cNvCxnSpPr/>
          <p:nvPr/>
        </p:nvCxnSpPr>
        <p:spPr>
          <a:xfrm>
            <a:off x="9525579" y="3223273"/>
            <a:ext cx="0" cy="22690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线连接符 66"/>
          <p:cNvCxnSpPr/>
          <p:nvPr/>
        </p:nvCxnSpPr>
        <p:spPr>
          <a:xfrm>
            <a:off x="8749621" y="3032773"/>
            <a:ext cx="0" cy="22690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7383015" y="3743975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H</a:t>
            </a:r>
            <a:endParaRPr kumimoji="1" lang="zh-CN" altLang="en-US" sz="2800" dirty="0"/>
          </a:p>
        </p:txBody>
      </p:sp>
      <p:sp>
        <p:nvSpPr>
          <p:cNvPr id="69" name="文本框 68"/>
          <p:cNvSpPr txBox="1"/>
          <p:nvPr/>
        </p:nvSpPr>
        <p:spPr>
          <a:xfrm>
            <a:off x="8638664" y="5440104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W</a:t>
            </a:r>
            <a:endParaRPr kumimoji="1" lang="zh-CN" altLang="en-US" sz="2800" dirty="0"/>
          </a:p>
        </p:txBody>
      </p:sp>
      <p:sp>
        <p:nvSpPr>
          <p:cNvPr id="70" name="文本框 69"/>
          <p:cNvSpPr txBox="1"/>
          <p:nvPr/>
        </p:nvSpPr>
        <p:spPr>
          <a:xfrm>
            <a:off x="10484769" y="5284332"/>
            <a:ext cx="110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Frame</a:t>
            </a:r>
            <a:endParaRPr kumimoji="1" lang="zh-CN" altLang="en-US" sz="2800" dirty="0"/>
          </a:p>
        </p:txBody>
      </p:sp>
      <p:sp>
        <p:nvSpPr>
          <p:cNvPr id="71" name="文本框 70"/>
          <p:cNvSpPr txBox="1"/>
          <p:nvPr/>
        </p:nvSpPr>
        <p:spPr>
          <a:xfrm>
            <a:off x="8041807" y="5971646"/>
            <a:ext cx="3404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Temporal Attention 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  <a:endParaRPr kumimoji="1"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难点</a:t>
            </a:r>
            <a:r>
              <a:rPr kumimoji="1" lang="en-US" altLang="zh-CN" dirty="0"/>
              <a:t>: </a:t>
            </a:r>
            <a:r>
              <a:rPr kumimoji="1" lang="zh-CN" altLang="en-US" dirty="0"/>
              <a:t>建模和预测大幅度的动作</a:t>
            </a:r>
            <a:endParaRPr kumimoji="1" lang="en-US" altLang="zh-CN" dirty="0"/>
          </a:p>
          <a:p>
            <a:r>
              <a:rPr kumimoji="1" lang="zh-CN" altLang="en-US" dirty="0"/>
              <a:t>现有的视频生成模型中的</a:t>
            </a:r>
            <a:r>
              <a:rPr kumimoji="1" lang="en-US" altLang="zh-CN" dirty="0"/>
              <a:t>Temporal Attention :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在每个</a:t>
            </a:r>
            <a:r>
              <a:rPr kumimoji="1" lang="zh-CN" altLang="en-US" b="1" dirty="0"/>
              <a:t>空间位置</a:t>
            </a:r>
            <a:r>
              <a:rPr kumimoji="1" lang="zh-CN" altLang="en-US" dirty="0"/>
              <a:t>沿着</a:t>
            </a:r>
            <a:r>
              <a:rPr kumimoji="1" lang="zh-CN" altLang="en-US" b="1" dirty="0"/>
              <a:t>时间维度</a:t>
            </a:r>
            <a:r>
              <a:rPr kumimoji="1" lang="zh-CN" altLang="en-US" dirty="0"/>
              <a:t>独立计算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难以建模</a:t>
            </a:r>
            <a:r>
              <a:rPr kumimoji="1" lang="en-US" altLang="zh-CN" dirty="0"/>
              <a:t>global</a:t>
            </a:r>
            <a:r>
              <a:rPr kumimoji="1" lang="zh-CN" altLang="en-US" dirty="0"/>
              <a:t>信息和大的动作</a:t>
            </a:r>
            <a:endParaRPr kumimoji="1" lang="en-US" altLang="zh-CN" dirty="0"/>
          </a:p>
          <a:p>
            <a:r>
              <a:rPr kumimoji="1" lang="en-US" altLang="zh-CN" dirty="0"/>
              <a:t>Motion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Predictor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编码到图像语义空间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在图像语义空间预测中间帧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帮助建模大的动作</a:t>
            </a:r>
            <a:endParaRPr kumimoji="1" lang="en-US" altLang="zh-CN" dirty="0"/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基于多粒度特征表达的高效目标感知（</a:t>
            </a:r>
            <a:r>
              <a:rPr lang="en-US" altLang="zh-CN"/>
              <a:t>YOLO-MS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重新思考基础模块的多尺度</a:t>
            </a:r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13671" y="3927125"/>
            <a:ext cx="1774846" cy="223007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2967" y="351839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(a) ELAN Block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955626" y="615709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(c) Res2Net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64825" y="1629408"/>
            <a:ext cx="3676650" cy="1870891"/>
            <a:chOff x="292867" y="1136980"/>
            <a:chExt cx="3676650" cy="2595195"/>
          </a:xfrm>
        </p:grpSpPr>
        <p:sp>
          <p:nvSpPr>
            <p:cNvPr id="42" name="矩形: 圆角 156"/>
            <p:cNvSpPr/>
            <p:nvPr/>
          </p:nvSpPr>
          <p:spPr>
            <a:xfrm>
              <a:off x="2311227" y="3207623"/>
              <a:ext cx="1468800" cy="364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Concatenation</a:t>
              </a:r>
              <a:endParaRPr kumimoji="1" lang="zh-CN" altLang="en-US" sz="14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43" name="直接箭头连接符 157"/>
            <p:cNvCxnSpPr>
              <a:stCxn id="44" idx="2"/>
            </p:cNvCxnSpPr>
            <p:nvPr/>
          </p:nvCxnSpPr>
          <p:spPr>
            <a:xfrm>
              <a:off x="3430272" y="2846464"/>
              <a:ext cx="0" cy="371170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: 圆角 158"/>
            <p:cNvSpPr/>
            <p:nvPr/>
          </p:nvSpPr>
          <p:spPr>
            <a:xfrm>
              <a:off x="3104740" y="2427057"/>
              <a:ext cx="651063" cy="4194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Module</a:t>
              </a:r>
              <a:endParaRPr kumimoji="1" lang="en-US" altLang="zh-CN" sz="11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45" name="直接箭头连接符 159"/>
            <p:cNvCxnSpPr>
              <a:stCxn id="48" idx="2"/>
              <a:endCxn id="44" idx="0"/>
            </p:cNvCxnSpPr>
            <p:nvPr/>
          </p:nvCxnSpPr>
          <p:spPr>
            <a:xfrm flipH="1">
              <a:off x="3430272" y="1930071"/>
              <a:ext cx="427" cy="496986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矩形: 圆角 160"/>
                <p:cNvSpPr/>
                <p:nvPr/>
              </p:nvSpPr>
              <p:spPr>
                <a:xfrm>
                  <a:off x="3104740" y="1675469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48" name="矩形: 圆角 1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4740" y="1675469"/>
                  <a:ext cx="651918" cy="254602"/>
                </a:xfrm>
                <a:prstGeom prst="roundRect">
                  <a:avLst/>
                </a:prstGeom>
                <a:blipFill rotWithShape="1">
                  <a:blip r:embed="rId2"/>
                </a:blip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矩形: 圆角 161"/>
            <p:cNvSpPr/>
            <p:nvPr/>
          </p:nvSpPr>
          <p:spPr>
            <a:xfrm>
              <a:off x="473632" y="3212776"/>
              <a:ext cx="1470416" cy="36471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Concatenation</a:t>
              </a:r>
              <a:endParaRPr kumimoji="1" lang="zh-CN" altLang="en-US" sz="14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55" name="直接箭头连接符 162"/>
            <p:cNvCxnSpPr/>
            <p:nvPr/>
          </p:nvCxnSpPr>
          <p:spPr>
            <a:xfrm flipH="1">
              <a:off x="1440485" y="2830565"/>
              <a:ext cx="0" cy="377058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163"/>
            <p:cNvCxnSpPr/>
            <p:nvPr/>
          </p:nvCxnSpPr>
          <p:spPr>
            <a:xfrm flipH="1">
              <a:off x="1764604" y="2840576"/>
              <a:ext cx="0" cy="377058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167"/>
            <p:cNvCxnSpPr>
              <a:stCxn id="71" idx="2"/>
            </p:cNvCxnSpPr>
            <p:nvPr/>
          </p:nvCxnSpPr>
          <p:spPr>
            <a:xfrm>
              <a:off x="2637186" y="1929942"/>
              <a:ext cx="853" cy="1287692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肘形连接符 78"/>
            <p:cNvCxnSpPr>
              <a:stCxn id="76" idx="2"/>
              <a:endCxn id="48" idx="0"/>
            </p:cNvCxnSpPr>
            <p:nvPr/>
          </p:nvCxnSpPr>
          <p:spPr>
            <a:xfrm rot="16200000" flipH="1">
              <a:off x="3005218" y="1249988"/>
              <a:ext cx="465890" cy="385072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1" name="矩形: 圆角 169"/>
                <p:cNvSpPr/>
                <p:nvPr/>
              </p:nvSpPr>
              <p:spPr>
                <a:xfrm>
                  <a:off x="2311227" y="1675340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71" name="矩形: 圆角 1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1227" y="1675340"/>
                  <a:ext cx="651918" cy="254602"/>
                </a:xfrm>
                <a:prstGeom prst="roundRect">
                  <a:avLst/>
                </a:prstGeom>
                <a:blipFill rotWithShape="1">
                  <a:blip r:embed="rId2"/>
                </a:blipFill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肘形连接符 78"/>
            <p:cNvCxnSpPr>
              <a:stCxn id="76" idx="2"/>
              <a:endCxn id="71" idx="0"/>
            </p:cNvCxnSpPr>
            <p:nvPr/>
          </p:nvCxnSpPr>
          <p:spPr>
            <a:xfrm rot="5400000">
              <a:off x="2608527" y="1238239"/>
              <a:ext cx="465761" cy="40844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矩形: 圆角 171"/>
            <p:cNvSpPr/>
            <p:nvPr/>
          </p:nvSpPr>
          <p:spPr>
            <a:xfrm>
              <a:off x="2618816" y="1136980"/>
              <a:ext cx="853621" cy="72599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12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文本框 78"/>
                <p:cNvSpPr txBox="1"/>
                <p:nvPr/>
              </p:nvSpPr>
              <p:spPr>
                <a:xfrm>
                  <a:off x="2046853" y="2338301"/>
                  <a:ext cx="35112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or</m:t>
                        </m:r>
                      </m:oMath>
                    </m:oMathPara>
                  </a14:m>
                  <a:endParaRPr lang="zh-CN" altLang="en-US" sz="1400" i="1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79" name="文本框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6853" y="2338301"/>
                  <a:ext cx="351122" cy="30777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5" name="文本框 84"/>
                <p:cNvSpPr txBox="1"/>
                <p:nvPr/>
              </p:nvSpPr>
              <p:spPr>
                <a:xfrm>
                  <a:off x="3420469" y="2762234"/>
                  <a:ext cx="35112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×</m:t>
                        </m:r>
                        <m:r>
                          <a:rPr lang="en-US" altLang="zh-CN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𝑛</m:t>
                        </m:r>
                      </m:oMath>
                    </m:oMathPara>
                  </a14:m>
                  <a:endParaRPr lang="zh-CN" altLang="en-US" sz="1100" i="1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85" name="文本框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469" y="2762234"/>
                  <a:ext cx="351122" cy="26161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直接箭头连接符 174"/>
            <p:cNvCxnSpPr>
              <a:stCxn id="87" idx="2"/>
            </p:cNvCxnSpPr>
            <p:nvPr/>
          </p:nvCxnSpPr>
          <p:spPr>
            <a:xfrm>
              <a:off x="790948" y="1942493"/>
              <a:ext cx="0" cy="1275141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矩形: 圆角 175"/>
                <p:cNvSpPr/>
                <p:nvPr/>
              </p:nvSpPr>
              <p:spPr>
                <a:xfrm>
                  <a:off x="464989" y="1687891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87" name="矩形: 圆角 1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989" y="1687891"/>
                  <a:ext cx="651918" cy="254602"/>
                </a:xfrm>
                <a:prstGeom prst="roundRect">
                  <a:avLst/>
                </a:prstGeom>
                <a:blipFill rotWithShape="1">
                  <a:blip r:embed="rId5"/>
                </a:blip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肘形连接符 78"/>
            <p:cNvCxnSpPr>
              <a:stCxn id="93" idx="2"/>
              <a:endCxn id="87" idx="0"/>
            </p:cNvCxnSpPr>
            <p:nvPr/>
          </p:nvCxnSpPr>
          <p:spPr>
            <a:xfrm rot="5400000">
              <a:off x="764302" y="1243354"/>
              <a:ext cx="471184" cy="41789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矩形: 圆角 177"/>
            <p:cNvSpPr/>
            <p:nvPr/>
          </p:nvSpPr>
          <p:spPr>
            <a:xfrm>
              <a:off x="779440" y="1144108"/>
              <a:ext cx="858798" cy="72599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12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96" name="肘形连接符 78"/>
            <p:cNvCxnSpPr>
              <a:stCxn id="100" idx="1"/>
              <a:endCxn id="52" idx="0"/>
            </p:cNvCxnSpPr>
            <p:nvPr/>
          </p:nvCxnSpPr>
          <p:spPr>
            <a:xfrm rot="10800000" flipV="1">
              <a:off x="1208840" y="1809768"/>
              <a:ext cx="80802" cy="1403007"/>
            </a:xfrm>
            <a:prstGeom prst="bentConnector2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矩形: 圆角 179"/>
            <p:cNvSpPr/>
            <p:nvPr/>
          </p:nvSpPr>
          <p:spPr>
            <a:xfrm>
              <a:off x="1290624" y="2427057"/>
              <a:ext cx="649511" cy="40524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Module</a:t>
              </a:r>
              <a:endParaRPr kumimoji="1" lang="en-US" altLang="zh-CN" sz="11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99" name="直接箭头连接符 180"/>
            <p:cNvCxnSpPr>
              <a:stCxn id="100" idx="2"/>
              <a:endCxn id="98" idx="0"/>
            </p:cNvCxnSpPr>
            <p:nvPr/>
          </p:nvCxnSpPr>
          <p:spPr>
            <a:xfrm flipH="1">
              <a:off x="1615380" y="1937070"/>
              <a:ext cx="221" cy="489987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0" name="矩形: 圆角 181"/>
                <p:cNvSpPr/>
                <p:nvPr/>
              </p:nvSpPr>
              <p:spPr>
                <a:xfrm>
                  <a:off x="1289642" y="1682468"/>
                  <a:ext cx="651918" cy="25460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100" name="矩形: 圆角 18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9642" y="1682468"/>
                  <a:ext cx="651918" cy="254602"/>
                </a:xfrm>
                <a:prstGeom prst="roundRect">
                  <a:avLst/>
                </a:prstGeom>
                <a:blipFill rotWithShape="1">
                  <a:blip r:embed="rId5"/>
                </a:blip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肘形连接符 78"/>
            <p:cNvCxnSpPr>
              <a:stCxn id="93" idx="2"/>
              <a:endCxn id="100" idx="0"/>
            </p:cNvCxnSpPr>
            <p:nvPr/>
          </p:nvCxnSpPr>
          <p:spPr>
            <a:xfrm rot="16200000" flipH="1">
              <a:off x="1179340" y="1246206"/>
              <a:ext cx="465761" cy="406762"/>
            </a:xfrm>
            <a:prstGeom prst="bentConnector3">
              <a:avLst>
                <a:gd name="adj1" fmla="val 50682"/>
              </a:avLst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6" name="文本框 105"/>
                <p:cNvSpPr txBox="1"/>
                <p:nvPr/>
              </p:nvSpPr>
              <p:spPr>
                <a:xfrm>
                  <a:off x="1734433" y="2761769"/>
                  <a:ext cx="35112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×</m:t>
                        </m:r>
                        <m:r>
                          <a:rPr lang="en-US" altLang="zh-CN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6" charset="0"/>
                          </a:rPr>
                          <m:t>𝑛</m:t>
                        </m:r>
                      </m:oMath>
                    </m:oMathPara>
                  </a14:m>
                  <a:endParaRPr lang="zh-CN" altLang="en-US" sz="1100" i="1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106" name="文本框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4433" y="2761769"/>
                  <a:ext cx="351122" cy="26161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流程图: 可选过程 200"/>
            <p:cNvSpPr/>
            <p:nvPr/>
          </p:nvSpPr>
          <p:spPr>
            <a:xfrm>
              <a:off x="292867" y="1144109"/>
              <a:ext cx="3676650" cy="2588066"/>
            </a:xfrm>
            <a:prstGeom prst="flowChartAlternateProcess">
              <a:avLst/>
            </a:prstGeom>
            <a:noFill/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6" name="文本框 135"/>
          <p:cNvSpPr txBox="1"/>
          <p:nvPr/>
        </p:nvSpPr>
        <p:spPr>
          <a:xfrm>
            <a:off x="2750856" y="3513935"/>
            <a:ext cx="152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6" charset="0"/>
                <a:cs typeface="Times New Roman" panose="02020603050405020304" pitchFamily="16" charset="0"/>
              </a:rPr>
              <a:t>(b) CSP Block</a:t>
            </a:r>
            <a:endParaRPr lang="zh-CN" altLang="en-US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5195881" y="3247283"/>
                <a:ext cx="6385216" cy="499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6" charset="0"/>
                  </a:rPr>
                  <a:t>我们提出指标 </a:t>
                </a:r>
                <a14:m>
                  <m:oMath xmlns:m="http://schemas.openxmlformats.org/officeDocument/2006/math"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6" charset="0"/>
                      </a:rPr>
                      <m:t>𝒟</m:t>
                    </m:r>
                  </m:oMath>
                </a14:m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6" charset="0"/>
                  </a:rPr>
                  <a:t>，以更直观地量化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6" charset="0"/>
                  </a:rPr>
                  <a:t>特征丰富度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6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881" y="3247283"/>
                <a:ext cx="6385216" cy="499624"/>
              </a:xfrm>
              <a:prstGeom prst="rect">
                <a:avLst/>
              </a:prstGeom>
              <a:blipFill rotWithShape="1">
                <a:blip r:embed="rId6"/>
                <a:stretch>
                  <a:fillRect l="-5" t="-106" r="9" b="-5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12"/>
              <p:cNvGraphicFramePr>
                <a:graphicFrameLocks noGrp="1"/>
              </p:cNvGraphicFramePr>
              <p:nvPr/>
            </p:nvGraphicFramePr>
            <p:xfrm>
              <a:off x="5195880" y="1401123"/>
              <a:ext cx="638521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6304"/>
                    <a:gridCol w="1596304"/>
                    <a:gridCol w="1596304"/>
                    <a:gridCol w="159630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Model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YOLOv7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RTMDet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Res2Net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Params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6.2M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4.9M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4.9M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MACs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6.9M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8.1G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8.1G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APs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19.9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20.7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21.3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b="1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mbria Math" panose="02040503050406030204" pitchFamily="18" charset="0"/>
                                  </a:rPr>
                                  <m:t>𝓓</m:t>
                                </m:r>
                              </m:oMath>
                            </m:oMathPara>
                          </a14:m>
                          <a:endParaRPr lang="zh-CN" altLang="en-US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0.0016</a:t>
                          </a:r>
                          <a:endParaRPr lang="en-US" altLang="zh-CN" b="1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0.0021</a:t>
                          </a:r>
                          <a:endParaRPr lang="en-US" altLang="zh-CN" b="1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0.0029</a:t>
                          </a:r>
                          <a:endParaRPr lang="en-US" altLang="zh-CN" b="1" dirty="0">
                            <a:solidFill>
                              <a:srgbClr val="C00000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12"/>
              <p:cNvGraphicFramePr>
                <a:graphicFrameLocks noGrp="1"/>
              </p:cNvGraphicFramePr>
              <p:nvPr/>
            </p:nvGraphicFramePr>
            <p:xfrm>
              <a:off x="5195880" y="1401123"/>
              <a:ext cx="638521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6304"/>
                    <a:gridCol w="1596304"/>
                    <a:gridCol w="1596304"/>
                    <a:gridCol w="159630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Model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YOLOv7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RTMDet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Res2Net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Params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6.2M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4.9M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4.9M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MACs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6.9M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8.1G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8.1G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APs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19.9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20.7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21.3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0.0016</a:t>
                          </a:r>
                          <a:endParaRPr lang="en-US" altLang="zh-CN" b="1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0.0021</a:t>
                          </a:r>
                          <a:endParaRPr lang="en-US" altLang="zh-CN" b="1" dirty="0">
                            <a:solidFill>
                              <a:schemeClr val="tx1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a:t>0.0029</a:t>
                          </a:r>
                          <a:endParaRPr lang="en-US" altLang="zh-CN" b="1" dirty="0">
                            <a:solidFill>
                              <a:srgbClr val="C00000"/>
                            </a:solidFill>
                            <a:latin typeface="Times New Roman" panose="02020603050405020304" pitchFamily="16" charset="0"/>
                            <a:cs typeface="Times New Roman" panose="02020603050405020304" pitchFamily="16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9" name="组合 8"/>
          <p:cNvGrpSpPr/>
          <p:nvPr/>
        </p:nvGrpSpPr>
        <p:grpSpPr>
          <a:xfrm>
            <a:off x="5195880" y="3913875"/>
            <a:ext cx="6385216" cy="1684800"/>
            <a:chOff x="5195882" y="3934806"/>
            <a:chExt cx="6385216" cy="1684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5882" y="3934806"/>
              <a:ext cx="1010880" cy="16848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11066" y="3934806"/>
              <a:ext cx="2246400" cy="1684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61771" y="3934806"/>
              <a:ext cx="2519327" cy="168480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5195880" y="5593067"/>
            <a:ext cx="6385216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Res2Net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提高了局部模块分支间的特征丰富度，但其也引入一定程度的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噪声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图像转场视频生成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2"/>
                </a:solidFill>
              </a:rPr>
              <a:t>图像语义空间</a:t>
            </a:r>
            <a:r>
              <a:rPr lang="zh-CN" altLang="en-US" dirty="0"/>
              <a:t>中建模两帧之间的运动信息</a:t>
            </a:r>
            <a:endParaRPr lang="en-US" altLang="zh-CN" dirty="0"/>
          </a:p>
          <a:p>
            <a:pPr lvl="1"/>
            <a:r>
              <a:rPr lang="zh-CN" altLang="en-US" dirty="0"/>
              <a:t>基于</a:t>
            </a:r>
            <a:r>
              <a:rPr lang="en-US" altLang="zh-CN" dirty="0"/>
              <a:t>Diffusion</a:t>
            </a:r>
            <a:r>
              <a:rPr lang="zh-CN" altLang="en-US" dirty="0"/>
              <a:t> 视频生成架构，基于视频生成训练集训练</a:t>
            </a:r>
            <a:endParaRPr lang="zh-CN" altLang="en-US" dirty="0"/>
          </a:p>
          <a:p>
            <a:pPr lvl="1"/>
            <a:r>
              <a:rPr lang="zh-CN" altLang="en-US" dirty="0">
                <a:solidFill>
                  <a:schemeClr val="accent2"/>
                </a:solidFill>
              </a:rPr>
              <a:t>图像语义空间</a:t>
            </a:r>
            <a:r>
              <a:rPr lang="zh-CN" altLang="en-US" dirty="0"/>
              <a:t>中建模两帧之间的运动信息</a:t>
            </a:r>
            <a:endParaRPr lang="zh-CN" altLang="en-US" dirty="0"/>
          </a:p>
          <a:p>
            <a:pPr lvl="1"/>
            <a:endParaRPr lang="zh-CN" altLang="en-US" dirty="0"/>
          </a:p>
        </p:txBody>
      </p:sp>
      <p:pic>
        <p:nvPicPr>
          <p:cNvPr id="5" name="图片 4" descr="structure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31002" y="2775856"/>
            <a:ext cx="10682183" cy="360861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结果展示：多风格一致图像生成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6759" y="1260332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921" y="1260332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845" y="1260332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098" y="1260332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930" y="1260332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628" y="1260332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759" y="2919643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6921" y="2919643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8845" y="2919643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7098" y="2919643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0930" y="2919643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4628" y="2919643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759" y="4589388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6921" y="4589388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8845" y="4589388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7098" y="4589388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0930" y="4589388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4628" y="4589388"/>
            <a:ext cx="1496903" cy="1496903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结果展示：一致卡通图像生成</a:t>
            </a:r>
            <a:endParaRPr lang="zh-CN" altLang="en-US" dirty="0"/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67225" y="1073511"/>
            <a:ext cx="8178053" cy="5309207"/>
          </a:xfrm>
          <a:prstGeom prst="rect">
            <a:avLst/>
          </a:prstGeom>
          <a:ln w="12700">
            <a:noFill/>
            <a:prstDash val="solid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结果展示：多风格一致图像生成</a:t>
            </a:r>
            <a:endParaRPr lang="zh-CN" altLang="en-US" dirty="0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69621" y="964816"/>
            <a:ext cx="1224456" cy="1315676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5" name="AutoShape 15"/>
          <p:cNvSpPr/>
          <p:nvPr/>
        </p:nvSpPr>
        <p:spPr>
          <a:xfrm>
            <a:off x="6466246" y="1877209"/>
            <a:ext cx="3552883" cy="317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0" tIns="0" rIns="0" bIns="0" rtlCol="0" anchor="ctr">
            <a:noAutofit/>
          </a:bodyPr>
          <a:lstStyle/>
          <a:p>
            <a:pPr algn="r">
              <a:defRPr/>
            </a:pPr>
            <a:r>
              <a:rPr lang="en-US" sz="2800" dirty="0" err="1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引入参考图像</a:t>
            </a:r>
            <a:r>
              <a:rPr lang="en-US" sz="2800" dirty="0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83" y="2426426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44" y="2426426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905" y="2426426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566" y="2426426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227" y="2426426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889" y="2426426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83" y="4334338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4244" y="4334338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5905" y="4334338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7566" y="4334338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9227" y="4334338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7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50889" y="4334338"/>
            <a:ext cx="1800000" cy="1800000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连环画生成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62448" y="1044182"/>
            <a:ext cx="4533552" cy="53309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37921" y="2973533"/>
            <a:ext cx="3825116" cy="1799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37921" y="1044182"/>
            <a:ext cx="4167036" cy="5330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结果展示：转场视频生成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9704" y="1122438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845" y="1122438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987" y="1122438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63" y="3786329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704" y="3786329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845" y="3786329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5987" y="3786329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12" name="Picture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76563" y="1122438"/>
            <a:ext cx="2460180" cy="2460180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6054" y="3596983"/>
            <a:ext cx="2426467" cy="2426467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95" y="1036901"/>
            <a:ext cx="2426467" cy="2426467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795" y="3596983"/>
            <a:ext cx="2426467" cy="2426467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671" y="1036901"/>
            <a:ext cx="2426467" cy="2426467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671" y="3596982"/>
            <a:ext cx="2426467" cy="2426467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10" name="AutoShape 9"/>
          <p:cNvSpPr/>
          <p:nvPr/>
        </p:nvSpPr>
        <p:spPr>
          <a:xfrm>
            <a:off x="1456053" y="6103180"/>
            <a:ext cx="2520000" cy="317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sz="2400" b="1" dirty="0" err="1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tory</a:t>
            </a:r>
            <a:r>
              <a:rPr lang="en-US" altLang="zh-CN" sz="2400" b="1" dirty="0" err="1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Diffusion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AutoShape 10"/>
          <p:cNvSpPr/>
          <p:nvPr/>
        </p:nvSpPr>
        <p:spPr>
          <a:xfrm>
            <a:off x="4405630" y="6116320"/>
            <a:ext cx="2993390" cy="317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SparseCtrl</a:t>
            </a:r>
            <a:r>
              <a:rPr lang="en-US" sz="2400" dirty="0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2023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AutoShape 11"/>
          <p:cNvSpPr/>
          <p:nvPr/>
        </p:nvSpPr>
        <p:spPr>
          <a:xfrm>
            <a:off x="7600315" y="6116320"/>
            <a:ext cx="3147695" cy="3175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F23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SEINE, 2024 ICLR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56053" y="1084930"/>
            <a:ext cx="2426467" cy="2426467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结果展示与对比</a:t>
            </a:r>
            <a:endParaRPr lang="zh-CN" alt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扩散模型：效率与延迟的挑战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38"/>
          <a:stretch>
            <a:fillRect/>
          </a:stretch>
        </p:blipFill>
        <p:spPr>
          <a:xfrm>
            <a:off x="540913" y="1509695"/>
            <a:ext cx="4616405" cy="1537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468" y="3092072"/>
            <a:ext cx="4617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SD 512x512 in RTX3090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(DDPM 1000 steps):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37.6s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(DDIM 50 steps):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2.5s</a:t>
            </a:r>
            <a:endParaRPr 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54" y="1509695"/>
            <a:ext cx="2613658" cy="147018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98804" y="3220489"/>
            <a:ext cx="390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Wan2.1 820x480 in A6000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(DDIM 50 steps):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352s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7070" l="9961" r="89844">
                        <a14:foregroundMark x1="46973" y1="6250" x2="46973" y2="6250"/>
                        <a14:foregroundMark x1="43555" y1="36816" x2="43555" y2="36816"/>
                        <a14:foregroundMark x1="59961" y1="33301" x2="59961" y2="33301"/>
                        <a14:foregroundMark x1="68750" y1="65039" x2="68750" y2="65039"/>
                        <a14:foregroundMark x1="27441" y1="68457" x2="27441" y2="68457"/>
                        <a14:foregroundMark x1="33984" y1="58496" x2="17578" y2="81836"/>
                        <a14:foregroundMark x1="17578" y1="81836" x2="17578" y2="81836"/>
                        <a14:foregroundMark x1="18750" y1="75293" x2="20215" y2="71094"/>
                        <a14:foregroundMark x1="11426" y1="80273" x2="18750" y2="68457"/>
                        <a14:foregroundMark x1="11426" y1="85254" x2="27441" y2="85645"/>
                        <a14:foregroundMark x1="12207" y1="85645" x2="23633" y2="91016"/>
                        <a14:foregroundMark x1="11426" y1="88281" x2="14844" y2="91699"/>
                        <a14:foregroundMark x1="38965" y1="93262" x2="54199" y2="91016"/>
                        <a14:foregroundMark x1="32813" y1="84473" x2="43555" y2="97070"/>
                        <a14:foregroundMark x1="62598" y1="75684" x2="78613" y2="73828"/>
                        <a14:foregroundMark x1="55371" y1="68457" x2="66016" y2="77246"/>
                        <a14:foregroundMark x1="54590" y1="77246" x2="54590" y2="60449"/>
                        <a14:foregroundMark x1="67969" y1="67676" x2="87402" y2="78027"/>
                        <a14:foregroundMark x1="68750" y1="79883" x2="63379" y2="71094"/>
                        <a14:foregroundMark x1="59961" y1="33301" x2="59961" y2="33301"/>
                        <a14:foregroundMark x1="59961" y1="33301" x2="59961" y2="33301"/>
                        <a14:foregroundMark x1="66797" y1="34082" x2="34766" y2="32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292" y="4333904"/>
            <a:ext cx="1996440" cy="199644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5" cstate="print"/>
          <a:srcRect r="49952" b="50004"/>
          <a:stretch>
            <a:fillRect/>
          </a:stretch>
        </p:blipFill>
        <p:spPr>
          <a:xfrm>
            <a:off x="9256178" y="1509695"/>
            <a:ext cx="1537200" cy="1537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02611" y="3125704"/>
            <a:ext cx="2343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GANs 512x512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 step):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0.02s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8" b="97754" l="9961" r="89844">
                        <a14:foregroundMark x1="52051" y1="4688" x2="50879" y2="11914"/>
                        <a14:foregroundMark x1="51270" y1="51953" x2="50977" y2="86133"/>
                        <a14:foregroundMark x1="50977" y1="86133" x2="50879" y2="86328"/>
                        <a14:foregroundMark x1="42090" y1="53906" x2="12695" y2="72168"/>
                        <a14:foregroundMark x1="12695" y1="72168" x2="34766" y2="95117"/>
                        <a14:foregroundMark x1="34766" y1="95117" x2="61523" y2="82129"/>
                        <a14:foregroundMark x1="61523" y1="82129" x2="53223" y2="61133"/>
                        <a14:foregroundMark x1="53223" y1="59277" x2="84473" y2="72168"/>
                        <a14:foregroundMark x1="84473" y1="72168" x2="85254" y2="72949"/>
                        <a14:foregroundMark x1="30273" y1="82520" x2="10840" y2="86328"/>
                        <a14:foregroundMark x1="23438" y1="87109" x2="49805" y2="94336"/>
                        <a14:foregroundMark x1="49805" y1="94336" x2="52051" y2="93164"/>
                        <a14:foregroundMark x1="28809" y1="95117" x2="58203" y2="96289"/>
                        <a14:foregroundMark x1="58496" y1="64551" x2="73828" y2="63086"/>
                        <a14:foregroundMark x1="58496" y1="61914" x2="84180" y2="72070"/>
                        <a14:foregroundMark x1="84180" y1="72070" x2="37012" y2="97754"/>
                        <a14:foregroundMark x1="37012" y1="97754" x2="14844" y2="88281"/>
                        <a14:foregroundMark x1="14844" y1="88281" x2="21289" y2="65234"/>
                        <a14:foregroundMark x1="21289" y1="65234" x2="25293" y2="59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5966" y="4333904"/>
            <a:ext cx="1996440" cy="199644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扩散模型特征相似性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推理时，不同时间步之间</a:t>
            </a:r>
            <a:r>
              <a:rPr lang="en-US" altLang="zh-CN"/>
              <a:t>Encoder</a:t>
            </a:r>
            <a:r>
              <a:rPr lang="zh-CN" altLang="en-US"/>
              <a:t>特征比</a:t>
            </a:r>
            <a:r>
              <a:rPr lang="en-US" altLang="zh-CN"/>
              <a:t>Decoder</a:t>
            </a:r>
            <a:r>
              <a:rPr lang="zh-CN" altLang="en-US"/>
              <a:t>的更相似，</a:t>
            </a:r>
            <a:r>
              <a:rPr lang="en-US" altLang="zh-CN"/>
              <a:t>Encoder</a:t>
            </a:r>
            <a:r>
              <a:rPr lang="zh-CN" altLang="en-US"/>
              <a:t>特征可以共享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311"/>
          <a:stretch>
            <a:fillRect/>
          </a:stretch>
        </p:blipFill>
        <p:spPr>
          <a:xfrm>
            <a:off x="812800" y="2135336"/>
            <a:ext cx="10770400" cy="33849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16200000">
            <a:off x="-167731" y="2774507"/>
            <a:ext cx="146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Encoder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-167731" y="4329337"/>
            <a:ext cx="146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Decoder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dirty="0" err="1">
                <a:sym typeface="+mn-ea"/>
              </a:rPr>
              <a:t>FasterDiffusion</a:t>
            </a:r>
            <a:r>
              <a:rPr lang="en-US" altLang="zh-CN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Encoder</a:t>
            </a:r>
            <a:r>
              <a:rPr lang="zh-CN" altLang="en-US" dirty="0">
                <a:sym typeface="+mn-ea"/>
              </a:rPr>
              <a:t>共享的无训练加速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选取关键时间步执行，其余时间步并行执行，实现推理加速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6564" y="2207467"/>
            <a:ext cx="5498107" cy="19097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1" y="2223635"/>
            <a:ext cx="4187593" cy="191172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02964" y="4144277"/>
            <a:ext cx="2056204" cy="41767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115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zh-CN" sz="2115" dirty="0">
                <a:latin typeface="Tahoma" panose="020B0604030504040204" pitchFamily="34" charset="0"/>
                <a:cs typeface="Tahoma" panose="020B0604030504040204" pitchFamily="34" charset="0"/>
              </a:rPr>
              <a:t>table </a:t>
            </a:r>
            <a:r>
              <a:rPr lang="en-US" sz="2115" dirty="0">
                <a:latin typeface="Tahoma" panose="020B0604030504040204" pitchFamily="34" charset="0"/>
                <a:cs typeface="Tahoma" panose="020B0604030504040204" pitchFamily="34" charset="0"/>
              </a:rPr>
              <a:t>Diffusion</a:t>
            </a:r>
            <a:endParaRPr lang="en-US" sz="2115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93697" y="4144277"/>
            <a:ext cx="2233304" cy="41767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115" dirty="0">
                <a:latin typeface="Tahoma" panose="020B0604030504040204" pitchFamily="34" charset="0"/>
                <a:cs typeface="Tahoma" panose="020B0604030504040204" pitchFamily="34" charset="0"/>
              </a:rPr>
              <a:t>Encoder</a:t>
            </a:r>
            <a:r>
              <a:rPr lang="zh-CN" altLang="en-US" sz="2115" dirty="0">
                <a:latin typeface="Tahoma" panose="020B0604030504040204" pitchFamily="34" charset="0"/>
                <a:cs typeface="Tahoma" panose="020B0604030504040204" pitchFamily="34" charset="0"/>
              </a:rPr>
              <a:t>特征共享</a:t>
            </a:r>
            <a:endParaRPr lang="en-US" sz="2115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90569" y="5103411"/>
            <a:ext cx="2478564" cy="41767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115" dirty="0">
                <a:latin typeface="Tahoma" panose="020B0604030504040204" pitchFamily="34" charset="0"/>
                <a:cs typeface="Tahoma" panose="020B0604030504040204" pitchFamily="34" charset="0"/>
              </a:rPr>
              <a:t>DDIM 9</a:t>
            </a:r>
            <a:r>
              <a:rPr lang="zh-CN" altLang="en-US" sz="2115" dirty="0">
                <a:latin typeface="Tahoma" panose="020B0604030504040204" pitchFamily="34" charset="0"/>
                <a:cs typeface="Tahoma" panose="020B0604030504040204" pitchFamily="34" charset="0"/>
              </a:rPr>
              <a:t>关键时间步</a:t>
            </a:r>
            <a:endParaRPr lang="en-US" sz="2115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43033" y="5724241"/>
            <a:ext cx="1237839" cy="41767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115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加速</a:t>
            </a:r>
            <a:r>
              <a:rPr lang="en-US" altLang="zh-CN" sz="2115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1.8x</a:t>
            </a:r>
            <a:endParaRPr lang="en-US" sz="2115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箭头: 右 6"/>
          <p:cNvSpPr/>
          <p:nvPr/>
        </p:nvSpPr>
        <p:spPr>
          <a:xfrm>
            <a:off x="5290429" y="5019945"/>
            <a:ext cx="788740" cy="641137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05"/>
          </a:p>
        </p:txBody>
      </p:sp>
      <p:sp>
        <p:nvSpPr>
          <p:cNvPr id="25" name="文本框 24"/>
          <p:cNvSpPr txBox="1"/>
          <p:nvPr/>
        </p:nvSpPr>
        <p:spPr>
          <a:xfrm>
            <a:off x="1857591" y="5075179"/>
            <a:ext cx="2084225" cy="41767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115" dirty="0">
                <a:latin typeface="Tahoma" panose="020B0604030504040204" pitchFamily="34" charset="0"/>
                <a:cs typeface="Tahoma" panose="020B0604030504040204" pitchFamily="34" charset="0"/>
              </a:rPr>
              <a:t>DDIM 50</a:t>
            </a:r>
            <a:r>
              <a:rPr lang="zh-CN" altLang="en-US" sz="2115" dirty="0">
                <a:latin typeface="Tahoma" panose="020B0604030504040204" pitchFamily="34" charset="0"/>
                <a:cs typeface="Tahoma" panose="020B0604030504040204" pitchFamily="34" charset="0"/>
              </a:rPr>
              <a:t>时间步</a:t>
            </a:r>
            <a:endParaRPr lang="en-US" sz="2115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6658" y="5075179"/>
            <a:ext cx="997389" cy="41767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115" dirty="0">
                <a:latin typeface="Tahoma" panose="020B0604030504040204" pitchFamily="34" charset="0"/>
                <a:cs typeface="Tahoma" panose="020B0604030504040204" pitchFamily="34" charset="0"/>
              </a:rPr>
              <a:t>例如：</a:t>
            </a:r>
            <a:endParaRPr lang="en-US" sz="2115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22497" y="3042995"/>
            <a:ext cx="1716375" cy="35976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1151" y="6204896"/>
            <a:ext cx="10888716" cy="369332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 err="1"/>
              <a:t>FasterDiffusion</a:t>
            </a:r>
            <a:r>
              <a:rPr lang="en-US" altLang="zh-CN" dirty="0"/>
              <a:t>: Faster Diffusion: Rethinking the Role of the Encoder for Diffusion Model Inference,</a:t>
            </a:r>
            <a:r>
              <a:rPr lang="zh-CN" altLang="en-US" dirty="0"/>
              <a:t> </a:t>
            </a:r>
            <a:r>
              <a:rPr lang="en-US" altLang="zh-CN" b="1" dirty="0"/>
              <a:t>NeurIPS2024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基于多粒度特征表达的高效目标感知（</a:t>
            </a:r>
            <a:r>
              <a:rPr lang="en-US" altLang="zh-CN"/>
              <a:t>YOLO-MS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全局</a:t>
            </a:r>
            <a:r>
              <a:rPr lang="en-US" altLang="zh-CN"/>
              <a:t>Query</a:t>
            </a:r>
            <a:r>
              <a:rPr lang="zh-CN" altLang="en-US"/>
              <a:t>学习机制</a:t>
            </a:r>
            <a:endParaRPr lang="zh-CN" altLang="en-US"/>
          </a:p>
        </p:txBody>
      </p:sp>
      <p:sp>
        <p:nvSpPr>
          <p:cNvPr id="214" name="文本框 213"/>
          <p:cNvSpPr txBox="1"/>
          <p:nvPr/>
        </p:nvSpPr>
        <p:spPr>
          <a:xfrm>
            <a:off x="431155" y="5503556"/>
            <a:ext cx="1117863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提出了一种</a:t>
            </a:r>
            <a:r>
              <a:rPr lang="zh-CN" altLang="en-US" sz="2000" b="1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基于全局</a:t>
            </a:r>
            <a:r>
              <a:rPr lang="en-US" altLang="zh-CN" sz="2000" b="1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Query</a:t>
            </a:r>
            <a:r>
              <a:rPr lang="zh-CN" altLang="en-US" sz="2000" b="1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的学习机制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，为基础模块提供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跨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Stage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的指导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，使其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自适应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地调整不同分支的影响程度</a:t>
            </a:r>
            <a:endParaRPr lang="zh-CN" altLang="en-US" sz="2000" dirty="0"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grpSp>
        <p:nvGrpSpPr>
          <p:cNvPr id="221" name="组合 220"/>
          <p:cNvGrpSpPr/>
          <p:nvPr/>
        </p:nvGrpSpPr>
        <p:grpSpPr>
          <a:xfrm>
            <a:off x="1394993" y="1579401"/>
            <a:ext cx="9122517" cy="3850258"/>
            <a:chOff x="1099358" y="1492442"/>
            <a:chExt cx="9920735" cy="4187154"/>
          </a:xfrm>
        </p:grpSpPr>
        <p:cxnSp>
          <p:nvCxnSpPr>
            <p:cNvPr id="142" name="直接连接符 268"/>
            <p:cNvCxnSpPr/>
            <p:nvPr/>
          </p:nvCxnSpPr>
          <p:spPr>
            <a:xfrm flipV="1">
              <a:off x="7052685" y="2175761"/>
              <a:ext cx="688181" cy="43096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3" name="直接连接符 277"/>
            <p:cNvCxnSpPr/>
            <p:nvPr/>
          </p:nvCxnSpPr>
          <p:spPr>
            <a:xfrm flipH="1" flipV="1">
              <a:off x="3817184" y="2334147"/>
              <a:ext cx="1298882" cy="307247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44" name="组合 143"/>
            <p:cNvGrpSpPr/>
            <p:nvPr/>
          </p:nvGrpSpPr>
          <p:grpSpPr>
            <a:xfrm>
              <a:off x="7613044" y="2007732"/>
              <a:ext cx="3407049" cy="3141156"/>
              <a:chOff x="7914548" y="1866420"/>
              <a:chExt cx="3407049" cy="3141156"/>
            </a:xfrm>
          </p:grpSpPr>
          <p:sp>
            <p:nvSpPr>
              <p:cNvPr id="145" name="矩形: 圆角 162"/>
              <p:cNvSpPr/>
              <p:nvPr/>
            </p:nvSpPr>
            <p:spPr>
              <a:xfrm>
                <a:off x="8165722" y="4356470"/>
                <a:ext cx="2826608" cy="4478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Concatenation</a:t>
                </a:r>
                <a:endParaRPr kumimoji="1" lang="en-US" altLang="zh-CN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46" name="直接箭头连接符 163"/>
              <p:cNvCxnSpPr>
                <a:stCxn id="147" idx="2"/>
              </p:cNvCxnSpPr>
              <p:nvPr/>
            </p:nvCxnSpPr>
            <p:spPr>
              <a:xfrm>
                <a:off x="10570492" y="3784040"/>
                <a:ext cx="0" cy="578197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矩形: 圆角 164"/>
              <p:cNvSpPr/>
              <p:nvPr/>
            </p:nvSpPr>
            <p:spPr>
              <a:xfrm>
                <a:off x="10128844" y="3242774"/>
                <a:ext cx="883295" cy="54126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SFE</a:t>
                </a:r>
                <a:endParaRPr kumimoji="1" lang="en-US" altLang="zh-CN" sz="12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  <a:p>
                <a:pPr algn="ctr"/>
                <a:r>
                  <a: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Module</a:t>
                </a:r>
                <a:endParaRPr kumimoji="1" lang="en-US" altLang="zh-CN" sz="12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48" name="直接箭头连接符 165"/>
              <p:cNvCxnSpPr>
                <a:stCxn id="149" idx="2"/>
              </p:cNvCxnSpPr>
              <p:nvPr/>
            </p:nvCxnSpPr>
            <p:spPr>
              <a:xfrm flipH="1">
                <a:off x="9216128" y="3779191"/>
                <a:ext cx="0" cy="571512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矩形: 圆角 166"/>
              <p:cNvSpPr/>
              <p:nvPr/>
            </p:nvSpPr>
            <p:spPr>
              <a:xfrm>
                <a:off x="8777016" y="3237925"/>
                <a:ext cx="883295" cy="54126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SFE</a:t>
                </a:r>
                <a:endParaRPr kumimoji="1" lang="en-US" altLang="zh-CN" sz="12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  <a:p>
                <a:pPr algn="ctr"/>
                <a:r>
                  <a:rPr kumimoji="1" lang="en-US" altLang="zh-CN" sz="12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Module</a:t>
                </a:r>
                <a:endParaRPr kumimoji="1" lang="en-US" altLang="zh-CN" sz="12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50" name="直接箭头连接符 176"/>
              <p:cNvCxnSpPr>
                <a:stCxn id="151" idx="4"/>
                <a:endCxn id="147" idx="0"/>
              </p:cNvCxnSpPr>
              <p:nvPr/>
            </p:nvCxnSpPr>
            <p:spPr>
              <a:xfrm>
                <a:off x="10570492" y="3049878"/>
                <a:ext cx="0" cy="192896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椭圆 150"/>
              <p:cNvSpPr/>
              <p:nvPr/>
            </p:nvSpPr>
            <p:spPr>
              <a:xfrm>
                <a:off x="10438556" y="2780368"/>
                <a:ext cx="263872" cy="2695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+</a:t>
                </a:r>
                <a:endParaRPr kumimoji="1" lang="zh-CN" altLang="en-US" sz="1600" b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52" name="直接箭头连接符 178"/>
              <p:cNvCxnSpPr>
                <a:endCxn id="151" idx="0"/>
              </p:cNvCxnSpPr>
              <p:nvPr/>
            </p:nvCxnSpPr>
            <p:spPr>
              <a:xfrm>
                <a:off x="10570492" y="2465409"/>
                <a:ext cx="0" cy="314958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箭头连接符 179"/>
              <p:cNvCxnSpPr/>
              <p:nvPr/>
            </p:nvCxnSpPr>
            <p:spPr>
              <a:xfrm flipH="1">
                <a:off x="9216128" y="2328363"/>
                <a:ext cx="0" cy="909562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线箭头连接符 48"/>
              <p:cNvCxnSpPr/>
              <p:nvPr/>
            </p:nvCxnSpPr>
            <p:spPr>
              <a:xfrm>
                <a:off x="8536902" y="2504320"/>
                <a:ext cx="0" cy="1840078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5" name="矩形 154"/>
              <p:cNvSpPr/>
              <p:nvPr/>
            </p:nvSpPr>
            <p:spPr>
              <a:xfrm>
                <a:off x="9075733" y="3927731"/>
                <a:ext cx="140395" cy="290814"/>
              </a:xfrm>
              <a:prstGeom prst="rect">
                <a:avLst/>
              </a:prstGeom>
              <a:noFill/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6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56" name="连接符: 曲线 182"/>
              <p:cNvCxnSpPr>
                <a:stCxn id="155" idx="3"/>
                <a:endCxn id="151" idx="2"/>
              </p:cNvCxnSpPr>
              <p:nvPr/>
            </p:nvCxnSpPr>
            <p:spPr>
              <a:xfrm flipV="1">
                <a:off x="9216128" y="2915123"/>
                <a:ext cx="1222428" cy="1158016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矩形: 圆角 183"/>
              <p:cNvSpPr/>
              <p:nvPr/>
            </p:nvSpPr>
            <p:spPr>
              <a:xfrm>
                <a:off x="8264655" y="2245528"/>
                <a:ext cx="2779577" cy="29081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6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Split</a:t>
                </a:r>
                <a:endParaRPr kumimoji="1" lang="en-US" altLang="zh-CN" sz="16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58" name="矩形 157"/>
              <p:cNvSpPr/>
              <p:nvPr/>
            </p:nvSpPr>
            <p:spPr>
              <a:xfrm>
                <a:off x="8409693" y="4056913"/>
                <a:ext cx="140395" cy="290814"/>
              </a:xfrm>
              <a:prstGeom prst="rect">
                <a:avLst/>
              </a:prstGeom>
              <a:noFill/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6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59" name="直接箭头连接符 185"/>
              <p:cNvCxnSpPr>
                <a:stCxn id="160" idx="2"/>
                <a:endCxn id="157" idx="0"/>
              </p:cNvCxnSpPr>
              <p:nvPr/>
            </p:nvCxnSpPr>
            <p:spPr>
              <a:xfrm>
                <a:off x="9654443" y="1989653"/>
                <a:ext cx="0" cy="255874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矩形: 圆角 186"/>
              <p:cNvSpPr/>
              <p:nvPr/>
            </p:nvSpPr>
            <p:spPr>
              <a:xfrm>
                <a:off x="9137623" y="1901744"/>
                <a:ext cx="1033641" cy="8790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61" name="流程图: 可选过程 187"/>
              <p:cNvSpPr/>
              <p:nvPr/>
            </p:nvSpPr>
            <p:spPr>
              <a:xfrm>
                <a:off x="7914548" y="1866420"/>
                <a:ext cx="3407049" cy="3141156"/>
              </a:xfrm>
              <a:prstGeom prst="flowChartAlternateProcess">
                <a:avLst/>
              </a:prstGeom>
              <a:noFill/>
              <a:ln w="25400">
                <a:solidFill>
                  <a:schemeClr val="bg2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2" name="文本框 161"/>
                  <p:cNvSpPr txBox="1"/>
                  <p:nvPr/>
                </p:nvSpPr>
                <p:spPr>
                  <a:xfrm>
                    <a:off x="9298071" y="3162654"/>
                    <a:ext cx="425170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𝑛</m:t>
                          </m:r>
                        </m:oMath>
                      </m:oMathPara>
                    </a14:m>
                    <a:endParaRPr lang="zh-CN" altLang="en-US" sz="1200" i="1" dirty="0">
                      <a:latin typeface="Times New Roman" panose="02020603050405020304" pitchFamily="16" charset="0"/>
                      <a:cs typeface="Times New Roman" panose="02020603050405020304" pitchFamily="16" charset="0"/>
                    </a:endParaRPr>
                  </a:p>
                </p:txBody>
              </p:sp>
            </mc:Choice>
            <mc:Fallback>
              <p:sp>
                <p:nvSpPr>
                  <p:cNvPr id="162" name="文本框 1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98071" y="3162654"/>
                    <a:ext cx="425170" cy="276999"/>
                  </a:xfrm>
                  <a:prstGeom prst="rect">
                    <a:avLst/>
                  </a:prstGeom>
                  <a:blipFill rotWithShape="1">
                    <a:blip r:embed="rId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3" name="文本框 162"/>
                  <p:cNvSpPr txBox="1"/>
                  <p:nvPr/>
                </p:nvSpPr>
                <p:spPr>
                  <a:xfrm>
                    <a:off x="10668172" y="3174818"/>
                    <a:ext cx="425170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𝑛</m:t>
                          </m:r>
                        </m:oMath>
                      </m:oMathPara>
                    </a14:m>
                    <a:endParaRPr lang="zh-CN" altLang="en-US" sz="1200" i="1" dirty="0">
                      <a:latin typeface="Times New Roman" panose="02020603050405020304" pitchFamily="16" charset="0"/>
                      <a:cs typeface="Times New Roman" panose="02020603050405020304" pitchFamily="16" charset="0"/>
                    </a:endParaRPr>
                  </a:p>
                </p:txBody>
              </p:sp>
            </mc:Choice>
            <mc:Fallback>
              <p:sp>
                <p:nvSpPr>
                  <p:cNvPr id="163" name="文本框 1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68172" y="3174818"/>
                    <a:ext cx="425170" cy="276999"/>
                  </a:xfrm>
                  <a:prstGeom prst="rect">
                    <a:avLst/>
                  </a:prstGeom>
                  <a:blipFill rotWithShape="1">
                    <a:blip r:embed="rId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4" name="组合 163"/>
            <p:cNvGrpSpPr/>
            <p:nvPr/>
          </p:nvGrpSpPr>
          <p:grpSpPr>
            <a:xfrm>
              <a:off x="5104145" y="1560343"/>
              <a:ext cx="1983710" cy="3737313"/>
              <a:chOff x="5808842" y="1466738"/>
              <a:chExt cx="1983710" cy="3737313"/>
            </a:xfrm>
          </p:grpSpPr>
          <p:cxnSp>
            <p:nvCxnSpPr>
              <p:cNvPr id="165" name="直接箭头连接符 167"/>
              <p:cNvCxnSpPr>
                <a:stCxn id="176" idx="2"/>
              </p:cNvCxnSpPr>
              <p:nvPr/>
            </p:nvCxnSpPr>
            <p:spPr>
              <a:xfrm>
                <a:off x="7274076" y="4620582"/>
                <a:ext cx="0" cy="583469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6" name="直接箭头连接符 168"/>
              <p:cNvCxnSpPr/>
              <p:nvPr/>
            </p:nvCxnSpPr>
            <p:spPr>
              <a:xfrm>
                <a:off x="6012878" y="4640657"/>
                <a:ext cx="0" cy="563394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4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7" name="直接箭头连接符 169"/>
              <p:cNvCxnSpPr/>
              <p:nvPr/>
            </p:nvCxnSpPr>
            <p:spPr>
              <a:xfrm flipH="1">
                <a:off x="6548115" y="4003390"/>
                <a:ext cx="207485" cy="0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8" name="直接箭头连接符 170"/>
              <p:cNvCxnSpPr/>
              <p:nvPr/>
            </p:nvCxnSpPr>
            <p:spPr>
              <a:xfrm>
                <a:off x="6548115" y="4455718"/>
                <a:ext cx="207485" cy="0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9" name="直接箭头连接符 171"/>
              <p:cNvCxnSpPr/>
              <p:nvPr/>
            </p:nvCxnSpPr>
            <p:spPr>
              <a:xfrm flipH="1">
                <a:off x="6548115" y="2620005"/>
                <a:ext cx="207485" cy="0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0" name="直接箭头连接符 172"/>
              <p:cNvCxnSpPr/>
              <p:nvPr/>
            </p:nvCxnSpPr>
            <p:spPr>
              <a:xfrm>
                <a:off x="6548115" y="3118699"/>
                <a:ext cx="207485" cy="0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1" name="矩形: 圆角 173"/>
              <p:cNvSpPr/>
              <p:nvPr/>
            </p:nvSpPr>
            <p:spPr>
              <a:xfrm>
                <a:off x="5808842" y="3816509"/>
                <a:ext cx="739273" cy="82414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b="1" i="1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GQL</a:t>
                </a:r>
                <a:endParaRPr kumimoji="1" lang="en-US" altLang="zh-CN" sz="1400" b="1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72" name="矩形 171"/>
              <p:cNvSpPr/>
              <p:nvPr/>
            </p:nvSpPr>
            <p:spPr>
              <a:xfrm>
                <a:off x="5811472" y="1466738"/>
                <a:ext cx="447220" cy="44722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i="1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Q</a:t>
                </a:r>
                <a:endParaRPr lang="zh-CN" altLang="en-US" sz="2000" b="1" i="1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73" name="矩形: 圆角 175"/>
              <p:cNvSpPr/>
              <p:nvPr/>
            </p:nvSpPr>
            <p:spPr>
              <a:xfrm>
                <a:off x="6138744" y="2473964"/>
                <a:ext cx="336792" cy="8790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74" name="矩形: 圆角 188"/>
              <p:cNvSpPr/>
              <p:nvPr/>
            </p:nvSpPr>
            <p:spPr>
              <a:xfrm>
                <a:off x="6082016" y="3074745"/>
                <a:ext cx="336792" cy="8790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75" name="矩形: 圆角 189"/>
              <p:cNvSpPr/>
              <p:nvPr/>
            </p:nvSpPr>
            <p:spPr>
              <a:xfrm>
                <a:off x="7105680" y="1602439"/>
                <a:ext cx="336792" cy="8790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76" name="矩形: 圆角 190"/>
              <p:cNvSpPr/>
              <p:nvPr/>
            </p:nvSpPr>
            <p:spPr>
              <a:xfrm>
                <a:off x="6755600" y="3816509"/>
                <a:ext cx="1036952" cy="804073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Block</a:t>
                </a:r>
                <a:endParaRPr lang="en-US" altLang="zh-CN" sz="24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77" name="矩形: 圆角 191"/>
              <p:cNvSpPr/>
              <p:nvPr/>
            </p:nvSpPr>
            <p:spPr>
              <a:xfrm>
                <a:off x="6145605" y="3822730"/>
                <a:ext cx="336792" cy="8790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78" name="矩形: 圆角 192"/>
              <p:cNvSpPr/>
              <p:nvPr/>
            </p:nvSpPr>
            <p:spPr>
              <a:xfrm>
                <a:off x="6082016" y="4411764"/>
                <a:ext cx="336792" cy="8790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79" name="直接箭头连接符 193"/>
              <p:cNvCxnSpPr/>
              <p:nvPr/>
            </p:nvCxnSpPr>
            <p:spPr>
              <a:xfrm>
                <a:off x="6024413" y="3283562"/>
                <a:ext cx="0" cy="532946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4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0" name="矩形: 圆角 196"/>
              <p:cNvSpPr/>
              <p:nvPr/>
            </p:nvSpPr>
            <p:spPr>
              <a:xfrm>
                <a:off x="5808842" y="2479489"/>
                <a:ext cx="739273" cy="82414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b="1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GQL</a:t>
                </a:r>
                <a:endParaRPr kumimoji="1" lang="en-US" altLang="zh-CN" sz="1400" b="1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81" name="直接箭头连接符 197"/>
              <p:cNvCxnSpPr>
                <a:stCxn id="182" idx="2"/>
                <a:endCxn id="176" idx="0"/>
              </p:cNvCxnSpPr>
              <p:nvPr/>
            </p:nvCxnSpPr>
            <p:spPr>
              <a:xfrm>
                <a:off x="7274076" y="3312455"/>
                <a:ext cx="0" cy="504053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2" name="矩形: 圆角 198"/>
              <p:cNvSpPr/>
              <p:nvPr/>
            </p:nvSpPr>
            <p:spPr>
              <a:xfrm>
                <a:off x="6755600" y="2473964"/>
                <a:ext cx="1036952" cy="83849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i="1" dirty="0">
                    <a:solidFill>
                      <a:schemeClr val="tx1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Block</a:t>
                </a:r>
                <a:endParaRPr lang="en-US" altLang="zh-CN" sz="2400" i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83" name="直接箭头连接符 199"/>
              <p:cNvCxnSpPr>
                <a:stCxn id="175" idx="2"/>
                <a:endCxn id="182" idx="0"/>
              </p:cNvCxnSpPr>
              <p:nvPr/>
            </p:nvCxnSpPr>
            <p:spPr>
              <a:xfrm>
                <a:off x="7274076" y="1690348"/>
                <a:ext cx="0" cy="783616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4" name="直接箭头连接符 200"/>
              <p:cNvCxnSpPr>
                <a:stCxn id="172" idx="2"/>
              </p:cNvCxnSpPr>
              <p:nvPr/>
            </p:nvCxnSpPr>
            <p:spPr>
              <a:xfrm>
                <a:off x="6035082" y="1913958"/>
                <a:ext cx="0" cy="565531"/>
              </a:xfrm>
              <a:prstGeom prst="straightConnector1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4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85" name="组合 184"/>
            <p:cNvGrpSpPr/>
            <p:nvPr/>
          </p:nvGrpSpPr>
          <p:grpSpPr>
            <a:xfrm>
              <a:off x="1099358" y="1492442"/>
              <a:ext cx="3847856" cy="4187154"/>
              <a:chOff x="1104021" y="1382225"/>
              <a:chExt cx="4349589" cy="4008925"/>
            </a:xfrm>
          </p:grpSpPr>
          <p:sp>
            <p:nvSpPr>
              <p:cNvPr id="186" name="矩形: 圆角 228"/>
              <p:cNvSpPr/>
              <p:nvPr/>
            </p:nvSpPr>
            <p:spPr>
              <a:xfrm>
                <a:off x="1206413" y="2116738"/>
                <a:ext cx="3438881" cy="2890838"/>
              </a:xfrm>
              <a:prstGeom prst="roundRect">
                <a:avLst/>
              </a:prstGeom>
              <a:noFill/>
              <a:ln w="25400">
                <a:solidFill>
                  <a:schemeClr val="bg2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cxnSp>
            <p:nvCxnSpPr>
              <p:cNvPr id="187" name="连接符: 肘形 230"/>
              <p:cNvCxnSpPr>
                <a:stCxn id="196" idx="2"/>
                <a:endCxn id="198" idx="2"/>
              </p:cNvCxnSpPr>
              <p:nvPr/>
            </p:nvCxnSpPr>
            <p:spPr>
              <a:xfrm rot="16200000" flipH="1">
                <a:off x="671363" y="2900717"/>
                <a:ext cx="2201430" cy="408745"/>
              </a:xfrm>
              <a:prstGeom prst="bentConnector2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椭圆 187"/>
              <p:cNvSpPr/>
              <p:nvPr/>
            </p:nvSpPr>
            <p:spPr>
              <a:xfrm>
                <a:off x="3967190" y="4515462"/>
                <a:ext cx="280801" cy="242638"/>
              </a:xfrm>
              <a:prstGeom prst="ellipse">
                <a:avLst/>
              </a:prstGeom>
              <a:noFill/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·</a:t>
                </a:r>
                <a:endParaRPr lang="zh-CN" altLang="en-US" sz="2000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89" name="文本框 188"/>
              <p:cNvSpPr txBox="1"/>
              <p:nvPr/>
            </p:nvSpPr>
            <p:spPr>
              <a:xfrm>
                <a:off x="2481960" y="2377289"/>
                <a:ext cx="732971" cy="30777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i="1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GAP</a:t>
                </a:r>
                <a:endParaRPr lang="zh-CN" altLang="en-US" sz="1400" i="1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90" name="文本框 189"/>
              <p:cNvSpPr txBox="1"/>
              <p:nvPr/>
            </p:nvSpPr>
            <p:spPr>
              <a:xfrm>
                <a:off x="2402784" y="3164681"/>
                <a:ext cx="891326" cy="32046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i="1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Linear</a:t>
                </a:r>
                <a:endParaRPr lang="zh-CN" altLang="en-US" sz="1400" i="1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191" name="连接符: 肘形 234"/>
              <p:cNvCxnSpPr>
                <a:stCxn id="199" idx="4"/>
                <a:endCxn id="198" idx="6"/>
              </p:cNvCxnSpPr>
              <p:nvPr/>
            </p:nvCxnSpPr>
            <p:spPr>
              <a:xfrm rot="5400000">
                <a:off x="2488161" y="3845518"/>
                <a:ext cx="129378" cy="591196"/>
              </a:xfrm>
              <a:prstGeom prst="bentConnector2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连接符: 肘形 235"/>
              <p:cNvCxnSpPr>
                <a:stCxn id="198" idx="4"/>
                <a:endCxn id="188" idx="2"/>
              </p:cNvCxnSpPr>
              <p:nvPr/>
            </p:nvCxnSpPr>
            <p:spPr>
              <a:xfrm rot="16200000" flipH="1">
                <a:off x="2885990" y="3555581"/>
                <a:ext cx="312063" cy="1850338"/>
              </a:xfrm>
              <a:prstGeom prst="bentConnector2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3" name="文本框 192"/>
                  <p:cNvSpPr txBox="1"/>
                  <p:nvPr/>
                </p:nvSpPr>
                <p:spPr>
                  <a:xfrm>
                    <a:off x="1981996" y="4401577"/>
                    <a:ext cx="107039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1</m:t>
                          </m:r>
                          <m:r>
                            <a:rPr lang="en-US" altLang="zh-CN" sz="120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 × </m:t>
                          </m:r>
                          <m:r>
                            <a:rPr lang="en-US" altLang="zh-CN" sz="120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𝑛</m:t>
                          </m:r>
                        </m:oMath>
                      </m:oMathPara>
                    </a14:m>
                    <a:endParaRPr lang="zh-CN" altLang="en-US" sz="1200" dirty="0">
                      <a:latin typeface="Times New Roman" panose="02020603050405020304" pitchFamily="16" charset="0"/>
                      <a:cs typeface="Times New Roman" panose="02020603050405020304" pitchFamily="16" charset="0"/>
                    </a:endParaRPr>
                  </a:p>
                </p:txBody>
              </p:sp>
            </mc:Choice>
            <mc:Fallback>
              <p:sp>
                <p:nvSpPr>
                  <p:cNvPr id="193" name="文本框 1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1996" y="4401577"/>
                    <a:ext cx="1070398" cy="276999"/>
                  </a:xfrm>
                  <a:prstGeom prst="rect">
                    <a:avLst/>
                  </a:prstGeom>
                  <a:blipFill rotWithShape="1">
                    <a:blip r:embed="rId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4" name="文本框 193"/>
                  <p:cNvSpPr txBox="1"/>
                  <p:nvPr/>
                </p:nvSpPr>
                <p:spPr>
                  <a:xfrm>
                    <a:off x="1886970" y="3484078"/>
                    <a:ext cx="964049" cy="327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altLang="zh-CN" sz="1400" i="1" dirty="0"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m:t>n</m:t>
                          </m:r>
                        </m:oMath>
                      </m:oMathPara>
                    </a14:m>
                    <a:endParaRPr lang="zh-CN" altLang="en-US" sz="1400" i="1" dirty="0">
                      <a:latin typeface="Times New Roman" panose="02020603050405020304" pitchFamily="16" charset="0"/>
                      <a:cs typeface="Times New Roman" panose="02020603050405020304" pitchFamily="16" charset="0"/>
                    </a:endParaRPr>
                  </a:p>
                </p:txBody>
              </p:sp>
            </mc:Choice>
            <mc:Fallback>
              <p:sp>
                <p:nvSpPr>
                  <p:cNvPr id="194" name="文本框 19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6970" y="3484078"/>
                    <a:ext cx="964049" cy="327278"/>
                  </a:xfrm>
                  <a:prstGeom prst="rect">
                    <a:avLst/>
                  </a:prstGeom>
                  <a:blipFill rotWithShape="1">
                    <a:blip r:embed="rId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5" name="文本框 194"/>
              <p:cNvSpPr txBox="1"/>
              <p:nvPr/>
            </p:nvSpPr>
            <p:spPr>
              <a:xfrm>
                <a:off x="2525924" y="1658844"/>
                <a:ext cx="645046" cy="352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i="1" dirty="0">
                    <a:solidFill>
                      <a:schemeClr val="accent2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Key</a:t>
                </a:r>
                <a:endParaRPr lang="en-US" altLang="zh-CN" sz="1600" i="1" dirty="0">
                  <a:solidFill>
                    <a:schemeClr val="accent2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96" name="文本框 195"/>
              <p:cNvSpPr txBox="1"/>
              <p:nvPr/>
            </p:nvSpPr>
            <p:spPr>
              <a:xfrm>
                <a:off x="1104021" y="1665820"/>
                <a:ext cx="9273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i="1" dirty="0">
                    <a:solidFill>
                      <a:schemeClr val="accent4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Query</a:t>
                </a:r>
                <a:endParaRPr lang="en-US" altLang="zh-CN" sz="1600" b="1" i="1" dirty="0">
                  <a:solidFill>
                    <a:schemeClr val="accent4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7" name="文本框 196"/>
                  <p:cNvSpPr txBox="1"/>
                  <p:nvPr/>
                </p:nvSpPr>
                <p:spPr>
                  <a:xfrm>
                    <a:off x="1491208" y="2716461"/>
                    <a:ext cx="1581509" cy="3438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sz="1400" i="1" dirty="0" smtClean="0"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m:t>nC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𝑐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𝑐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 </m:t>
                          </m:r>
                        </m:oMath>
                      </m:oMathPara>
                    </a14:m>
                    <a:endParaRPr lang="zh-CN" altLang="en-US" sz="1400" i="1" dirty="0">
                      <a:latin typeface="Times New Roman" panose="02020603050405020304" pitchFamily="16" charset="0"/>
                      <a:cs typeface="Times New Roman" panose="02020603050405020304" pitchFamily="16" charset="0"/>
                    </a:endParaRPr>
                  </a:p>
                </p:txBody>
              </p:sp>
            </mc:Choice>
            <mc:Fallback>
              <p:sp>
                <p:nvSpPr>
                  <p:cNvPr id="197" name="文本框 19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1208" y="2716461"/>
                    <a:ext cx="1581509" cy="343807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8" name="椭圆 197"/>
              <p:cNvSpPr/>
              <p:nvPr/>
            </p:nvSpPr>
            <p:spPr>
              <a:xfrm>
                <a:off x="1976451" y="4086892"/>
                <a:ext cx="280801" cy="237827"/>
              </a:xfrm>
              <a:prstGeom prst="ellipse">
                <a:avLst/>
              </a:prstGeom>
              <a:noFill/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×</a:t>
                </a:r>
                <a:endParaRPr lang="zh-CN" altLang="en-US" sz="2000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>
              <a:xfrm>
                <a:off x="2708046" y="3841070"/>
                <a:ext cx="280801" cy="235357"/>
              </a:xfrm>
              <a:prstGeom prst="ellipse">
                <a:avLst/>
              </a:prstGeom>
              <a:noFill/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i="1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S</a:t>
                </a:r>
                <a:endParaRPr lang="zh-CN" altLang="en-US" i="1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sp>
            <p:nvSpPr>
              <p:cNvPr id="200" name="文本框 199"/>
              <p:cNvSpPr txBox="1"/>
              <p:nvPr/>
            </p:nvSpPr>
            <p:spPr>
              <a:xfrm>
                <a:off x="3643907" y="1665820"/>
                <a:ext cx="9273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i="1" dirty="0">
                    <a:solidFill>
                      <a:schemeClr val="accent2"/>
                    </a:solidFill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Value</a:t>
                </a:r>
                <a:endParaRPr lang="zh-CN" altLang="en-US" sz="1600" b="1" i="1" dirty="0">
                  <a:solidFill>
                    <a:schemeClr val="accent2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  <p:cxnSp>
            <p:nvCxnSpPr>
              <p:cNvPr id="201" name="直线箭头连接符 48"/>
              <p:cNvCxnSpPr>
                <a:stCxn id="196" idx="2"/>
              </p:cNvCxnSpPr>
              <p:nvPr/>
            </p:nvCxnSpPr>
            <p:spPr>
              <a:xfrm flipH="1">
                <a:off x="1555533" y="2004375"/>
                <a:ext cx="12173" cy="3336954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2" name="文本框 201"/>
                  <p:cNvSpPr txBox="1"/>
                  <p:nvPr/>
                </p:nvSpPr>
                <p:spPr>
                  <a:xfrm>
                    <a:off x="1585731" y="5033552"/>
                    <a:ext cx="80436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1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1400" i="1" dirty="0" smtClean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400" i="1" dirty="0">
                      <a:latin typeface="Times New Roman" panose="02020603050405020304" pitchFamily="16" charset="0"/>
                      <a:cs typeface="Times New Roman" panose="02020603050405020304" pitchFamily="16" charset="0"/>
                    </a:endParaRPr>
                  </a:p>
                </p:txBody>
              </p:sp>
            </mc:Choice>
            <mc:Fallback>
              <p:sp>
                <p:nvSpPr>
                  <p:cNvPr id="202" name="文本框 20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5731" y="5033552"/>
                    <a:ext cx="804360" cy="307777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3" name="文本框 202"/>
                  <p:cNvSpPr txBox="1"/>
                  <p:nvPr/>
                </p:nvSpPr>
                <p:spPr>
                  <a:xfrm>
                    <a:off x="1116541" y="1386363"/>
                    <a:ext cx="90232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1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1400" i="1" dirty="0" smtClean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6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altLang="zh-CN" sz="1400" b="0" i="1" dirty="0">
                      <a:latin typeface="Times New Roman" panose="02020603050405020304" pitchFamily="16" charset="0"/>
                      <a:cs typeface="Times New Roman" panose="02020603050405020304" pitchFamily="16" charset="0"/>
                    </a:endParaRPr>
                  </a:p>
                </p:txBody>
              </p:sp>
            </mc:Choice>
            <mc:Fallback>
              <p:sp>
                <p:nvSpPr>
                  <p:cNvPr id="203" name="文本框 20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6541" y="1386363"/>
                    <a:ext cx="902326" cy="307777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4" name="直线箭头连接符 48"/>
              <p:cNvCxnSpPr>
                <a:stCxn id="195" idx="2"/>
                <a:endCxn id="189" idx="0"/>
              </p:cNvCxnSpPr>
              <p:nvPr/>
            </p:nvCxnSpPr>
            <p:spPr>
              <a:xfrm flipH="1">
                <a:off x="2848446" y="2011350"/>
                <a:ext cx="1" cy="36593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直线箭头连接符 48"/>
              <p:cNvCxnSpPr>
                <a:stCxn id="189" idx="2"/>
                <a:endCxn id="190" idx="0"/>
              </p:cNvCxnSpPr>
              <p:nvPr/>
            </p:nvCxnSpPr>
            <p:spPr>
              <a:xfrm>
                <a:off x="2848446" y="2685066"/>
                <a:ext cx="1" cy="47961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直线箭头连接符 48"/>
              <p:cNvCxnSpPr>
                <a:stCxn id="190" idx="2"/>
                <a:endCxn id="199" idx="0"/>
              </p:cNvCxnSpPr>
              <p:nvPr/>
            </p:nvCxnSpPr>
            <p:spPr>
              <a:xfrm>
                <a:off x="2848447" y="3485141"/>
                <a:ext cx="0" cy="35592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直线箭头连接符 48"/>
              <p:cNvCxnSpPr>
                <a:stCxn id="200" idx="2"/>
                <a:endCxn id="188" idx="0"/>
              </p:cNvCxnSpPr>
              <p:nvPr/>
            </p:nvCxnSpPr>
            <p:spPr>
              <a:xfrm>
                <a:off x="4107591" y="2004375"/>
                <a:ext cx="0" cy="2511087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8" name="文本框 207"/>
                  <p:cNvSpPr txBox="1"/>
                  <p:nvPr/>
                </p:nvSpPr>
                <p:spPr>
                  <a:xfrm>
                    <a:off x="2125521" y="1391291"/>
                    <a:ext cx="143677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sz="1400" i="1" dirty="0" smtClean="0"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m:t>nC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𝐻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𝑊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>
              <p:sp>
                <p:nvSpPr>
                  <p:cNvPr id="208" name="文本框 20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25521" y="1391291"/>
                    <a:ext cx="1436773" cy="307777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9" name="文本框 208"/>
                  <p:cNvSpPr txBox="1"/>
                  <p:nvPr/>
                </p:nvSpPr>
                <p:spPr>
                  <a:xfrm>
                    <a:off x="3389203" y="1382225"/>
                    <a:ext cx="143677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sz="1400" i="1" dirty="0" smtClean="0"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m:t>nC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𝐻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𝑊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>
              <p:sp>
                <p:nvSpPr>
                  <p:cNvPr id="209" name="文本框 20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9203" y="1382225"/>
                    <a:ext cx="1436773" cy="307777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0" name="文本框 209"/>
                  <p:cNvSpPr txBox="1"/>
                  <p:nvPr/>
                </p:nvSpPr>
                <p:spPr>
                  <a:xfrm>
                    <a:off x="4016837" y="5033551"/>
                    <a:ext cx="143677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sz="1400" i="1" dirty="0" smtClean="0">
                              <a:latin typeface="Times New Roman" panose="02020603050405020304" pitchFamily="16" charset="0"/>
                              <a:cs typeface="Times New Roman" panose="02020603050405020304" pitchFamily="16" charset="0"/>
                            </a:rPr>
                            <m:t>nC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𝐻</m:t>
                          </m:r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×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6" charset="0"/>
                            </a:rPr>
                            <m:t>𝑊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>
              <p:sp>
                <p:nvSpPr>
                  <p:cNvPr id="210" name="文本框 2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16837" y="5033551"/>
                    <a:ext cx="1436773" cy="307777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1" name="直线箭头连接符 48"/>
              <p:cNvCxnSpPr>
                <a:stCxn id="188" idx="4"/>
              </p:cNvCxnSpPr>
              <p:nvPr/>
            </p:nvCxnSpPr>
            <p:spPr>
              <a:xfrm>
                <a:off x="4107590" y="4758100"/>
                <a:ext cx="1" cy="63305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2" name="直接连接符 271"/>
            <p:cNvCxnSpPr/>
            <p:nvPr/>
          </p:nvCxnSpPr>
          <p:spPr>
            <a:xfrm>
              <a:off x="7052685" y="3379237"/>
              <a:ext cx="571028" cy="133495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3" name="直接连接符 274"/>
            <p:cNvCxnSpPr/>
            <p:nvPr/>
          </p:nvCxnSpPr>
          <p:spPr>
            <a:xfrm flipH="1">
              <a:off x="4100788" y="3397242"/>
              <a:ext cx="1041937" cy="1751645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5" name="文本框 214"/>
            <p:cNvSpPr txBox="1"/>
            <p:nvPr/>
          </p:nvSpPr>
          <p:spPr>
            <a:xfrm>
              <a:off x="8405279" y="5274326"/>
              <a:ext cx="1895320" cy="401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  <a:cs typeface="Times" panose="02020603050405020304" pitchFamily="18" charset="0"/>
                </a:defRPr>
              </a:lvl1pPr>
            </a:lstStyle>
            <a:p>
              <a:pPr algn="ctr"/>
              <a:r>
                <a:rPr lang="en-US" altLang="zh-CN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MS-Block</a:t>
              </a:r>
              <a:endParaRPr lang="zh-CN" altLang="en-US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dirty="0" err="1">
                <a:sym typeface="+mn-ea"/>
              </a:rPr>
              <a:t>Loopfree</a:t>
            </a:r>
            <a:r>
              <a:rPr lang="en-US" altLang="zh-CN" dirty="0">
                <a:sym typeface="+mn-ea"/>
              </a:rPr>
              <a:t>: Encoder</a:t>
            </a:r>
            <a:r>
              <a:rPr lang="zh-CN" altLang="en-US" dirty="0">
                <a:sym typeface="+mn-ea"/>
              </a:rPr>
              <a:t>共享的蒸馏加速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Encoder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、多步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Decoder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结构，实现一步推理。生成质量与多步扩散模型对齐。</a:t>
            </a:r>
            <a:endParaRPr lang="en-US" altLang="zh-CN" dirty="0">
              <a:solidFill>
                <a:srgbClr val="1F2328"/>
              </a:solidFill>
              <a:latin typeface="Calibri" panose="020F0502020204030204" pitchFamily="34" charset="0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7" y="2244093"/>
            <a:ext cx="10430256" cy="36636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18126" y="3222879"/>
            <a:ext cx="4655389" cy="188876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21151" y="6204896"/>
            <a:ext cx="10888716" cy="369332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/>
              <a:t>One-Way Ticket : Time-Independent Unified Encoder for Distilling Text-to-Image Diffusion Models,</a:t>
            </a:r>
            <a:r>
              <a:rPr lang="zh-CN" altLang="en-US" dirty="0"/>
              <a:t> </a:t>
            </a:r>
            <a:r>
              <a:rPr lang="en-US" altLang="zh-CN" b="1" dirty="0"/>
              <a:t>CVPR2025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未来工作展望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感知与生成统一的基础模型架构</a:t>
            </a:r>
            <a:endParaRPr lang="zh-CN" altLang="en-US"/>
          </a:p>
          <a:p>
            <a:r>
              <a:rPr lang="zh-CN" altLang="en-US"/>
              <a:t>生成模型与思维链的结合，提升生成图像</a:t>
            </a:r>
            <a:r>
              <a:rPr lang="en-US" altLang="zh-CN"/>
              <a:t>/</a:t>
            </a:r>
            <a:r>
              <a:rPr lang="zh-CN" altLang="en-US"/>
              <a:t>视频的内容质量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CN" altLang="en-US" sz="9600" dirty="0"/>
              <a:t>谢谢</a:t>
            </a:r>
            <a:endParaRPr lang="zh-CN" altLang="en-US" sz="9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基于多粒度特征表达的高效目标感知（</a:t>
            </a:r>
            <a:r>
              <a:rPr lang="en-US" altLang="zh-CN"/>
              <a:t>YOLO-MS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全局</a:t>
            </a:r>
            <a:r>
              <a:rPr lang="en-US" altLang="zh-CN"/>
              <a:t>Query</a:t>
            </a:r>
            <a:r>
              <a:rPr lang="zh-CN" altLang="en-US"/>
              <a:t>学习机制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03250" y="3946525"/>
            <a:ext cx="10927080" cy="2087392"/>
            <a:chOff x="4258" y="6812"/>
            <a:chExt cx="14033" cy="248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58" y="6812"/>
              <a:ext cx="3239" cy="206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5" y="6812"/>
              <a:ext cx="3239" cy="206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2" y="6812"/>
              <a:ext cx="3632" cy="206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60" y="6812"/>
              <a:ext cx="3631" cy="2067"/>
            </a:xfrm>
            <a:prstGeom prst="rect">
              <a:avLst/>
            </a:prstGeom>
          </p:spPr>
        </p:pic>
        <p:sp>
          <p:nvSpPr>
            <p:cNvPr id="13" name="椭圆 12"/>
            <p:cNvSpPr/>
            <p:nvPr/>
          </p:nvSpPr>
          <p:spPr>
            <a:xfrm>
              <a:off x="11697" y="6845"/>
              <a:ext cx="2625" cy="3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8668" y="7285"/>
              <a:ext cx="1269" cy="90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5387" y="7285"/>
              <a:ext cx="1269" cy="90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5487" y="6845"/>
              <a:ext cx="2625" cy="3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040" y="8896"/>
              <a:ext cx="1658" cy="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  <a:cs typeface="Times" panose="02020603050405020304" pitchFamily="18" charset="0"/>
                </a:defRPr>
              </a:lvl1pPr>
            </a:lstStyle>
            <a:p>
              <a:r>
                <a:rPr lang="en-US" altLang="zh-CN" sz="1600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w/o GQL</a:t>
              </a:r>
              <a:endParaRPr lang="zh-CN" altLang="en-US" sz="1600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478" y="8884"/>
              <a:ext cx="1478" cy="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  <a:cs typeface="Times" panose="02020603050405020304" pitchFamily="18" charset="0"/>
                </a:defRPr>
              </a:lvl1pPr>
            </a:lstStyle>
            <a:p>
              <a:r>
                <a:rPr lang="en-US" altLang="zh-CN" sz="1600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w/ GQL</a:t>
              </a:r>
              <a:endParaRPr lang="zh-CN" altLang="en-US" sz="1600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2175" y="8879"/>
              <a:ext cx="1658" cy="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  <a:cs typeface="Times" panose="02020603050405020304" pitchFamily="18" charset="0"/>
                </a:defRPr>
              </a:lvl1pPr>
            </a:lstStyle>
            <a:p>
              <a:r>
                <a:rPr lang="en-US" altLang="zh-CN" sz="1600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w/o GQL</a:t>
              </a:r>
              <a:endParaRPr lang="zh-CN" altLang="en-US" sz="1600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052" y="8888"/>
              <a:ext cx="1478" cy="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  <a:cs typeface="Times" panose="02020603050405020304" pitchFamily="18" charset="0"/>
                </a:defRPr>
              </a:lvl1pPr>
            </a:lstStyle>
            <a:p>
              <a:r>
                <a:rPr lang="en-US" altLang="zh-CN" sz="1600" dirty="0">
                  <a:latin typeface="Times New Roman" panose="02020603050405020304" pitchFamily="16" charset="0"/>
                  <a:cs typeface="Times New Roman" panose="02020603050405020304" pitchFamily="16" charset="0"/>
                </a:rPr>
                <a:t>w/ GQL</a:t>
              </a:r>
              <a:endParaRPr lang="zh-CN" altLang="en-US" sz="1600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69875" y="5884545"/>
            <a:ext cx="1165225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根据不同分支的</a:t>
            </a:r>
            <a:r>
              <a:rPr lang="zh-CN" altLang="en-US" sz="2000" b="1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平均特征可视化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结果，</a:t>
            </a:r>
            <a:r>
              <a:rPr lang="en-US" altLang="zh-CN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GQL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在一定程度上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消除了噪声</a:t>
            </a:r>
            <a:r>
              <a:rPr lang="zh-CN" altLang="en-US" sz="20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，并加强了对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视觉目标的关注程度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p:pic>
        <p:nvPicPr>
          <p:cNvPr id="28" name="图片 27" descr="图表, 条形图&#10;&#10;描述已自动生成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568825" y="844550"/>
            <a:ext cx="2733040" cy="229933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478655" y="3049905"/>
            <a:ext cx="2823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defRPr>
            </a:lvl1pPr>
          </a:lstStyle>
          <a:p>
            <a:pPr algn="ctr"/>
            <a:r>
              <a:rPr lang="en-US" altLang="zh-CN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(a) GT</a:t>
            </a:r>
            <a:r>
              <a:rPr lang="zh-CN" altLang="en-US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区域内特征</a:t>
            </a:r>
            <a:r>
              <a:rPr lang="zh-CN" altLang="en-US" sz="2000" b="1" dirty="0">
                <a:latin typeface="Times New Roman" panose="02020603050405020304" pitchFamily="16" charset="0"/>
                <a:cs typeface="Times New Roman" panose="02020603050405020304" pitchFamily="16" charset="0"/>
              </a:rPr>
              <a:t>高激活值</a:t>
            </a:r>
            <a:r>
              <a:rPr lang="zh-CN" altLang="en-US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占比</a:t>
            </a:r>
            <a:endParaRPr lang="zh-CN" altLang="en-US" sz="20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30" name="图片 29" descr="图表&#10;&#10;描述已自动生成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566785" y="845185"/>
            <a:ext cx="2724785" cy="220472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815070" y="3049905"/>
            <a:ext cx="2346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defRPr>
            </a:lvl1pPr>
          </a:lstStyle>
          <a:p>
            <a:pPr algn="ctr"/>
            <a:r>
              <a:rPr lang="en-US" altLang="zh-CN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(b) </a:t>
            </a:r>
            <a:r>
              <a:rPr lang="zh-CN" altLang="en-US" sz="2000" b="1" dirty="0">
                <a:latin typeface="Times New Roman" panose="02020603050405020304" pitchFamily="16" charset="0"/>
                <a:cs typeface="Times New Roman" panose="02020603050405020304" pitchFamily="16" charset="0"/>
              </a:rPr>
              <a:t>分支间差异</a:t>
            </a:r>
            <a:r>
              <a:rPr lang="zh-CN" altLang="en-US" sz="2000" b="0" dirty="0">
                <a:latin typeface="Times New Roman" panose="02020603050405020304" pitchFamily="16" charset="0"/>
                <a:cs typeface="Times New Roman" panose="02020603050405020304" pitchFamily="16" charset="0"/>
              </a:rPr>
              <a:t>在</a:t>
            </a:r>
            <a:r>
              <a:rPr lang="zh-CN" altLang="en-US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训练时的变化</a:t>
            </a:r>
            <a:endParaRPr lang="zh-CN" altLang="en-US" sz="20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155" y="1045523"/>
            <a:ext cx="4542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异构卷积核大小选择机制</a:t>
            </a:r>
            <a:endParaRPr lang="en-US" altLang="zh-CN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1415791" y="5183913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(a) </a:t>
            </a:r>
            <a:r>
              <a:rPr lang="zh-CN" altLang="en-US" dirty="0">
                <a:latin typeface="Times New Roman" panose="02020603050405020304" pitchFamily="16" charset="0"/>
                <a:ea typeface="微软雅黑" panose="020B0503020204020204" pitchFamily="34" charset="-122"/>
                <a:cs typeface="Times New Roman" panose="02020603050405020304" pitchFamily="16" charset="0"/>
              </a:rPr>
              <a:t>异构卷积核大小选择机制</a:t>
            </a:r>
            <a:endParaRPr lang="zh-CN" altLang="en-US" dirty="0">
              <a:latin typeface="Times New Roman" panose="02020603050405020304" pitchFamily="16" charset="0"/>
              <a:ea typeface="微软雅黑" panose="020B0503020204020204" pitchFamily="34" charset="-122"/>
              <a:cs typeface="Times New Roman" panose="02020603050405020304" pitchFamily="1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/>
            </p:nvGraphicFramePr>
            <p:xfrm>
              <a:off x="6277289" y="816273"/>
              <a:ext cx="5214847" cy="1819961"/>
            </p:xfrm>
            <a:graphic>
              <a:graphicData uri="http://schemas.openxmlformats.org/drawingml/2006/table">
                <a:tbl>
                  <a:tblPr/>
                  <a:tblGrid>
                    <a:gridCol w="1722974"/>
                    <a:gridCol w="877764"/>
                    <a:gridCol w="1415038"/>
                    <a:gridCol w="1199071"/>
                  </a:tblGrid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n-NO" altLang="zh-CN" sz="18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n-NO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  <m:r>
                                      <a:rPr lang="en-US" altLang="zh-CN" sz="18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nn-NO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  <m:r>
                                      <a:rPr lang="en-US" altLang="zh-CN" sz="18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nn-NO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𝟑</m:t>
                                        </m:r>
                                      </m:sub>
                                    </m:sSub>
                                    <m:r>
                                      <a:rPr lang="en-US" altLang="zh-CN" sz="18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6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nn-NO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6" charset="0"/>
                                          </a:rPr>
                                          <m:t>𝟒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nn-NO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u="none" strike="noStrike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6" charset="0"/>
                                  </a:rPr>
                                  <m:t>𝑨𝑷</m:t>
                                </m:r>
                              </m:oMath>
                            </m:oMathPara>
                          </a14:m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Params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FLOPs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[3,3,3,3]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41.0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4.2M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8.6G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[5,5,5,5]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41.7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4.3M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[7,7,7,7]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4.3M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8.9G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[9,9,9,9]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4.4M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9.1G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[3,5,7,9]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4.2M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8.6G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+Neck &amp; Head-HKS 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42.8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5.1M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/>
            </p:nvGraphicFramePr>
            <p:xfrm>
              <a:off x="6277289" y="816273"/>
              <a:ext cx="5214847" cy="1819961"/>
            </p:xfrm>
            <a:graphic>
              <a:graphicData uri="http://schemas.openxmlformats.org/drawingml/2006/table">
                <a:tbl>
                  <a:tblPr/>
                  <a:tblGrid>
                    <a:gridCol w="1722974"/>
                    <a:gridCol w="877764"/>
                    <a:gridCol w="1415038"/>
                    <a:gridCol w="1199071"/>
                  </a:tblGrid>
                  <a:tr h="2794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Params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FLOPs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[3,3,3,3]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41.0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4.2M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8.6G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[5,5,5,5]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41.7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4.3M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[7,7,7,7]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4.3M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8.9G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[9,9,9,9]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4.4M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9.1G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[3,5,7,9]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41.9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4.2M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8.6G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25681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+Neck &amp; Head-HKS 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42.8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5.1M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6" charset="0"/>
                              <a:ea typeface="等线" panose="02010600030101010101" pitchFamily="2" charset="-122"/>
                              <a:cs typeface="Times New Roman" panose="02020603050405020304" pitchFamily="16" charset="0"/>
                            </a:rPr>
                            <a:t>8.7G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6" charset="0"/>
                            <a:ea typeface="等线" panose="02010600030101010101" pitchFamily="2" charset="-122"/>
                            <a:cs typeface="Times New Roman" panose="02020603050405020304" pitchFamily="16" charset="0"/>
                          </a:endParaRPr>
                        </a:p>
                      </a:txBody>
                      <a:tcPr marL="4763" marR="4763" marT="4763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7" name="组合 6"/>
          <p:cNvGrpSpPr/>
          <p:nvPr/>
        </p:nvGrpSpPr>
        <p:grpSpPr>
          <a:xfrm>
            <a:off x="366934" y="1680093"/>
            <a:ext cx="5235080" cy="3398158"/>
            <a:chOff x="394448" y="1161081"/>
            <a:chExt cx="4832547" cy="39264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1830459" y="3203151"/>
                  <a:ext cx="1930961" cy="2690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1" lang="en-US" altLang="zh-CN" sz="1400" i="1" dirty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kumimoji="1" lang="en-US" altLang="zh-CN" sz="1400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1" lang="en-US" altLang="zh-CN" sz="1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80</m:t>
                      </m:r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kumimoji="1" lang="en-US" altLang="zh-CN" sz="14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140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400" b="0" i="1" dirty="0" smtClean="0">
                          <a:latin typeface="Cambria Math" panose="02040503050406030204" pitchFamily="18" charset="0"/>
                        </a:rPr>
                        <m:t>320</m:t>
                      </m:r>
                    </m:oMath>
                  </a14:m>
                  <a:endParaRPr lang="zh-CN" altLang="en-US" sz="1400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459" y="3203151"/>
                  <a:ext cx="1930961" cy="26900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矩形: 圆角 28"/>
            <p:cNvSpPr/>
            <p:nvPr/>
          </p:nvSpPr>
          <p:spPr>
            <a:xfrm>
              <a:off x="394448" y="1183734"/>
              <a:ext cx="1587383" cy="65045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MS-Block + GQL</a:t>
              </a:r>
              <a:endParaRPr lang="en-US" altLang="zh-CN" sz="1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9×9</a:t>
              </a:r>
              <a:endParaRPr lang="en-US" altLang="zh-CN" sz="20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10" name="矩形: 圆角 29"/>
            <p:cNvSpPr/>
            <p:nvPr/>
          </p:nvSpPr>
          <p:spPr>
            <a:xfrm>
              <a:off x="394451" y="2179797"/>
              <a:ext cx="1587383" cy="65045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MS-Block + GQL</a:t>
              </a:r>
              <a:endParaRPr lang="en-US" altLang="zh-CN" sz="1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7×7</a:t>
              </a:r>
              <a:endParaRPr lang="en-US" altLang="zh-CN" sz="20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28" name="矩形: 圆角 30"/>
            <p:cNvSpPr/>
            <p:nvPr/>
          </p:nvSpPr>
          <p:spPr>
            <a:xfrm>
              <a:off x="394449" y="3180564"/>
              <a:ext cx="1587383" cy="65045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MS-Block + GQL</a:t>
              </a:r>
              <a:endParaRPr lang="en-US" altLang="zh-CN" sz="1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5×5</a:t>
              </a:r>
              <a:endParaRPr lang="en-US" altLang="zh-CN" sz="20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33" name="矩形: 圆角 31"/>
            <p:cNvSpPr/>
            <p:nvPr/>
          </p:nvSpPr>
          <p:spPr>
            <a:xfrm>
              <a:off x="394448" y="4178545"/>
              <a:ext cx="1587383" cy="650457"/>
            </a:xfrm>
            <a:prstGeom prst="roundRect">
              <a:avLst/>
            </a:prstGeom>
            <a:solidFill>
              <a:srgbClr val="FBE5D6">
                <a:alpha val="47843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MS-Block</a:t>
              </a:r>
              <a:endParaRPr lang="en-US" altLang="zh-CN" sz="20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3×3</a:t>
              </a:r>
              <a:endParaRPr lang="en-US" altLang="zh-CN" sz="20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34" name="连接符: 肘形 32"/>
            <p:cNvCxnSpPr>
              <a:stCxn id="28" idx="0"/>
              <a:endCxn id="10" idx="2"/>
            </p:cNvCxnSpPr>
            <p:nvPr/>
          </p:nvCxnSpPr>
          <p:spPr>
            <a:xfrm rot="5400000" flipH="1" flipV="1">
              <a:off x="1012987" y="3005408"/>
              <a:ext cx="350309" cy="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连接符: 肘形 33"/>
            <p:cNvCxnSpPr>
              <a:stCxn id="10" idx="0"/>
              <a:endCxn id="9" idx="2"/>
            </p:cNvCxnSpPr>
            <p:nvPr/>
          </p:nvCxnSpPr>
          <p:spPr>
            <a:xfrm rot="16200000" flipV="1">
              <a:off x="1015339" y="2006993"/>
              <a:ext cx="345605" cy="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连接符: 肘形 34"/>
            <p:cNvCxnSpPr>
              <a:stCxn id="33" idx="0"/>
              <a:endCxn id="28" idx="2"/>
            </p:cNvCxnSpPr>
            <p:nvPr/>
          </p:nvCxnSpPr>
          <p:spPr>
            <a:xfrm rot="5400000" flipH="1" flipV="1">
              <a:off x="1014379" y="4004784"/>
              <a:ext cx="347524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连接符: 肘形 35"/>
            <p:cNvCxnSpPr>
              <a:endCxn id="33" idx="2"/>
            </p:cNvCxnSpPr>
            <p:nvPr/>
          </p:nvCxnSpPr>
          <p:spPr>
            <a:xfrm rot="5400000" flipH="1" flipV="1">
              <a:off x="1058871" y="4958271"/>
              <a:ext cx="258537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: 圆角 36"/>
            <p:cNvSpPr/>
            <p:nvPr/>
          </p:nvSpPr>
          <p:spPr>
            <a:xfrm>
              <a:off x="3639612" y="1179727"/>
              <a:ext cx="1587383" cy="2651294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PAFPN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HKS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+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Head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Times New Roman" panose="02020603050405020304" pitchFamily="16" charset="0"/>
                  <a:cs typeface="Times New Roman" panose="02020603050405020304" pitchFamily="16" charset="0"/>
                </a:rPr>
                <a:t>HKS  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cxnSp>
          <p:nvCxnSpPr>
            <p:cNvPr id="39" name="连接符: 肘形 37"/>
            <p:cNvCxnSpPr>
              <a:stCxn id="28" idx="3"/>
            </p:cNvCxnSpPr>
            <p:nvPr/>
          </p:nvCxnSpPr>
          <p:spPr>
            <a:xfrm>
              <a:off x="1981832" y="3505793"/>
              <a:ext cx="1647822" cy="23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连接符: 肘形 38"/>
            <p:cNvCxnSpPr>
              <a:stCxn id="10" idx="3"/>
              <a:endCxn id="38" idx="1"/>
            </p:cNvCxnSpPr>
            <p:nvPr/>
          </p:nvCxnSpPr>
          <p:spPr>
            <a:xfrm>
              <a:off x="1981834" y="2505026"/>
              <a:ext cx="1657778" cy="34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连接符: 肘形 39"/>
            <p:cNvCxnSpPr/>
            <p:nvPr/>
          </p:nvCxnSpPr>
          <p:spPr>
            <a:xfrm flipV="1">
              <a:off x="1975051" y="1482608"/>
              <a:ext cx="1642371" cy="51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1806825" y="2206129"/>
                  <a:ext cx="1930961" cy="2690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kumimoji="1" lang="en-US" altLang="zh-CN" sz="1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kumimoji="1" lang="en-US" altLang="zh-CN" sz="14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1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sz="140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400" b="0" i="1" dirty="0" smtClean="0">
                          <a:latin typeface="Cambria Math" panose="02040503050406030204" pitchFamily="18" charset="0"/>
                        </a:rPr>
                        <m:t>640</m:t>
                      </m:r>
                    </m:oMath>
                  </a14:m>
                  <a:endParaRPr lang="zh-CN" altLang="en-US" sz="1400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825" y="2206129"/>
                  <a:ext cx="1930961" cy="26900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文本框 42"/>
                <p:cNvSpPr txBox="1"/>
                <p:nvPr/>
              </p:nvSpPr>
              <p:spPr>
                <a:xfrm>
                  <a:off x="1806826" y="1161081"/>
                  <a:ext cx="1930961" cy="2690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1" lang="en-US" altLang="zh-CN" sz="14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1" lang="en-US" altLang="zh-CN" sz="1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kumimoji="1" lang="en-US" altLang="zh-CN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kumimoji="1" lang="en-US" altLang="zh-CN" sz="14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1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kumimoji="1" lang="en-US" altLang="zh-CN" sz="140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400" b="0" i="1" dirty="0" smtClean="0">
                          <a:latin typeface="Cambria Math" panose="02040503050406030204" pitchFamily="18" charset="0"/>
                        </a:rPr>
                        <m:t>1280</m:t>
                      </m:r>
                    </m:oMath>
                  </a14:m>
                  <a:endParaRPr lang="zh-CN" altLang="en-US" sz="1400" dirty="0">
                    <a:latin typeface="Times New Roman" panose="02020603050405020304" pitchFamily="16" charset="0"/>
                    <a:cs typeface="Times New Roman" panose="02020603050405020304" pitchFamily="16" charset="0"/>
                  </a:endParaRPr>
                </a:p>
              </p:txBody>
            </p:sp>
          </mc:Choice>
          <mc:Fallback>
            <p:sp>
              <p:nvSpPr>
                <p:cNvPr id="43" name="文本框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826" y="1161081"/>
                  <a:ext cx="1930961" cy="269005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文本框 43"/>
            <p:cNvSpPr txBox="1"/>
            <p:nvPr/>
          </p:nvSpPr>
          <p:spPr>
            <a:xfrm>
              <a:off x="1085522" y="3817699"/>
              <a:ext cx="965480" cy="2690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i="1">
                  <a:latin typeface="Times New Roman" panose="02020603050405020304" pitchFamily="16" charset="0"/>
                  <a:cs typeface="Times New Roman" panose="02020603050405020304" pitchFamily="16" charset="0"/>
                </a:rPr>
                <a:t>stage2</a:t>
              </a:r>
              <a:endParaRPr lang="zh-CN" altLang="en-US" sz="1400" i="1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77429" y="2852990"/>
              <a:ext cx="965480" cy="2690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i="1">
                  <a:latin typeface="Times New Roman" panose="02020603050405020304" pitchFamily="16" charset="0"/>
                  <a:cs typeface="Times New Roman" panose="02020603050405020304" pitchFamily="16" charset="0"/>
                </a:rPr>
                <a:t>stage3</a:t>
              </a:r>
              <a:endParaRPr lang="zh-CN" altLang="en-US" sz="1400" i="1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04914" y="1859376"/>
              <a:ext cx="965480" cy="2690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i="1">
                  <a:latin typeface="Times New Roman" panose="02020603050405020304" pitchFamily="16" charset="0"/>
                  <a:cs typeface="Times New Roman" panose="02020603050405020304" pitchFamily="16" charset="0"/>
                </a:rPr>
                <a:t>stage4</a:t>
              </a:r>
              <a:endParaRPr lang="zh-CN" altLang="en-US" sz="1400" i="1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099999" y="4817866"/>
              <a:ext cx="965480" cy="2690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i="1">
                  <a:latin typeface="Times New Roman" panose="02020603050405020304" pitchFamily="16" charset="0"/>
                  <a:cs typeface="Times New Roman" panose="02020603050405020304" pitchFamily="16" charset="0"/>
                </a:rPr>
                <a:t>stage1</a:t>
              </a:r>
              <a:endParaRPr lang="zh-CN" altLang="en-US" sz="1400" i="1" dirty="0">
                <a:latin typeface="Times New Roman" panose="02020603050405020304" pitchFamily="16" charset="0"/>
                <a:cs typeface="Times New Roman" panose="02020603050405020304" pitchFamily="16" charset="0"/>
              </a:endParaRPr>
            </a:p>
          </p:txBody>
        </p:sp>
      </p:grpSp>
      <p:pic>
        <p:nvPicPr>
          <p:cNvPr id="48" name="图片 47" descr="图表, 条形图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975" y="2817495"/>
            <a:ext cx="4706620" cy="37096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18037" y="300713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6" charset="0"/>
                <a:ea typeface="微软雅黑" panose="020B0503020204020204" pitchFamily="34" charset="-122"/>
                <a:cs typeface="Times" panose="02020603050405020304" pitchFamily="18" charset="0"/>
              </a:defRPr>
            </a:lvl1pPr>
          </a:lstStyle>
          <a:p>
            <a:r>
              <a:rPr lang="en-US" altLang="zh-CN" dirty="0">
                <a:cs typeface="Times New Roman" panose="02020603050405020304" pitchFamily="16" charset="0"/>
              </a:rPr>
              <a:t>(b) </a:t>
            </a:r>
            <a:r>
              <a:rPr lang="zh-CN" altLang="en-US" dirty="0">
                <a:cs typeface="Times New Roman" panose="02020603050405020304" pitchFamily="16" charset="0"/>
              </a:rPr>
              <a:t>消融实验</a:t>
            </a:r>
            <a:endParaRPr lang="zh-CN" altLang="en-US" dirty="0">
              <a:cs typeface="Times New Roman" panose="02020603050405020304" pitchFamily="16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基于多粒度特征表达的高效目标感知（YOLO-MS）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10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COMMONDATA" val="eyJoZGlkIjoiMzEwNTM5NzYwMDRjMzkwZTVkZjY2ODkwMGIxNGU0OTUifQ=="/>
</p:tagLst>
</file>

<file path=ppt/tags/tag2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3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4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5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6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7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8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ags/tag9.xml><?xml version="1.0" encoding="utf-8"?>
<p:tagLst xmlns:p="http://schemas.openxmlformats.org/presentationml/2006/main">
  <p:tag name="KSO_WM_DIAGRAM_VIRTUALLY_FRAME" val="{&quot;height&quot;:403.9737007874016,&quot;left&quot;:375.75,&quot;top&quot;:54.97629921259843,&quot;width&quot;:450.46692913385834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10402</Words>
  <Application>WPS 演示</Application>
  <PresentationFormat>宽屏</PresentationFormat>
  <Paragraphs>1426</Paragraphs>
  <Slides>72</Slides>
  <Notes>61</Notes>
  <HiddenSlides>0</HiddenSlides>
  <MMClips>4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92" baseType="lpstr">
      <vt:lpstr>Arial</vt:lpstr>
      <vt:lpstr>宋体</vt:lpstr>
      <vt:lpstr>Wingdings</vt:lpstr>
      <vt:lpstr>Calibri</vt:lpstr>
      <vt:lpstr>黑体</vt:lpstr>
      <vt:lpstr>华文楷体</vt:lpstr>
      <vt:lpstr>华文新魏</vt:lpstr>
      <vt:lpstr>Times New Roman</vt:lpstr>
      <vt:lpstr>微软雅黑</vt:lpstr>
      <vt:lpstr>Calibri</vt:lpstr>
      <vt:lpstr>Cambria Math</vt:lpstr>
      <vt:lpstr>Times</vt:lpstr>
      <vt:lpstr>MS Mincho</vt:lpstr>
      <vt:lpstr>等线</vt:lpstr>
      <vt:lpstr>Arial Unicode MS</vt:lpstr>
      <vt:lpstr>Comic Sans MS</vt:lpstr>
      <vt:lpstr>Segoe Print</vt:lpstr>
      <vt:lpstr>Tahoma</vt:lpstr>
      <vt:lpstr>Wingdings</vt:lpstr>
      <vt:lpstr>Office Theme</vt:lpstr>
      <vt:lpstr>高效视觉感知与内容生成</vt:lpstr>
      <vt:lpstr>研究目标</vt:lpstr>
      <vt:lpstr>PowerPoint 演示文稿</vt:lpstr>
      <vt:lpstr>基于多粒度特征表达的高效目标感知（YOLO-MS）</vt:lpstr>
      <vt:lpstr>基于多粒度特征表达的高效目标感知（YOLO-MS）</vt:lpstr>
      <vt:lpstr>基于多粒度特征表达的高效目标感知（YOLO-MS）</vt:lpstr>
      <vt:lpstr>基于多粒度特征表达的高效目标感知（YOLO-MS）</vt:lpstr>
      <vt:lpstr>基于多粒度特征表达的高效目标感知（YOLO-MS）</vt:lpstr>
      <vt:lpstr>基于多粒度特征表达的高效目标感知（YOLO-MS）</vt:lpstr>
      <vt:lpstr>基于多粒度特征表达的高效目标感知（YOLO-MS）</vt:lpstr>
      <vt:lpstr>基于多粒度特征表达的高效目标感知（YOLO-MS）</vt:lpstr>
      <vt:lpstr>基于多粒度特征表达的高效目标感知（CamoFormer）</vt:lpstr>
      <vt:lpstr>基于多粒度特征表达的高效目标感知（CamoFormer）</vt:lpstr>
      <vt:lpstr>基于多粒度特征表达的高效目标感知（CamoFormer）</vt:lpstr>
      <vt:lpstr>基于多粒度特征表达的高效目标感知（CamoFormer）</vt:lpstr>
      <vt:lpstr>基于多粒度特征表达的高效目标感知（CamoFormer）</vt:lpstr>
      <vt:lpstr>基于多粒度特征表达的高效目标感知（CamoFormer）</vt:lpstr>
      <vt:lpstr>基于多粒度特征表达的高效目标感知（CamoFormer）</vt:lpstr>
      <vt:lpstr>PowerPoint 演示文稿</vt:lpstr>
      <vt:lpstr>高效多模态视觉表征学习与场景理解（DFormer）</vt:lpstr>
      <vt:lpstr>高效多模态视觉表征学习与场景理解（DFormer）</vt:lpstr>
      <vt:lpstr>高效多模态视觉表征学习与场景理解（DFormer）</vt:lpstr>
      <vt:lpstr>高效多模态视觉表征学习与场景理解（DFormer）</vt:lpstr>
      <vt:lpstr>高效多模态视觉表征学习与场景理解（DFormerV2）</vt:lpstr>
      <vt:lpstr>高效多模态视觉表征学习与场景理解（DFormerV2）</vt:lpstr>
      <vt:lpstr>高效多模态视觉表征学习与场景理解（DFormerV2）</vt:lpstr>
      <vt:lpstr>高效多模态视觉表征学习与场景理解（DFormerV2）</vt:lpstr>
      <vt:lpstr>高效多模态视觉表征学习与场景理解（DFormerV2）</vt:lpstr>
      <vt:lpstr>高效多模态视觉表征学习与场景理解（DFormerV2）</vt:lpstr>
      <vt:lpstr>高效多模态视觉表征学习与场景理解（DFormerV2）</vt:lpstr>
      <vt:lpstr>PowerPoint 演示文稿</vt:lpstr>
      <vt:lpstr>背景：生成式大模型痛点问题——资源消耗</vt:lpstr>
      <vt:lpstr>定制化文生图</vt:lpstr>
      <vt:lpstr>DreamBooth的轻量化</vt:lpstr>
      <vt:lpstr>DreamBooth+LoRA催生了巨量应用——开源仓库</vt:lpstr>
      <vt:lpstr>DreamBooth+LoRA催生了巨量应用</vt:lpstr>
      <vt:lpstr>相关的工作</vt:lpstr>
      <vt:lpstr>之前工作的共性</vt:lpstr>
      <vt:lpstr>这类工作的缺陷</vt:lpstr>
      <vt:lpstr>我们的解决方案</vt:lpstr>
      <vt:lpstr>PhotoMaker算法流程</vt:lpstr>
      <vt:lpstr>PhotoMaker算法流程</vt:lpstr>
      <vt:lpstr>以ID为中心的数据组装流程（Why?）</vt:lpstr>
      <vt:lpstr>以ID为中心的数据组装流程</vt:lpstr>
      <vt:lpstr>PhotoMaker结果概览: Attributes Change</vt:lpstr>
      <vt:lpstr>PhotoMaker结果概览: Artwork to reality</vt:lpstr>
      <vt:lpstr>PhotoMaker结果概览: Artwork to reality</vt:lpstr>
      <vt:lpstr>PhotoMaker结果概览: Identity Mixing</vt:lpstr>
      <vt:lpstr>将老照片或是艺术作品中的人物带入现实生活</vt:lpstr>
      <vt:lpstr>将老照片或是艺术作品中的人物带入现实生活</vt:lpstr>
      <vt:lpstr>多个重要开源趋势榜榜首&amp;用户评价</vt:lpstr>
      <vt:lpstr>StoryDiffusion : 生成一致的图像和视频</vt:lpstr>
      <vt:lpstr>StoryDiffusion : 生成一致的图像和视频</vt:lpstr>
      <vt:lpstr>如何用较少的资源做长视频？</vt:lpstr>
      <vt:lpstr>StoryDiffusion  开销更小的长视频生成</vt:lpstr>
      <vt:lpstr>生成图像间的一致性约束</vt:lpstr>
      <vt:lpstr>生成图像间的一致性约束</vt:lpstr>
      <vt:lpstr>基于一致图像生成生成衔接视频</vt:lpstr>
      <vt:lpstr>基于一致图像生成生成连接视频</vt:lpstr>
      <vt:lpstr>图像转场视频生成</vt:lpstr>
      <vt:lpstr>结果展示：多风格一致图像生成</vt:lpstr>
      <vt:lpstr>结果展示：一致卡通图像生成</vt:lpstr>
      <vt:lpstr>结果展示：多风格一致图像生成</vt:lpstr>
      <vt:lpstr>连环画生成</vt:lpstr>
      <vt:lpstr>结果展示：转场视频生成</vt:lpstr>
      <vt:lpstr>结果展示与对比</vt:lpstr>
      <vt:lpstr>背景</vt:lpstr>
      <vt:lpstr>PowerPoint 演示文稿</vt:lpstr>
      <vt:lpstr>PowerPoint 演示文稿</vt:lpstr>
      <vt:lpstr>PowerPoint 演示文稿</vt:lpstr>
      <vt:lpstr>PowerPoint 演示文稿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程明明</cp:lastModifiedBy>
  <cp:revision>970</cp:revision>
  <dcterms:created xsi:type="dcterms:W3CDTF">2019-08-31T02:02:00Z</dcterms:created>
  <dcterms:modified xsi:type="dcterms:W3CDTF">2025-06-05T23:55:20Z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EADER_334E55B0-647D-440b-865C-3EC943EB4CBC">
    <vt:lpwstr>XGRvY3VtZW50Y2xhc3N7YXJ0aWNsZX0KXHVzZXBhY2thZ2VbdXNlbmFtZXNde2NvbG9yfQpcdXNlcGFja2FnZXthbXNtYXRoLGFtc3N5bWJ9Clx1c2VwYWNrYWdlW3V0Zjhde2lucHV0ZW5jfQpccGFnZXN0eWxle2VtcHR5fQpcYmVnaW57ZG9jdW1lbnR9Cg==</vt:lpwstr>
  </property>
  <property fmtid="{D5CDD505-2E9C-101B-9397-08002B2CF9AE}" pid="3" name="FOOTER_334E55B0-647D-440b-865C-3EC943EB4CBC">
    <vt:lpwstr>XGVuZHtkb2N1bWVudH0K</vt:lpwstr>
  </property>
  <property fmtid="{D5CDD505-2E9C-101B-9397-08002B2CF9AE}" pid="4" name="KSOProductBuildVer">
    <vt:lpwstr>2052-12.1.0.21171</vt:lpwstr>
  </property>
  <property fmtid="{D5CDD505-2E9C-101B-9397-08002B2CF9AE}" pid="5" name="ICV">
    <vt:lpwstr>D7118C2B61DA4138BBF3F946642B8277_13</vt:lpwstr>
  </property>
</Properties>
</file>